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39"/>
  </p:notesMasterIdLst>
  <p:handoutMasterIdLst>
    <p:handoutMasterId r:id="rId140"/>
  </p:handoutMasterIdLst>
  <p:sldIdLst>
    <p:sldId id="256" r:id="rId5"/>
    <p:sldId id="464" r:id="rId6"/>
    <p:sldId id="460" r:id="rId7"/>
    <p:sldId id="466" r:id="rId8"/>
    <p:sldId id="465" r:id="rId9"/>
    <p:sldId id="467" r:id="rId10"/>
    <p:sldId id="468" r:id="rId11"/>
    <p:sldId id="469" r:id="rId12"/>
    <p:sldId id="470" r:id="rId13"/>
    <p:sldId id="471" r:id="rId14"/>
    <p:sldId id="472" r:id="rId15"/>
    <p:sldId id="473" r:id="rId16"/>
    <p:sldId id="474" r:id="rId17"/>
    <p:sldId id="475" r:id="rId18"/>
    <p:sldId id="476" r:id="rId19"/>
    <p:sldId id="477" r:id="rId20"/>
    <p:sldId id="478" r:id="rId21"/>
    <p:sldId id="479" r:id="rId22"/>
    <p:sldId id="480" r:id="rId23"/>
    <p:sldId id="481" r:id="rId24"/>
    <p:sldId id="482" r:id="rId25"/>
    <p:sldId id="483" r:id="rId26"/>
    <p:sldId id="484" r:id="rId27"/>
    <p:sldId id="485" r:id="rId28"/>
    <p:sldId id="487" r:id="rId29"/>
    <p:sldId id="486" r:id="rId30"/>
    <p:sldId id="488" r:id="rId31"/>
    <p:sldId id="489" r:id="rId32"/>
    <p:sldId id="490" r:id="rId33"/>
    <p:sldId id="491" r:id="rId34"/>
    <p:sldId id="492" r:id="rId35"/>
    <p:sldId id="494" r:id="rId36"/>
    <p:sldId id="493" r:id="rId37"/>
    <p:sldId id="495" r:id="rId38"/>
    <p:sldId id="496" r:id="rId39"/>
    <p:sldId id="497" r:id="rId40"/>
    <p:sldId id="498" r:id="rId41"/>
    <p:sldId id="499" r:id="rId42"/>
    <p:sldId id="500" r:id="rId43"/>
    <p:sldId id="501" r:id="rId44"/>
    <p:sldId id="502" r:id="rId45"/>
    <p:sldId id="503" r:id="rId46"/>
    <p:sldId id="504" r:id="rId47"/>
    <p:sldId id="505" r:id="rId48"/>
    <p:sldId id="506" r:id="rId49"/>
    <p:sldId id="507" r:id="rId50"/>
    <p:sldId id="508" r:id="rId51"/>
    <p:sldId id="509" r:id="rId52"/>
    <p:sldId id="510" r:id="rId53"/>
    <p:sldId id="511" r:id="rId54"/>
    <p:sldId id="512" r:id="rId55"/>
    <p:sldId id="513" r:id="rId56"/>
    <p:sldId id="514" r:id="rId57"/>
    <p:sldId id="515" r:id="rId58"/>
    <p:sldId id="516" r:id="rId59"/>
    <p:sldId id="517" r:id="rId60"/>
    <p:sldId id="518" r:id="rId61"/>
    <p:sldId id="519" r:id="rId62"/>
    <p:sldId id="520" r:id="rId63"/>
    <p:sldId id="521" r:id="rId64"/>
    <p:sldId id="522" r:id="rId65"/>
    <p:sldId id="524" r:id="rId66"/>
    <p:sldId id="523" r:id="rId67"/>
    <p:sldId id="525" r:id="rId68"/>
    <p:sldId id="526" r:id="rId69"/>
    <p:sldId id="528" r:id="rId70"/>
    <p:sldId id="527" r:id="rId71"/>
    <p:sldId id="529" r:id="rId72"/>
    <p:sldId id="530" r:id="rId73"/>
    <p:sldId id="531" r:id="rId74"/>
    <p:sldId id="532" r:id="rId75"/>
    <p:sldId id="533" r:id="rId76"/>
    <p:sldId id="534" r:id="rId77"/>
    <p:sldId id="535" r:id="rId78"/>
    <p:sldId id="536" r:id="rId79"/>
    <p:sldId id="537" r:id="rId80"/>
    <p:sldId id="538" r:id="rId81"/>
    <p:sldId id="539" r:id="rId82"/>
    <p:sldId id="540" r:id="rId83"/>
    <p:sldId id="541" r:id="rId84"/>
    <p:sldId id="542" r:id="rId85"/>
    <p:sldId id="543" r:id="rId86"/>
    <p:sldId id="544" r:id="rId87"/>
    <p:sldId id="545" r:id="rId88"/>
    <p:sldId id="546" r:id="rId89"/>
    <p:sldId id="547" r:id="rId90"/>
    <p:sldId id="548" r:id="rId91"/>
    <p:sldId id="549" r:id="rId92"/>
    <p:sldId id="550" r:id="rId93"/>
    <p:sldId id="551" r:id="rId94"/>
    <p:sldId id="552" r:id="rId95"/>
    <p:sldId id="553" r:id="rId96"/>
    <p:sldId id="554" r:id="rId97"/>
    <p:sldId id="555" r:id="rId98"/>
    <p:sldId id="556" r:id="rId99"/>
    <p:sldId id="557" r:id="rId100"/>
    <p:sldId id="558" r:id="rId101"/>
    <p:sldId id="559" r:id="rId102"/>
    <p:sldId id="560" r:id="rId103"/>
    <p:sldId id="561" r:id="rId104"/>
    <p:sldId id="562" r:id="rId105"/>
    <p:sldId id="563" r:id="rId106"/>
    <p:sldId id="564" r:id="rId107"/>
    <p:sldId id="565" r:id="rId108"/>
    <p:sldId id="566" r:id="rId109"/>
    <p:sldId id="567" r:id="rId110"/>
    <p:sldId id="568" r:id="rId111"/>
    <p:sldId id="569" r:id="rId112"/>
    <p:sldId id="570" r:id="rId113"/>
    <p:sldId id="571" r:id="rId114"/>
    <p:sldId id="572" r:id="rId115"/>
    <p:sldId id="573" r:id="rId116"/>
    <p:sldId id="574" r:id="rId117"/>
    <p:sldId id="575" r:id="rId118"/>
    <p:sldId id="576" r:id="rId119"/>
    <p:sldId id="577" r:id="rId120"/>
    <p:sldId id="578" r:id="rId121"/>
    <p:sldId id="579" r:id="rId122"/>
    <p:sldId id="580" r:id="rId123"/>
    <p:sldId id="581" r:id="rId124"/>
    <p:sldId id="582" r:id="rId125"/>
    <p:sldId id="583" r:id="rId126"/>
    <p:sldId id="584" r:id="rId127"/>
    <p:sldId id="585" r:id="rId128"/>
    <p:sldId id="586" r:id="rId129"/>
    <p:sldId id="587" r:id="rId130"/>
    <p:sldId id="588" r:id="rId131"/>
    <p:sldId id="589" r:id="rId132"/>
    <p:sldId id="590" r:id="rId133"/>
    <p:sldId id="591" r:id="rId134"/>
    <p:sldId id="592" r:id="rId135"/>
    <p:sldId id="593" r:id="rId136"/>
    <p:sldId id="594" r:id="rId137"/>
    <p:sldId id="595" r:id="rId138"/>
  </p:sldIdLst>
  <p:sldSz cx="9144000" cy="6858000" type="screen4x3"/>
  <p:notesSz cx="9928225" cy="6797675"/>
  <p:custDataLst>
    <p:tags r:id="rId141"/>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3939"/>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02" autoAdjust="0"/>
    <p:restoredTop sz="94976" autoAdjust="0"/>
  </p:normalViewPr>
  <p:slideViewPr>
    <p:cSldViewPr>
      <p:cViewPr varScale="1">
        <p:scale>
          <a:sx n="51" d="100"/>
          <a:sy n="51" d="100"/>
        </p:scale>
        <p:origin x="72" y="660"/>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notesMaster" Target="notesMasters/notesMaster1.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handoutMaster" Target="handoutMasters/handoutMaster1.xml"/><Relationship Id="rId14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tags" Target="tags/tag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presProps" Target="pres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26/04/2018</a:t>
            </a:fld>
            <a:endParaRPr lang="en-GB"/>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4/26/2018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0339664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418423890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100</a:t>
            </a:fld>
            <a:endParaRPr lang="en-GB" dirty="0"/>
          </a:p>
        </p:txBody>
      </p:sp>
    </p:spTree>
    <p:extLst>
      <p:ext uri="{BB962C8B-B14F-4D97-AF65-F5344CB8AC3E}">
        <p14:creationId xmlns:p14="http://schemas.microsoft.com/office/powerpoint/2010/main" val="320300349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101</a:t>
            </a:fld>
            <a:endParaRPr lang="en-GB" dirty="0"/>
          </a:p>
        </p:txBody>
      </p:sp>
    </p:spTree>
    <p:extLst>
      <p:ext uri="{BB962C8B-B14F-4D97-AF65-F5344CB8AC3E}">
        <p14:creationId xmlns:p14="http://schemas.microsoft.com/office/powerpoint/2010/main" val="114218023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102</a:t>
            </a:fld>
            <a:endParaRPr lang="en-GB" dirty="0"/>
          </a:p>
        </p:txBody>
      </p:sp>
    </p:spTree>
    <p:extLst>
      <p:ext uri="{BB962C8B-B14F-4D97-AF65-F5344CB8AC3E}">
        <p14:creationId xmlns:p14="http://schemas.microsoft.com/office/powerpoint/2010/main" val="418018385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103</a:t>
            </a:fld>
            <a:endParaRPr lang="en-GB" dirty="0"/>
          </a:p>
        </p:txBody>
      </p:sp>
    </p:spTree>
    <p:extLst>
      <p:ext uri="{BB962C8B-B14F-4D97-AF65-F5344CB8AC3E}">
        <p14:creationId xmlns:p14="http://schemas.microsoft.com/office/powerpoint/2010/main" val="343447012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104</a:t>
            </a:fld>
            <a:endParaRPr lang="en-GB" dirty="0"/>
          </a:p>
        </p:txBody>
      </p:sp>
    </p:spTree>
    <p:extLst>
      <p:ext uri="{BB962C8B-B14F-4D97-AF65-F5344CB8AC3E}">
        <p14:creationId xmlns:p14="http://schemas.microsoft.com/office/powerpoint/2010/main" val="67705167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105</a:t>
            </a:fld>
            <a:endParaRPr lang="en-GB" dirty="0"/>
          </a:p>
        </p:txBody>
      </p:sp>
    </p:spTree>
    <p:extLst>
      <p:ext uri="{BB962C8B-B14F-4D97-AF65-F5344CB8AC3E}">
        <p14:creationId xmlns:p14="http://schemas.microsoft.com/office/powerpoint/2010/main" val="336797704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106</a:t>
            </a:fld>
            <a:endParaRPr lang="en-GB" dirty="0"/>
          </a:p>
        </p:txBody>
      </p:sp>
    </p:spTree>
    <p:extLst>
      <p:ext uri="{BB962C8B-B14F-4D97-AF65-F5344CB8AC3E}">
        <p14:creationId xmlns:p14="http://schemas.microsoft.com/office/powerpoint/2010/main" val="311329934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107</a:t>
            </a:fld>
            <a:endParaRPr lang="en-GB" dirty="0"/>
          </a:p>
        </p:txBody>
      </p:sp>
    </p:spTree>
    <p:extLst>
      <p:ext uri="{BB962C8B-B14F-4D97-AF65-F5344CB8AC3E}">
        <p14:creationId xmlns:p14="http://schemas.microsoft.com/office/powerpoint/2010/main" val="213489072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108</a:t>
            </a:fld>
            <a:endParaRPr lang="en-GB" dirty="0"/>
          </a:p>
        </p:txBody>
      </p:sp>
    </p:spTree>
    <p:extLst>
      <p:ext uri="{BB962C8B-B14F-4D97-AF65-F5344CB8AC3E}">
        <p14:creationId xmlns:p14="http://schemas.microsoft.com/office/powerpoint/2010/main" val="144990323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109</a:t>
            </a:fld>
            <a:endParaRPr lang="en-GB" dirty="0"/>
          </a:p>
        </p:txBody>
      </p:sp>
    </p:spTree>
    <p:extLst>
      <p:ext uri="{BB962C8B-B14F-4D97-AF65-F5344CB8AC3E}">
        <p14:creationId xmlns:p14="http://schemas.microsoft.com/office/powerpoint/2010/main" val="354897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186602462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110</a:t>
            </a:fld>
            <a:endParaRPr lang="en-GB" dirty="0"/>
          </a:p>
        </p:txBody>
      </p:sp>
    </p:spTree>
    <p:extLst>
      <p:ext uri="{BB962C8B-B14F-4D97-AF65-F5344CB8AC3E}">
        <p14:creationId xmlns:p14="http://schemas.microsoft.com/office/powerpoint/2010/main" val="278318583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111</a:t>
            </a:fld>
            <a:endParaRPr lang="en-GB" dirty="0"/>
          </a:p>
        </p:txBody>
      </p:sp>
    </p:spTree>
    <p:extLst>
      <p:ext uri="{BB962C8B-B14F-4D97-AF65-F5344CB8AC3E}">
        <p14:creationId xmlns:p14="http://schemas.microsoft.com/office/powerpoint/2010/main" val="331548935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112</a:t>
            </a:fld>
            <a:endParaRPr lang="en-GB" dirty="0"/>
          </a:p>
        </p:txBody>
      </p:sp>
    </p:spTree>
    <p:extLst>
      <p:ext uri="{BB962C8B-B14F-4D97-AF65-F5344CB8AC3E}">
        <p14:creationId xmlns:p14="http://schemas.microsoft.com/office/powerpoint/2010/main" val="394423522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113</a:t>
            </a:fld>
            <a:endParaRPr lang="en-GB" dirty="0"/>
          </a:p>
        </p:txBody>
      </p:sp>
    </p:spTree>
    <p:extLst>
      <p:ext uri="{BB962C8B-B14F-4D97-AF65-F5344CB8AC3E}">
        <p14:creationId xmlns:p14="http://schemas.microsoft.com/office/powerpoint/2010/main" val="2496236993"/>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114</a:t>
            </a:fld>
            <a:endParaRPr lang="en-GB" dirty="0"/>
          </a:p>
        </p:txBody>
      </p:sp>
    </p:spTree>
    <p:extLst>
      <p:ext uri="{BB962C8B-B14F-4D97-AF65-F5344CB8AC3E}">
        <p14:creationId xmlns:p14="http://schemas.microsoft.com/office/powerpoint/2010/main" val="49107023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115</a:t>
            </a:fld>
            <a:endParaRPr lang="en-GB" dirty="0"/>
          </a:p>
        </p:txBody>
      </p:sp>
    </p:spTree>
    <p:extLst>
      <p:ext uri="{BB962C8B-B14F-4D97-AF65-F5344CB8AC3E}">
        <p14:creationId xmlns:p14="http://schemas.microsoft.com/office/powerpoint/2010/main" val="300579188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116</a:t>
            </a:fld>
            <a:endParaRPr lang="en-GB" dirty="0"/>
          </a:p>
        </p:txBody>
      </p:sp>
    </p:spTree>
    <p:extLst>
      <p:ext uri="{BB962C8B-B14F-4D97-AF65-F5344CB8AC3E}">
        <p14:creationId xmlns:p14="http://schemas.microsoft.com/office/powerpoint/2010/main" val="1228217813"/>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117</a:t>
            </a:fld>
            <a:endParaRPr lang="en-GB" dirty="0"/>
          </a:p>
        </p:txBody>
      </p:sp>
    </p:spTree>
    <p:extLst>
      <p:ext uri="{BB962C8B-B14F-4D97-AF65-F5344CB8AC3E}">
        <p14:creationId xmlns:p14="http://schemas.microsoft.com/office/powerpoint/2010/main" val="141935519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118</a:t>
            </a:fld>
            <a:endParaRPr lang="en-GB" dirty="0"/>
          </a:p>
        </p:txBody>
      </p:sp>
    </p:spTree>
    <p:extLst>
      <p:ext uri="{BB962C8B-B14F-4D97-AF65-F5344CB8AC3E}">
        <p14:creationId xmlns:p14="http://schemas.microsoft.com/office/powerpoint/2010/main" val="172697299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119</a:t>
            </a:fld>
            <a:endParaRPr lang="en-GB" dirty="0"/>
          </a:p>
        </p:txBody>
      </p:sp>
    </p:spTree>
    <p:extLst>
      <p:ext uri="{BB962C8B-B14F-4D97-AF65-F5344CB8AC3E}">
        <p14:creationId xmlns:p14="http://schemas.microsoft.com/office/powerpoint/2010/main" val="779805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53581204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120</a:t>
            </a:fld>
            <a:endParaRPr lang="en-GB" dirty="0"/>
          </a:p>
        </p:txBody>
      </p:sp>
    </p:spTree>
    <p:extLst>
      <p:ext uri="{BB962C8B-B14F-4D97-AF65-F5344CB8AC3E}">
        <p14:creationId xmlns:p14="http://schemas.microsoft.com/office/powerpoint/2010/main" val="277615297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121</a:t>
            </a:fld>
            <a:endParaRPr lang="en-GB" dirty="0"/>
          </a:p>
        </p:txBody>
      </p:sp>
    </p:spTree>
    <p:extLst>
      <p:ext uri="{BB962C8B-B14F-4D97-AF65-F5344CB8AC3E}">
        <p14:creationId xmlns:p14="http://schemas.microsoft.com/office/powerpoint/2010/main" val="1282127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122</a:t>
            </a:fld>
            <a:endParaRPr lang="en-GB" dirty="0"/>
          </a:p>
        </p:txBody>
      </p:sp>
    </p:spTree>
    <p:extLst>
      <p:ext uri="{BB962C8B-B14F-4D97-AF65-F5344CB8AC3E}">
        <p14:creationId xmlns:p14="http://schemas.microsoft.com/office/powerpoint/2010/main" val="309921814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123</a:t>
            </a:fld>
            <a:endParaRPr lang="en-GB" dirty="0"/>
          </a:p>
        </p:txBody>
      </p:sp>
    </p:spTree>
    <p:extLst>
      <p:ext uri="{BB962C8B-B14F-4D97-AF65-F5344CB8AC3E}">
        <p14:creationId xmlns:p14="http://schemas.microsoft.com/office/powerpoint/2010/main" val="367577753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124</a:t>
            </a:fld>
            <a:endParaRPr lang="en-GB" dirty="0"/>
          </a:p>
        </p:txBody>
      </p:sp>
    </p:spTree>
    <p:extLst>
      <p:ext uri="{BB962C8B-B14F-4D97-AF65-F5344CB8AC3E}">
        <p14:creationId xmlns:p14="http://schemas.microsoft.com/office/powerpoint/2010/main" val="131291025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125</a:t>
            </a:fld>
            <a:endParaRPr lang="en-GB" dirty="0"/>
          </a:p>
        </p:txBody>
      </p:sp>
    </p:spTree>
    <p:extLst>
      <p:ext uri="{BB962C8B-B14F-4D97-AF65-F5344CB8AC3E}">
        <p14:creationId xmlns:p14="http://schemas.microsoft.com/office/powerpoint/2010/main" val="213537885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126</a:t>
            </a:fld>
            <a:endParaRPr lang="en-GB" dirty="0"/>
          </a:p>
        </p:txBody>
      </p:sp>
    </p:spTree>
    <p:extLst>
      <p:ext uri="{BB962C8B-B14F-4D97-AF65-F5344CB8AC3E}">
        <p14:creationId xmlns:p14="http://schemas.microsoft.com/office/powerpoint/2010/main" val="2949960286"/>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127</a:t>
            </a:fld>
            <a:endParaRPr lang="en-GB" dirty="0"/>
          </a:p>
        </p:txBody>
      </p:sp>
    </p:spTree>
    <p:extLst>
      <p:ext uri="{BB962C8B-B14F-4D97-AF65-F5344CB8AC3E}">
        <p14:creationId xmlns:p14="http://schemas.microsoft.com/office/powerpoint/2010/main" val="224780429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128</a:t>
            </a:fld>
            <a:endParaRPr lang="en-GB" dirty="0"/>
          </a:p>
        </p:txBody>
      </p:sp>
    </p:spTree>
    <p:extLst>
      <p:ext uri="{BB962C8B-B14F-4D97-AF65-F5344CB8AC3E}">
        <p14:creationId xmlns:p14="http://schemas.microsoft.com/office/powerpoint/2010/main" val="427376110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129</a:t>
            </a:fld>
            <a:endParaRPr lang="en-GB" dirty="0"/>
          </a:p>
        </p:txBody>
      </p:sp>
    </p:spTree>
    <p:extLst>
      <p:ext uri="{BB962C8B-B14F-4D97-AF65-F5344CB8AC3E}">
        <p14:creationId xmlns:p14="http://schemas.microsoft.com/office/powerpoint/2010/main" val="15790615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11039656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130</a:t>
            </a:fld>
            <a:endParaRPr lang="en-GB" dirty="0"/>
          </a:p>
        </p:txBody>
      </p:sp>
    </p:spTree>
    <p:extLst>
      <p:ext uri="{BB962C8B-B14F-4D97-AF65-F5344CB8AC3E}">
        <p14:creationId xmlns:p14="http://schemas.microsoft.com/office/powerpoint/2010/main" val="4268226481"/>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131</a:t>
            </a:fld>
            <a:endParaRPr lang="en-GB" dirty="0"/>
          </a:p>
        </p:txBody>
      </p:sp>
    </p:spTree>
    <p:extLst>
      <p:ext uri="{BB962C8B-B14F-4D97-AF65-F5344CB8AC3E}">
        <p14:creationId xmlns:p14="http://schemas.microsoft.com/office/powerpoint/2010/main" val="378362447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132</a:t>
            </a:fld>
            <a:endParaRPr lang="en-GB" dirty="0"/>
          </a:p>
        </p:txBody>
      </p:sp>
    </p:spTree>
    <p:extLst>
      <p:ext uri="{BB962C8B-B14F-4D97-AF65-F5344CB8AC3E}">
        <p14:creationId xmlns:p14="http://schemas.microsoft.com/office/powerpoint/2010/main" val="331075558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133</a:t>
            </a:fld>
            <a:endParaRPr lang="en-GB" dirty="0"/>
          </a:p>
        </p:txBody>
      </p:sp>
    </p:spTree>
    <p:extLst>
      <p:ext uri="{BB962C8B-B14F-4D97-AF65-F5344CB8AC3E}">
        <p14:creationId xmlns:p14="http://schemas.microsoft.com/office/powerpoint/2010/main" val="165247624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134</a:t>
            </a:fld>
            <a:endParaRPr lang="en-GB" dirty="0"/>
          </a:p>
        </p:txBody>
      </p:sp>
    </p:spTree>
    <p:extLst>
      <p:ext uri="{BB962C8B-B14F-4D97-AF65-F5344CB8AC3E}">
        <p14:creationId xmlns:p14="http://schemas.microsoft.com/office/powerpoint/2010/main" val="24689789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3085172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34593555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18495242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436931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34985548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114681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3538080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18488295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16368701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0476073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39472480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246897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209958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6159966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15650772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9855189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1238857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521904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5199708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9681566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33991784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4466928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35224907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7268187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482812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0889472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33646039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3807179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3809397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28742180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22309523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36223368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42576834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5152595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4499829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22139548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32117787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37697678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2748889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31505859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24433524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151762970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42924162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29520742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162488778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1750477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246498457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191225137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11493291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2226371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6049514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361467636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129142244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128871724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192419573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128141155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73221352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276619811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45821715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352100772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22086924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27822665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420484169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87146796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295749680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229691192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215567987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42047588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290452208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288469883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421986268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20115168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7546365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405923454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185279752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358792217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261201816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126553043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234468031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197768402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35961784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234647040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89</a:t>
            </a:fld>
            <a:endParaRPr lang="en-GB" dirty="0"/>
          </a:p>
        </p:txBody>
      </p:sp>
    </p:spTree>
    <p:extLst>
      <p:ext uri="{BB962C8B-B14F-4D97-AF65-F5344CB8AC3E}">
        <p14:creationId xmlns:p14="http://schemas.microsoft.com/office/powerpoint/2010/main" val="26398936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7484591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90</a:t>
            </a:fld>
            <a:endParaRPr lang="en-GB" dirty="0"/>
          </a:p>
        </p:txBody>
      </p:sp>
    </p:spTree>
    <p:extLst>
      <p:ext uri="{BB962C8B-B14F-4D97-AF65-F5344CB8AC3E}">
        <p14:creationId xmlns:p14="http://schemas.microsoft.com/office/powerpoint/2010/main" val="233382057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91</a:t>
            </a:fld>
            <a:endParaRPr lang="en-GB" dirty="0"/>
          </a:p>
        </p:txBody>
      </p:sp>
    </p:spTree>
    <p:extLst>
      <p:ext uri="{BB962C8B-B14F-4D97-AF65-F5344CB8AC3E}">
        <p14:creationId xmlns:p14="http://schemas.microsoft.com/office/powerpoint/2010/main" val="331690187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92</a:t>
            </a:fld>
            <a:endParaRPr lang="en-GB" dirty="0"/>
          </a:p>
        </p:txBody>
      </p:sp>
    </p:spTree>
    <p:extLst>
      <p:ext uri="{BB962C8B-B14F-4D97-AF65-F5344CB8AC3E}">
        <p14:creationId xmlns:p14="http://schemas.microsoft.com/office/powerpoint/2010/main" val="354749805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93</a:t>
            </a:fld>
            <a:endParaRPr lang="en-GB" dirty="0"/>
          </a:p>
        </p:txBody>
      </p:sp>
    </p:spTree>
    <p:extLst>
      <p:ext uri="{BB962C8B-B14F-4D97-AF65-F5344CB8AC3E}">
        <p14:creationId xmlns:p14="http://schemas.microsoft.com/office/powerpoint/2010/main" val="371227600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94</a:t>
            </a:fld>
            <a:endParaRPr lang="en-GB" dirty="0"/>
          </a:p>
        </p:txBody>
      </p:sp>
    </p:spTree>
    <p:extLst>
      <p:ext uri="{BB962C8B-B14F-4D97-AF65-F5344CB8AC3E}">
        <p14:creationId xmlns:p14="http://schemas.microsoft.com/office/powerpoint/2010/main" val="210614654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95</a:t>
            </a:fld>
            <a:endParaRPr lang="en-GB" dirty="0"/>
          </a:p>
        </p:txBody>
      </p:sp>
    </p:spTree>
    <p:extLst>
      <p:ext uri="{BB962C8B-B14F-4D97-AF65-F5344CB8AC3E}">
        <p14:creationId xmlns:p14="http://schemas.microsoft.com/office/powerpoint/2010/main" val="290539764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96</a:t>
            </a:fld>
            <a:endParaRPr lang="en-GB" dirty="0"/>
          </a:p>
        </p:txBody>
      </p:sp>
    </p:spTree>
    <p:extLst>
      <p:ext uri="{BB962C8B-B14F-4D97-AF65-F5344CB8AC3E}">
        <p14:creationId xmlns:p14="http://schemas.microsoft.com/office/powerpoint/2010/main" val="372710225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97</a:t>
            </a:fld>
            <a:endParaRPr lang="en-GB" dirty="0"/>
          </a:p>
        </p:txBody>
      </p:sp>
    </p:spTree>
    <p:extLst>
      <p:ext uri="{BB962C8B-B14F-4D97-AF65-F5344CB8AC3E}">
        <p14:creationId xmlns:p14="http://schemas.microsoft.com/office/powerpoint/2010/main" val="338141584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98</a:t>
            </a:fld>
            <a:endParaRPr lang="en-GB" dirty="0"/>
          </a:p>
        </p:txBody>
      </p:sp>
    </p:spTree>
    <p:extLst>
      <p:ext uri="{BB962C8B-B14F-4D97-AF65-F5344CB8AC3E}">
        <p14:creationId xmlns:p14="http://schemas.microsoft.com/office/powerpoint/2010/main" val="36204600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99</a:t>
            </a:fld>
            <a:endParaRPr lang="en-GB" dirty="0"/>
          </a:p>
        </p:txBody>
      </p:sp>
    </p:spTree>
    <p:extLst>
      <p:ext uri="{BB962C8B-B14F-4D97-AF65-F5344CB8AC3E}">
        <p14:creationId xmlns:p14="http://schemas.microsoft.com/office/powerpoint/2010/main" val="5841410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61.xml"/><Relationship Id="rId2"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109.xml"/><Relationship Id="rId5" Type="http://schemas.openxmlformats.org/officeDocument/2006/relationships/image" Target="../media/image2.jpeg"/><Relationship Id="rId4" Type="http://schemas.openxmlformats.org/officeDocument/2006/relationships/slide" Target="../slides/slide99.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hyperlink" Target="http://www.google.co.uk/url?sa=i&amp;rct=j&amp;q=ocr+nationals+in+ict+level+02+logo&amp;source=images&amp;cd=&amp;docid=V5m_yCYP-aE2_M&amp;tbnid=DTQOd6LrYrDCGM:&amp;ved=0CAUQjRw&amp;url=http://decv.co.uk/courses/test/&amp;ei=zegkUtL5EcaR0AX1yoCoCA&amp;bvm=bv.51495398,d.d2k&amp;psig=AFQjCNE5H51wUL1lgYhDZQ2VHp_BrKAYtA&amp;ust=1378236999184474"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214282" y="0"/>
            <a:ext cx="7382054" cy="739756"/>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4" name="Round Same Side Corner Rectangle 3">
            <a:hlinkClick r:id="rId2" action="ppaction://hlinksldjump"/>
          </p:cNvPr>
          <p:cNvSpPr/>
          <p:nvPr/>
        </p:nvSpPr>
        <p:spPr>
          <a:xfrm>
            <a:off x="214282" y="692696"/>
            <a:ext cx="173065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1 – Structure of T&amp;T</a:t>
            </a:r>
            <a:endParaRPr lang="en-GB" sz="1300" b="1" dirty="0">
              <a:latin typeface="Arial" panose="020B0604020202020204" pitchFamily="34" charset="0"/>
              <a:cs typeface="Arial" panose="020B0604020202020204" pitchFamily="34" charset="0"/>
            </a:endParaRPr>
          </a:p>
        </p:txBody>
      </p:sp>
      <p:sp>
        <p:nvSpPr>
          <p:cNvPr id="7" name="Round Same Side Corner Rectangle 6">
            <a:hlinkClick r:id="rId3" action="ppaction://hlinksldjump"/>
          </p:cNvPr>
          <p:cNvSpPr/>
          <p:nvPr/>
        </p:nvSpPr>
        <p:spPr>
          <a:xfrm>
            <a:off x="1989782" y="692696"/>
            <a:ext cx="143477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2 –  SCEE Impact</a:t>
            </a:r>
            <a:endParaRPr lang="en-GB" sz="1300" b="1" dirty="0">
              <a:latin typeface="Arial" panose="020B0604020202020204" pitchFamily="34" charset="0"/>
              <a:cs typeface="Arial" panose="020B0604020202020204" pitchFamily="34" charset="0"/>
            </a:endParaRPr>
          </a:p>
        </p:txBody>
      </p:sp>
      <p:sp>
        <p:nvSpPr>
          <p:cNvPr id="11" name="Round Same Side Corner Rectangle 10">
            <a:hlinkClick r:id="rId4" action="ppaction://hlinksldjump"/>
          </p:cNvPr>
          <p:cNvSpPr/>
          <p:nvPr/>
        </p:nvSpPr>
        <p:spPr>
          <a:xfrm>
            <a:off x="3469405" y="692696"/>
            <a:ext cx="148979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3 – Governments</a:t>
            </a:r>
            <a:endParaRPr lang="en-GB" sz="1300" b="1" dirty="0">
              <a:latin typeface="Arial" panose="020B0604020202020204" pitchFamily="34" charset="0"/>
              <a:cs typeface="Arial" panose="020B0604020202020204" pitchFamily="34" charset="0"/>
            </a:endParaRPr>
          </a:p>
        </p:txBody>
      </p:sp>
      <p:pic>
        <p:nvPicPr>
          <p:cNvPr id="22" name="Picture 21" descr="111004 logo tbs rehab slogan and  hi def.jpg"/>
          <p:cNvPicPr/>
          <p:nvPr userDrawn="1"/>
        </p:nvPicPr>
        <p:blipFill>
          <a:blip r:embed="rId5" cstate="screen">
            <a:extLst>
              <a:ext uri="{28A0092B-C50C-407E-A947-70E740481C1C}">
                <a14:useLocalDpi xmlns:a14="http://schemas.microsoft.com/office/drawing/2010/main"/>
              </a:ext>
            </a:extLst>
          </a:blip>
          <a:stretch>
            <a:fillRect/>
          </a:stretch>
        </p:blipFill>
        <p:spPr>
          <a:xfrm>
            <a:off x="7724157" y="44624"/>
            <a:ext cx="1384347" cy="1007391"/>
          </a:xfrm>
          <a:prstGeom prst="rect">
            <a:avLst/>
          </a:prstGeom>
        </p:spPr>
      </p:pic>
      <p:sp>
        <p:nvSpPr>
          <p:cNvPr id="9" name="Round Same Side Corner Rectangle 8">
            <a:hlinkClick r:id="rId6" action="ppaction://hlinksldjump"/>
          </p:cNvPr>
          <p:cNvSpPr/>
          <p:nvPr userDrawn="1"/>
        </p:nvSpPr>
        <p:spPr>
          <a:xfrm>
            <a:off x="5004048" y="692696"/>
            <a:ext cx="1791816"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300" b="1" dirty="0" smtClean="0">
                <a:latin typeface="Arial" panose="020B0604020202020204" pitchFamily="34" charset="0"/>
                <a:cs typeface="Arial" panose="020B0604020202020204" pitchFamily="34" charset="0"/>
              </a:rPr>
              <a:t>4</a:t>
            </a:r>
            <a:r>
              <a:rPr lang="en-GB" sz="1300" b="1" baseline="0" dirty="0" smtClean="0">
                <a:latin typeface="Arial" panose="020B0604020202020204" pitchFamily="34" charset="0"/>
                <a:cs typeface="Arial" panose="020B0604020202020204" pitchFamily="34" charset="0"/>
              </a:rPr>
              <a:t> – Demand Patterns</a:t>
            </a:r>
            <a:endParaRPr lang="en-GB" sz="13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87081" y="1049886"/>
            <a:ext cx="8715375" cy="5619474"/>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4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4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LO1 8-14">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 action="ppaction://noaction"/>
          </p:cNvPr>
          <p:cNvSpPr/>
          <p:nvPr/>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5" name="Round Same Side Corner Rectangle 4">
            <a:hlinkClick r:id="" action="ppaction://noaction"/>
          </p:cNvPr>
          <p:cNvSpPr/>
          <p:nvPr/>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8" name="Round Same Side Corner Rectangle 7">
            <a:hlinkClick r:id="" action="ppaction://noaction"/>
          </p:cNvPr>
          <p:cNvSpPr/>
          <p:nvPr/>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7" name="Round Same Side Corner Rectangle 6">
            <a:hlinkClick r:id="" action="ppaction://noaction"/>
          </p:cNvPr>
          <p:cNvSpPr/>
          <p:nvPr/>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10" name="Round Same Side Corner Rectangle 9">
            <a:hlinkClick r:id="" action="ppaction://noaction"/>
          </p:cNvPr>
          <p:cNvSpPr/>
          <p:nvPr/>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11" name="Round Same Side Corner Rectangle 10">
            <a:hlinkClick r:id="" action="ppaction://noaction"/>
          </p:cNvPr>
          <p:cNvSpPr/>
          <p:nvPr/>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12" name="Round Same Side Corner Rectangle 11">
            <a:hlinkClick r:id="" action="ppaction://noaction"/>
          </p:cNvPr>
          <p:cNvSpPr/>
          <p:nvPr/>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16" name="Round Same Side Corner Rectangle 15">
            <a:hlinkClick r:id="" action="ppaction://noaction"/>
          </p:cNvPr>
          <p:cNvSpPr/>
          <p:nvPr/>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17" name="Round Same Side Corner Rectangle 16">
            <a:hlinkClick r:id="" action="ppaction://noaction"/>
          </p:cNvPr>
          <p:cNvSpPr/>
          <p:nvPr/>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0" name="Round Same Side Corner Rectangle 19">
            <a:hlinkClick r:id="" action="ppaction://noaction"/>
          </p:cNvPr>
          <p:cNvSpPr/>
          <p:nvPr/>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14" name="Picture 7" descr="http://decv.co.uk/wp-content/uploads/2013/02/OCR-Logo-300x139.gif">
            <a:hlinkClick r:id="rId2"/>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
        <p:nvSpPr>
          <p:cNvPr id="15" name="Round Same Side Corner Rectangle 14">
            <a:hlinkClick r:id="" action="ppaction://noaction"/>
          </p:cNvPr>
          <p:cNvSpPr/>
          <p:nvPr userDrawn="1"/>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18" name="Round Same Side Corner Rectangle 17">
            <a:hlinkClick r:id="" action="ppaction://noaction"/>
          </p:cNvPr>
          <p:cNvSpPr/>
          <p:nvPr userDrawn="1"/>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19" name="Round Same Side Corner Rectangle 18">
            <a:hlinkClick r:id="" action="ppaction://noaction"/>
          </p:cNvPr>
          <p:cNvSpPr/>
          <p:nvPr userDrawn="1"/>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21" name="Round Same Side Corner Rectangle 20">
            <a:hlinkClick r:id="" action="ppaction://noaction"/>
          </p:cNvPr>
          <p:cNvSpPr/>
          <p:nvPr userDrawn="1"/>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22" name="Round Same Side Corner Rectangle 21">
            <a:hlinkClick r:id="" action="ppaction://noaction"/>
          </p:cNvPr>
          <p:cNvSpPr/>
          <p:nvPr userDrawn="1"/>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23" name="Round Same Side Corner Rectangle 22">
            <a:hlinkClick r:id="" action="ppaction://noaction"/>
          </p:cNvPr>
          <p:cNvSpPr/>
          <p:nvPr userDrawn="1"/>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24" name="Round Same Side Corner Rectangle 23">
            <a:hlinkClick r:id="" action="ppaction://noaction"/>
          </p:cNvPr>
          <p:cNvSpPr/>
          <p:nvPr userDrawn="1"/>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25" name="Round Same Side Corner Rectangle 24">
            <a:hlinkClick r:id="" action="ppaction://noaction"/>
          </p:cNvPr>
          <p:cNvSpPr/>
          <p:nvPr userDrawn="1"/>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26" name="Round Same Side Corner Rectangle 25">
            <a:hlinkClick r:id="" action="ppaction://noaction"/>
          </p:cNvPr>
          <p:cNvSpPr/>
          <p:nvPr userDrawn="1"/>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7" name="Round Same Side Corner Rectangle 26">
            <a:hlinkClick r:id="" action="ppaction://noaction"/>
          </p:cNvPr>
          <p:cNvSpPr/>
          <p:nvPr userDrawn="1"/>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28" name="Picture 7" descr="http://decv.co.uk/wp-content/uploads/2013/02/OCR-Logo-300x139.gif">
            <a:hlinkClick r:id="rId2"/>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9725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9850" y="85725"/>
            <a:ext cx="7813675" cy="546100"/>
          </a:xfrm>
        </p:spPr>
        <p:txBody>
          <a:bodyPr/>
          <a:lstStyle/>
          <a:p>
            <a:r>
              <a:rPr lang="en-US" smtClean="0"/>
              <a:t>Click to edit Master title style</a:t>
            </a:r>
            <a:endParaRPr lang="en-GB"/>
          </a:p>
        </p:txBody>
      </p:sp>
      <p:sp>
        <p:nvSpPr>
          <p:cNvPr id="3" name="Table Placeholder 2"/>
          <p:cNvSpPr>
            <a:spLocks noGrp="1"/>
          </p:cNvSpPr>
          <p:nvPr>
            <p:ph type="tbl" idx="1"/>
          </p:nvPr>
        </p:nvSpPr>
        <p:spPr>
          <a:xfrm>
            <a:off x="457200" y="1600200"/>
            <a:ext cx="8229600" cy="4525963"/>
          </a:xfrm>
          <a:prstGeom prst="rect">
            <a:avLst/>
          </a:prstGeom>
        </p:spPr>
        <p:txBody>
          <a:bodyPr/>
          <a:lstStyle/>
          <a:p>
            <a:endParaRPr lang="en-GB"/>
          </a:p>
        </p:txBody>
      </p:sp>
    </p:spTree>
    <p:extLst>
      <p:ext uri="{BB962C8B-B14F-4D97-AF65-F5344CB8AC3E}">
        <p14:creationId xmlns:p14="http://schemas.microsoft.com/office/powerpoint/2010/main" val="3606776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9" cstate="print">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1" r:id="rId4"/>
    <p:sldLayoutId id="2147483712" r:id="rId5"/>
    <p:sldLayoutId id="2147483713" r:id="rId6"/>
    <p:sldLayoutId id="2147483714" r:id="rId7"/>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0.xml"/><Relationship Id="rId1" Type="http://schemas.openxmlformats.org/officeDocument/2006/relationships/slideLayout" Target="../slideLayouts/slideLayout4.xml"/><Relationship Id="rId4" Type="http://schemas.openxmlformats.org/officeDocument/2006/relationships/image" Target="../media/image169.emf"/></Relationships>
</file>

<file path=ppt/slides/_rels/slide10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73.jpeg"/><Relationship Id="rId2" Type="http://schemas.openxmlformats.org/officeDocument/2006/relationships/notesSlide" Target="../notesSlides/notesSlide104.xml"/><Relationship Id="rId1" Type="http://schemas.openxmlformats.org/officeDocument/2006/relationships/slideLayout" Target="../slideLayouts/slideLayout4.xml"/><Relationship Id="rId6" Type="http://schemas.openxmlformats.org/officeDocument/2006/relationships/image" Target="../media/image172.jpeg"/><Relationship Id="rId5" Type="http://schemas.openxmlformats.org/officeDocument/2006/relationships/image" Target="../media/image171.jpeg"/><Relationship Id="rId4" Type="http://schemas.openxmlformats.org/officeDocument/2006/relationships/image" Target="../media/image170.jpeg"/></Relationships>
</file>

<file path=ppt/slides/_rels/slide10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73.jpeg"/><Relationship Id="rId2" Type="http://schemas.openxmlformats.org/officeDocument/2006/relationships/notesSlide" Target="../notesSlides/notesSlide105.xml"/><Relationship Id="rId1" Type="http://schemas.openxmlformats.org/officeDocument/2006/relationships/slideLayout" Target="../slideLayouts/slideLayout4.xml"/><Relationship Id="rId6" Type="http://schemas.openxmlformats.org/officeDocument/2006/relationships/image" Target="../media/image174.jpeg"/><Relationship Id="rId5" Type="http://schemas.openxmlformats.org/officeDocument/2006/relationships/image" Target="../media/image171.jpeg"/><Relationship Id="rId4" Type="http://schemas.openxmlformats.org/officeDocument/2006/relationships/image" Target="../media/image170.jpeg"/></Relationships>
</file>

<file path=ppt/slides/_rels/slide10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8" Type="http://schemas.openxmlformats.org/officeDocument/2006/relationships/image" Target="../media/image179.jpeg"/><Relationship Id="rId3" Type="http://schemas.openxmlformats.org/officeDocument/2006/relationships/hyperlink" Target="CiDA%20-%20Unit%2002%20-%20LO1%20-%20Getting%20Organised.pptx" TargetMode="External"/><Relationship Id="rId7" Type="http://schemas.openxmlformats.org/officeDocument/2006/relationships/image" Target="../media/image178.png"/><Relationship Id="rId2" Type="http://schemas.openxmlformats.org/officeDocument/2006/relationships/notesSlide" Target="../notesSlides/notesSlide108.xml"/><Relationship Id="rId1" Type="http://schemas.openxmlformats.org/officeDocument/2006/relationships/slideLayout" Target="../slideLayouts/slideLayout4.xml"/><Relationship Id="rId6" Type="http://schemas.openxmlformats.org/officeDocument/2006/relationships/image" Target="../media/image177.jpeg"/><Relationship Id="rId5" Type="http://schemas.openxmlformats.org/officeDocument/2006/relationships/image" Target="../media/image176.jpeg"/><Relationship Id="rId4" Type="http://schemas.openxmlformats.org/officeDocument/2006/relationships/image" Target="../media/image175.jpeg"/></Relationships>
</file>

<file path=ppt/slides/_rels/slide10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0.xml"/><Relationship Id="rId1" Type="http://schemas.openxmlformats.org/officeDocument/2006/relationships/slideLayout" Target="../slideLayouts/slideLayout4.xml"/><Relationship Id="rId4" Type="http://schemas.openxmlformats.org/officeDocument/2006/relationships/image" Target="../media/image180.png"/></Relationships>
</file>

<file path=ppt/slides/_rels/slide11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1.xml"/><Relationship Id="rId1" Type="http://schemas.openxmlformats.org/officeDocument/2006/relationships/slideLayout" Target="../slideLayouts/slideLayout4.xml"/><Relationship Id="rId4" Type="http://schemas.openxmlformats.org/officeDocument/2006/relationships/image" Target="../media/image181.jpeg"/></Relationships>
</file>

<file path=ppt/slides/_rels/slide11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2.xml"/><Relationship Id="rId1" Type="http://schemas.openxmlformats.org/officeDocument/2006/relationships/slideLayout" Target="../slideLayouts/slideLayout4.xml"/><Relationship Id="rId4" Type="http://schemas.openxmlformats.org/officeDocument/2006/relationships/image" Target="../media/image181.jpeg"/></Relationships>
</file>

<file path=ppt/slides/_rels/slide11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8" Type="http://schemas.openxmlformats.org/officeDocument/2006/relationships/image" Target="../media/image186.jpeg"/><Relationship Id="rId3" Type="http://schemas.openxmlformats.org/officeDocument/2006/relationships/hyperlink" Target="CiDA%20-%20Unit%2002%20-%20LO1%20-%20Getting%20Organised.pptx" TargetMode="External"/><Relationship Id="rId7" Type="http://schemas.openxmlformats.org/officeDocument/2006/relationships/image" Target="../media/image185.jpeg"/><Relationship Id="rId2" Type="http://schemas.openxmlformats.org/officeDocument/2006/relationships/notesSlide" Target="../notesSlides/notesSlide116.xml"/><Relationship Id="rId1" Type="http://schemas.openxmlformats.org/officeDocument/2006/relationships/slideLayout" Target="../slideLayouts/slideLayout4.xml"/><Relationship Id="rId6" Type="http://schemas.openxmlformats.org/officeDocument/2006/relationships/image" Target="../media/image184.jpeg"/><Relationship Id="rId5" Type="http://schemas.openxmlformats.org/officeDocument/2006/relationships/image" Target="../media/image183.gif"/><Relationship Id="rId4" Type="http://schemas.openxmlformats.org/officeDocument/2006/relationships/image" Target="../media/image182.png"/></Relationships>
</file>

<file path=ppt/slides/_rels/slide11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89.jpeg"/><Relationship Id="rId2" Type="http://schemas.openxmlformats.org/officeDocument/2006/relationships/notesSlide" Target="../notesSlides/notesSlide117.xml"/><Relationship Id="rId1" Type="http://schemas.openxmlformats.org/officeDocument/2006/relationships/slideLayout" Target="../slideLayouts/slideLayout4.xml"/><Relationship Id="rId6" Type="http://schemas.openxmlformats.org/officeDocument/2006/relationships/image" Target="../media/image64.jpg"/><Relationship Id="rId5" Type="http://schemas.openxmlformats.org/officeDocument/2006/relationships/image" Target="../media/image188.jpeg"/><Relationship Id="rId4" Type="http://schemas.openxmlformats.org/officeDocument/2006/relationships/image" Target="../media/image187.jpeg"/></Relationships>
</file>

<file path=ppt/slides/_rels/slide11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8.xml"/><Relationship Id="rId1" Type="http://schemas.openxmlformats.org/officeDocument/2006/relationships/slideLayout" Target="../slideLayouts/slideLayout4.xml"/><Relationship Id="rId6" Type="http://schemas.openxmlformats.org/officeDocument/2006/relationships/image" Target="../media/image192.jpeg"/><Relationship Id="rId5" Type="http://schemas.openxmlformats.org/officeDocument/2006/relationships/image" Target="../media/image191.jpeg"/><Relationship Id="rId4" Type="http://schemas.openxmlformats.org/officeDocument/2006/relationships/image" Target="../media/image190.jpeg"/></Relationships>
</file>

<file path=ppt/slides/_rels/slide11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3.xml"/><Relationship Id="rId1" Type="http://schemas.openxmlformats.org/officeDocument/2006/relationships/slideLayout" Target="../slideLayouts/slideLayout4.xml"/><Relationship Id="rId5" Type="http://schemas.openxmlformats.org/officeDocument/2006/relationships/image" Target="../media/image194.png"/><Relationship Id="rId4" Type="http://schemas.openxmlformats.org/officeDocument/2006/relationships/image" Target="../media/image193.jpeg"/></Relationships>
</file>

<file path=ppt/slides/_rels/slide12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24.xml"/><Relationship Id="rId1" Type="http://schemas.openxmlformats.org/officeDocument/2006/relationships/slideLayout" Target="../slideLayouts/slideLayout4.xml"/><Relationship Id="rId4" Type="http://schemas.openxmlformats.org/officeDocument/2006/relationships/image" Target="../media/image195.png"/></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hyperlink" Target="CiDA%20-%20Unit%2002%20-%20LO1%20-%20Getting%20Organised.pptx" TargetMode="External"/><Relationship Id="rId3" Type="http://schemas.openxmlformats.org/officeDocument/2006/relationships/image" Target="../media/image5.png"/><Relationship Id="rId7"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www.telegraph.co.uk/travel/destinations/africa/egypt/articles/will-egypt-tourism-industry-ever-recover-egyptair-crash/" TargetMode="External"/><Relationship Id="rId5" Type="http://schemas.openxmlformats.org/officeDocument/2006/relationships/image" Target="../media/image7.jpg"/><Relationship Id="rId4" Type="http://schemas.openxmlformats.org/officeDocument/2006/relationships/image" Target="../media/image6.pn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3" Type="http://schemas.openxmlformats.org/officeDocument/2006/relationships/image" Target="../media/image196.emf"/><Relationship Id="rId2" Type="http://schemas.openxmlformats.org/officeDocument/2006/relationships/notesSlide" Target="../notesSlides/notesSlide132.xml"/><Relationship Id="rId1" Type="http://schemas.openxmlformats.org/officeDocument/2006/relationships/slideLayout" Target="../slideLayouts/slideLayout4.xml"/><Relationship Id="rId5" Type="http://schemas.openxmlformats.org/officeDocument/2006/relationships/image" Target="../media/image198.jpeg"/><Relationship Id="rId4" Type="http://schemas.openxmlformats.org/officeDocument/2006/relationships/image" Target="../media/image197.emf"/></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hyperlink" Target="CiDA%20-%20Unit%2002%20-%20LO1%20-%20Getting%20Organised.pptx" TargetMode="Externa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hyperlink" Target="CiDA%20-%20Unit%2002%20-%20LO1%20-%20Getting%20Organised.pptx" TargetMode="External"/><Relationship Id="rId7"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1.jpg"/><Relationship Id="rId5" Type="http://schemas.openxmlformats.org/officeDocument/2006/relationships/image" Target="../media/image10.jpeg"/><Relationship Id="rId4" Type="http://schemas.openxmlformats.org/officeDocument/2006/relationships/image" Target="../media/image9.jp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hyperlink" Target="CiDA%20-%20Unit%2002%20-%20LO1%20-%20Getting%20Organised.pptx"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Benidorm%20Then%20and%20Now.mp4" TargetMode="External"/><Relationship Id="rId5" Type="http://schemas.openxmlformats.org/officeDocument/2006/relationships/image" Target="../media/image14.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15.jpg"/></Relationships>
</file>

<file path=ppt/slides/_rels/slide2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www.freme.com/" TargetMode="External"/><Relationship Id="rId7" Type="http://schemas.openxmlformats.org/officeDocument/2006/relationships/hyperlink" Target="http://www.freme.com/special-packages/"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hyperlink" Target="http://www.freme.com/packages-list/" TargetMode="External"/><Relationship Id="rId4" Type="http://schemas.openxmlformats.org/officeDocument/2006/relationships/hyperlink" Target="CiDA%20-%20Unit%2002%20-%20LO1%20-%20Getting%20Organised.pptx"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22.jpg"/><Relationship Id="rId5" Type="http://schemas.openxmlformats.org/officeDocument/2006/relationships/image" Target="../media/image21.jpeg"/><Relationship Id="rId4" Type="http://schemas.openxmlformats.org/officeDocument/2006/relationships/image" Target="../media/image20.jpg"/></Relationships>
</file>

<file path=ppt/slides/_rels/slide3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26.jpe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eg"/></Relationships>
</file>

<file path=ppt/slides/_rels/slide3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30.jp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g"/></Relationships>
</file>

<file path=ppt/slides/_rels/slide3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34.jp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33.jpeg"/><Relationship Id="rId5" Type="http://schemas.openxmlformats.org/officeDocument/2006/relationships/image" Target="../media/image32.jpg"/><Relationship Id="rId4" Type="http://schemas.openxmlformats.org/officeDocument/2006/relationships/image" Target="../media/image31.jpg"/></Relationships>
</file>

<file path=ppt/slides/_rels/slide3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8.xml"/><Relationship Id="rId1" Type="http://schemas.openxmlformats.org/officeDocument/2006/relationships/slideLayout" Target="../slideLayouts/slideLayout4.xml"/><Relationship Id="rId6" Type="http://schemas.openxmlformats.org/officeDocument/2006/relationships/image" Target="../media/image37.jpg"/><Relationship Id="rId5" Type="http://schemas.openxmlformats.org/officeDocument/2006/relationships/image" Target="../media/image36.jpg"/><Relationship Id="rId4" Type="http://schemas.openxmlformats.org/officeDocument/2006/relationships/image" Target="../media/image35.jpeg"/></Relationships>
</file>

<file path=ppt/slides/_rels/slide3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39.xml"/><Relationship Id="rId1" Type="http://schemas.openxmlformats.org/officeDocument/2006/relationships/slideLayout" Target="../slideLayouts/slideLayout4.xml"/><Relationship Id="rId6" Type="http://schemas.openxmlformats.org/officeDocument/2006/relationships/image" Target="../media/image22.jpg"/><Relationship Id="rId5" Type="http://schemas.openxmlformats.org/officeDocument/2006/relationships/image" Target="../media/image21.jpeg"/><Relationship Id="rId4" Type="http://schemas.openxmlformats.org/officeDocument/2006/relationships/image" Target="../media/image20.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41.jpeg"/><Relationship Id="rId2" Type="http://schemas.openxmlformats.org/officeDocument/2006/relationships/notesSlide" Target="../notesSlides/notesSlide40.xml"/><Relationship Id="rId1" Type="http://schemas.openxmlformats.org/officeDocument/2006/relationships/slideLayout" Target="../slideLayouts/slideLayout4.xml"/><Relationship Id="rId6" Type="http://schemas.openxmlformats.org/officeDocument/2006/relationships/image" Target="../media/image40.jpg"/><Relationship Id="rId5" Type="http://schemas.openxmlformats.org/officeDocument/2006/relationships/image" Target="../media/image39.jpeg"/><Relationship Id="rId4" Type="http://schemas.openxmlformats.org/officeDocument/2006/relationships/image" Target="../media/image38.jpg"/></Relationships>
</file>

<file path=ppt/slides/_rels/slide4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45.jpg"/><Relationship Id="rId2" Type="http://schemas.openxmlformats.org/officeDocument/2006/relationships/notesSlide" Target="../notesSlides/notesSlide42.xml"/><Relationship Id="rId1" Type="http://schemas.openxmlformats.org/officeDocument/2006/relationships/slideLayout" Target="../slideLayouts/slideLayout4.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4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48.jpeg"/><Relationship Id="rId2" Type="http://schemas.openxmlformats.org/officeDocument/2006/relationships/notesSlide" Target="../notesSlides/notesSlide43.xml"/><Relationship Id="rId1" Type="http://schemas.openxmlformats.org/officeDocument/2006/relationships/slideLayout" Target="../slideLayouts/slideLayout4.xml"/><Relationship Id="rId6" Type="http://schemas.openxmlformats.org/officeDocument/2006/relationships/image" Target="../media/image47.jpg"/><Relationship Id="rId5" Type="http://schemas.openxmlformats.org/officeDocument/2006/relationships/image" Target="../media/image46.jpg"/><Relationship Id="rId4" Type="http://schemas.openxmlformats.org/officeDocument/2006/relationships/image" Target="../media/image42.jpeg"/></Relationships>
</file>

<file path=ppt/slides/_rels/slide4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48.jpeg"/><Relationship Id="rId2" Type="http://schemas.openxmlformats.org/officeDocument/2006/relationships/notesSlide" Target="../notesSlides/notesSlide44.xml"/><Relationship Id="rId1" Type="http://schemas.openxmlformats.org/officeDocument/2006/relationships/slideLayout" Target="../slideLayouts/slideLayout4.xml"/><Relationship Id="rId6" Type="http://schemas.openxmlformats.org/officeDocument/2006/relationships/image" Target="../media/image47.jpg"/><Relationship Id="rId5" Type="http://schemas.openxmlformats.org/officeDocument/2006/relationships/image" Target="../media/image46.jpg"/><Relationship Id="rId4" Type="http://schemas.openxmlformats.org/officeDocument/2006/relationships/image" Target="../media/image42.jpeg"/></Relationships>
</file>

<file path=ppt/slides/_rels/slide4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52.jpg"/><Relationship Id="rId2" Type="http://schemas.openxmlformats.org/officeDocument/2006/relationships/notesSlide" Target="../notesSlides/notesSlide45.xml"/><Relationship Id="rId1" Type="http://schemas.openxmlformats.org/officeDocument/2006/relationships/slideLayout" Target="../slideLayouts/slideLayout4.xml"/><Relationship Id="rId6" Type="http://schemas.openxmlformats.org/officeDocument/2006/relationships/image" Target="../media/image51.jpg"/><Relationship Id="rId5" Type="http://schemas.openxmlformats.org/officeDocument/2006/relationships/image" Target="../media/image50.jpeg"/><Relationship Id="rId4" Type="http://schemas.openxmlformats.org/officeDocument/2006/relationships/image" Target="../media/image49.jpg"/></Relationships>
</file>

<file path=ppt/slides/_rels/slide4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56.jpg"/><Relationship Id="rId2" Type="http://schemas.openxmlformats.org/officeDocument/2006/relationships/notesSlide" Target="../notesSlides/notesSlide46.xml"/><Relationship Id="rId1" Type="http://schemas.openxmlformats.org/officeDocument/2006/relationships/slideLayout" Target="../slideLayouts/slideLayout4.xml"/><Relationship Id="rId6" Type="http://schemas.openxmlformats.org/officeDocument/2006/relationships/image" Target="../media/image55.jpg"/><Relationship Id="rId5" Type="http://schemas.openxmlformats.org/officeDocument/2006/relationships/image" Target="../media/image54.jpg"/><Relationship Id="rId4" Type="http://schemas.openxmlformats.org/officeDocument/2006/relationships/image" Target="../media/image53.jpeg"/></Relationships>
</file>

<file path=ppt/slides/_rels/slide4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60.jpeg"/><Relationship Id="rId2" Type="http://schemas.openxmlformats.org/officeDocument/2006/relationships/notesSlide" Target="../notesSlides/notesSlide47.xml"/><Relationship Id="rId1" Type="http://schemas.openxmlformats.org/officeDocument/2006/relationships/slideLayout" Target="../slideLayouts/slideLayout4.xml"/><Relationship Id="rId6" Type="http://schemas.openxmlformats.org/officeDocument/2006/relationships/image" Target="../media/image59.jpg"/><Relationship Id="rId5" Type="http://schemas.openxmlformats.org/officeDocument/2006/relationships/image" Target="../media/image58.jpeg"/><Relationship Id="rId4" Type="http://schemas.openxmlformats.org/officeDocument/2006/relationships/image" Target="../media/image57.jpeg"/></Relationships>
</file>

<file path=ppt/slides/_rels/slide4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8.xml"/><Relationship Id="rId1" Type="http://schemas.openxmlformats.org/officeDocument/2006/relationships/slideLayout" Target="../slideLayouts/slideLayout4.xml"/><Relationship Id="rId6" Type="http://schemas.openxmlformats.org/officeDocument/2006/relationships/image" Target="../media/image63.jpg"/><Relationship Id="rId5" Type="http://schemas.openxmlformats.org/officeDocument/2006/relationships/image" Target="../media/image62.jpeg"/><Relationship Id="rId4" Type="http://schemas.openxmlformats.org/officeDocument/2006/relationships/image" Target="../media/image61.png"/></Relationships>
</file>

<file path=ppt/slides/_rels/slide4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67.jpg"/><Relationship Id="rId2" Type="http://schemas.openxmlformats.org/officeDocument/2006/relationships/notesSlide" Target="../notesSlides/notesSlide50.xml"/><Relationship Id="rId1" Type="http://schemas.openxmlformats.org/officeDocument/2006/relationships/slideLayout" Target="../slideLayouts/slideLayout4.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g"/></Relationships>
</file>

<file path=ppt/slides/_rels/slide5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71.jpeg"/><Relationship Id="rId2" Type="http://schemas.openxmlformats.org/officeDocument/2006/relationships/notesSlide" Target="../notesSlides/notesSlide51.xml"/><Relationship Id="rId1" Type="http://schemas.openxmlformats.org/officeDocument/2006/relationships/slideLayout" Target="../slideLayouts/slideLayout4.xml"/><Relationship Id="rId6" Type="http://schemas.openxmlformats.org/officeDocument/2006/relationships/image" Target="../media/image70.jpg"/><Relationship Id="rId5" Type="http://schemas.openxmlformats.org/officeDocument/2006/relationships/image" Target="../media/image69.jpeg"/><Relationship Id="rId4" Type="http://schemas.openxmlformats.org/officeDocument/2006/relationships/image" Target="../media/image68.jpeg"/></Relationships>
</file>

<file path=ppt/slides/_rels/slide5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 Id="rId5" Type="http://schemas.openxmlformats.org/officeDocument/2006/relationships/image" Target="../media/image73.jpeg"/><Relationship Id="rId4" Type="http://schemas.openxmlformats.org/officeDocument/2006/relationships/image" Target="../media/image72.jpg"/></Relationships>
</file>

<file path=ppt/slides/_rels/slide5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77.jpg"/><Relationship Id="rId2" Type="http://schemas.openxmlformats.org/officeDocument/2006/relationships/notesSlide" Target="../notesSlides/notesSlide54.xml"/><Relationship Id="rId1" Type="http://schemas.openxmlformats.org/officeDocument/2006/relationships/slideLayout" Target="../slideLayouts/slideLayout4.xml"/><Relationship Id="rId6" Type="http://schemas.openxmlformats.org/officeDocument/2006/relationships/image" Target="../media/image76.jpg"/><Relationship Id="rId5" Type="http://schemas.openxmlformats.org/officeDocument/2006/relationships/image" Target="../media/image75.jpg"/><Relationship Id="rId4" Type="http://schemas.openxmlformats.org/officeDocument/2006/relationships/image" Target="../media/image74.jpg"/></Relationships>
</file>

<file path=ppt/slides/_rels/slide5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81.jpg"/><Relationship Id="rId2" Type="http://schemas.openxmlformats.org/officeDocument/2006/relationships/notesSlide" Target="../notesSlides/notesSlide55.xml"/><Relationship Id="rId1" Type="http://schemas.openxmlformats.org/officeDocument/2006/relationships/slideLayout" Target="../slideLayouts/slideLayout4.xml"/><Relationship Id="rId6" Type="http://schemas.openxmlformats.org/officeDocument/2006/relationships/image" Target="../media/image80.jpeg"/><Relationship Id="rId5" Type="http://schemas.openxmlformats.org/officeDocument/2006/relationships/image" Target="../media/image79.jpg"/><Relationship Id="rId4" Type="http://schemas.openxmlformats.org/officeDocument/2006/relationships/image" Target="../media/image78.jpeg"/></Relationships>
</file>

<file path=ppt/slides/_rels/slide5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85.jpeg"/><Relationship Id="rId2" Type="http://schemas.openxmlformats.org/officeDocument/2006/relationships/notesSlide" Target="../notesSlides/notesSlide57.xml"/><Relationship Id="rId1" Type="http://schemas.openxmlformats.org/officeDocument/2006/relationships/slideLayout" Target="../slideLayouts/slideLayout4.xml"/><Relationship Id="rId6" Type="http://schemas.openxmlformats.org/officeDocument/2006/relationships/image" Target="../media/image84.jpg"/><Relationship Id="rId5" Type="http://schemas.openxmlformats.org/officeDocument/2006/relationships/image" Target="../media/image83.jpeg"/><Relationship Id="rId4" Type="http://schemas.openxmlformats.org/officeDocument/2006/relationships/image" Target="../media/image82.jpg"/></Relationships>
</file>

<file path=ppt/slides/_rels/slide5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89.jpg"/><Relationship Id="rId2" Type="http://schemas.openxmlformats.org/officeDocument/2006/relationships/notesSlide" Target="../notesSlides/notesSlide58.xml"/><Relationship Id="rId1" Type="http://schemas.openxmlformats.org/officeDocument/2006/relationships/slideLayout" Target="../slideLayouts/slideLayout4.xml"/><Relationship Id="rId6" Type="http://schemas.openxmlformats.org/officeDocument/2006/relationships/image" Target="../media/image88.jpg"/><Relationship Id="rId5" Type="http://schemas.openxmlformats.org/officeDocument/2006/relationships/image" Target="../media/image87.jpg"/><Relationship Id="rId4" Type="http://schemas.openxmlformats.org/officeDocument/2006/relationships/image" Target="../media/image86.png"/></Relationships>
</file>

<file path=ppt/slides/_rels/slide5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93.jpg"/><Relationship Id="rId2" Type="http://schemas.openxmlformats.org/officeDocument/2006/relationships/notesSlide" Target="../notesSlides/notesSlide59.xml"/><Relationship Id="rId1" Type="http://schemas.openxmlformats.org/officeDocument/2006/relationships/slideLayout" Target="../slideLayouts/slideLayout4.xml"/><Relationship Id="rId6" Type="http://schemas.openxmlformats.org/officeDocument/2006/relationships/image" Target="../media/image92.jpg"/><Relationship Id="rId5" Type="http://schemas.openxmlformats.org/officeDocument/2006/relationships/image" Target="../media/image91.jpeg"/><Relationship Id="rId4" Type="http://schemas.openxmlformats.org/officeDocument/2006/relationships/image" Target="../media/image9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1.xml"/><Relationship Id="rId1" Type="http://schemas.openxmlformats.org/officeDocument/2006/relationships/slideLayout" Target="../slideLayouts/slideLayout4.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4.jpeg"/></Relationships>
</file>

<file path=ppt/slides/_rels/slide6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00.png"/><Relationship Id="rId2" Type="http://schemas.openxmlformats.org/officeDocument/2006/relationships/notesSlide" Target="../notesSlides/notesSlide62.xml"/><Relationship Id="rId1" Type="http://schemas.openxmlformats.org/officeDocument/2006/relationships/slideLayout" Target="../slideLayouts/slideLayout4.xml"/><Relationship Id="rId6" Type="http://schemas.openxmlformats.org/officeDocument/2006/relationships/image" Target="../media/image99.jpeg"/><Relationship Id="rId5" Type="http://schemas.openxmlformats.org/officeDocument/2006/relationships/image" Target="../media/image98.png"/><Relationship Id="rId4" Type="http://schemas.openxmlformats.org/officeDocument/2006/relationships/image" Target="../media/image97.jpeg"/></Relationships>
</file>

<file path=ppt/slides/_rels/slide6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3.xml"/><Relationship Id="rId1" Type="http://schemas.openxmlformats.org/officeDocument/2006/relationships/slideLayout" Target="../slideLayouts/slideLayout4.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97.jpeg"/></Relationships>
</file>

<file path=ppt/slides/_rels/slide6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06.jpeg"/><Relationship Id="rId2" Type="http://schemas.openxmlformats.org/officeDocument/2006/relationships/notesSlide" Target="../notesSlides/notesSlide64.xml"/><Relationship Id="rId1" Type="http://schemas.openxmlformats.org/officeDocument/2006/relationships/slideLayout" Target="../slideLayouts/slideLayout4.xml"/><Relationship Id="rId6" Type="http://schemas.openxmlformats.org/officeDocument/2006/relationships/image" Target="../media/image105.jpeg"/><Relationship Id="rId5" Type="http://schemas.openxmlformats.org/officeDocument/2006/relationships/image" Target="../media/image104.jpeg"/><Relationship Id="rId4" Type="http://schemas.openxmlformats.org/officeDocument/2006/relationships/image" Target="../media/image103.jpeg"/></Relationships>
</file>

<file path=ppt/slides/_rels/slide6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6.xml"/><Relationship Id="rId1" Type="http://schemas.openxmlformats.org/officeDocument/2006/relationships/slideLayout" Target="../slideLayouts/slideLayout4.xml"/><Relationship Id="rId4" Type="http://schemas.openxmlformats.org/officeDocument/2006/relationships/image" Target="../media/image107.jpeg"/></Relationships>
</file>

<file path=ppt/slides/_rels/slide6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8.xml"/><Relationship Id="rId1" Type="http://schemas.openxmlformats.org/officeDocument/2006/relationships/slideLayout" Target="../slideLayouts/slideLayout4.xml"/><Relationship Id="rId4" Type="http://schemas.openxmlformats.org/officeDocument/2006/relationships/image" Target="../media/image108.gif"/></Relationships>
</file>

<file path=ppt/slides/_rels/slide6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69.xml"/><Relationship Id="rId1" Type="http://schemas.openxmlformats.org/officeDocument/2006/relationships/slideLayout" Target="../slideLayouts/slideLayout4.xml"/><Relationship Id="rId4" Type="http://schemas.openxmlformats.org/officeDocument/2006/relationships/image" Target="../media/image10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13.jpeg"/><Relationship Id="rId2" Type="http://schemas.openxmlformats.org/officeDocument/2006/relationships/notesSlide" Target="../notesSlides/notesSlide70.xml"/><Relationship Id="rId1" Type="http://schemas.openxmlformats.org/officeDocument/2006/relationships/slideLayout" Target="../slideLayouts/slideLayout4.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110.jpeg"/></Relationships>
</file>

<file path=ppt/slides/_rels/slide7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13.jpeg"/><Relationship Id="rId2" Type="http://schemas.openxmlformats.org/officeDocument/2006/relationships/notesSlide" Target="../notesSlides/notesSlide71.xml"/><Relationship Id="rId1" Type="http://schemas.openxmlformats.org/officeDocument/2006/relationships/slideLayout" Target="../slideLayouts/slideLayout4.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110.jpeg"/></Relationships>
</file>

<file path=ppt/slides/_rels/slide7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2.xml"/><Relationship Id="rId1" Type="http://schemas.openxmlformats.org/officeDocument/2006/relationships/slideLayout" Target="../slideLayouts/slideLayout4.xml"/><Relationship Id="rId6" Type="http://schemas.openxmlformats.org/officeDocument/2006/relationships/image" Target="../media/image116.jpeg"/><Relationship Id="rId5" Type="http://schemas.openxmlformats.org/officeDocument/2006/relationships/image" Target="../media/image115.jpeg"/><Relationship Id="rId4" Type="http://schemas.openxmlformats.org/officeDocument/2006/relationships/image" Target="../media/image114.jpeg"/></Relationships>
</file>

<file path=ppt/slides/_rels/slide7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3.xml"/><Relationship Id="rId1" Type="http://schemas.openxmlformats.org/officeDocument/2006/relationships/slideLayout" Target="../slideLayouts/slideLayout4.xml"/><Relationship Id="rId6" Type="http://schemas.openxmlformats.org/officeDocument/2006/relationships/hyperlink" Target="Unit%2001%20-%20Resources/Liverpool%20Capital%20of%20Culture%2008.mp4" TargetMode="External"/><Relationship Id="rId5" Type="http://schemas.openxmlformats.org/officeDocument/2006/relationships/image" Target="../media/image116.jpeg"/><Relationship Id="rId4" Type="http://schemas.openxmlformats.org/officeDocument/2006/relationships/image" Target="../media/image115.jpeg"/></Relationships>
</file>

<file path=ppt/slides/_rels/slide7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20.jpeg"/><Relationship Id="rId2" Type="http://schemas.openxmlformats.org/officeDocument/2006/relationships/notesSlide" Target="../notesSlides/notesSlide74.xml"/><Relationship Id="rId1" Type="http://schemas.openxmlformats.org/officeDocument/2006/relationships/slideLayout" Target="../slideLayouts/slideLayout4.xml"/><Relationship Id="rId6" Type="http://schemas.openxmlformats.org/officeDocument/2006/relationships/image" Target="../media/image119.jpeg"/><Relationship Id="rId5" Type="http://schemas.openxmlformats.org/officeDocument/2006/relationships/image" Target="../media/image118.jpeg"/><Relationship Id="rId4" Type="http://schemas.openxmlformats.org/officeDocument/2006/relationships/image" Target="../media/image117.jpeg"/></Relationships>
</file>

<file path=ppt/slides/_rels/slide75.xml.rels><?xml version="1.0" encoding="UTF-8" standalone="yes"?>
<Relationships xmlns="http://schemas.openxmlformats.org/package/2006/relationships"><Relationship Id="rId8" Type="http://schemas.openxmlformats.org/officeDocument/2006/relationships/image" Target="../media/image120.jpeg"/><Relationship Id="rId3" Type="http://schemas.openxmlformats.org/officeDocument/2006/relationships/hyperlink" Target="CiDA%20-%20Unit%2002%20-%20LO1%20-%20Getting%20Organised.pptx" TargetMode="External"/><Relationship Id="rId7" Type="http://schemas.openxmlformats.org/officeDocument/2006/relationships/image" Target="../media/image119.jpeg"/><Relationship Id="rId2" Type="http://schemas.openxmlformats.org/officeDocument/2006/relationships/notesSlide" Target="../notesSlides/notesSlide75.xml"/><Relationship Id="rId1" Type="http://schemas.openxmlformats.org/officeDocument/2006/relationships/slideLayout" Target="../slideLayouts/slideLayout4.xml"/><Relationship Id="rId6" Type="http://schemas.openxmlformats.org/officeDocument/2006/relationships/image" Target="../media/image123.jpeg"/><Relationship Id="rId5" Type="http://schemas.openxmlformats.org/officeDocument/2006/relationships/image" Target="../media/image122.jpeg"/><Relationship Id="rId4" Type="http://schemas.openxmlformats.org/officeDocument/2006/relationships/image" Target="../media/image121.jpeg"/></Relationships>
</file>

<file path=ppt/slides/_rels/slide76.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27.jpeg"/><Relationship Id="rId2" Type="http://schemas.openxmlformats.org/officeDocument/2006/relationships/notesSlide" Target="../notesSlides/notesSlide76.xml"/><Relationship Id="rId1" Type="http://schemas.openxmlformats.org/officeDocument/2006/relationships/slideLayout" Target="../slideLayouts/slideLayout4.xml"/><Relationship Id="rId6" Type="http://schemas.openxmlformats.org/officeDocument/2006/relationships/image" Target="../media/image126.jpeg"/><Relationship Id="rId5" Type="http://schemas.openxmlformats.org/officeDocument/2006/relationships/image" Target="../media/image125.jpeg"/><Relationship Id="rId4" Type="http://schemas.openxmlformats.org/officeDocument/2006/relationships/image" Target="../media/image124.jpeg"/></Relationships>
</file>

<file path=ppt/slides/_rels/slide7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31.jpeg"/><Relationship Id="rId2" Type="http://schemas.openxmlformats.org/officeDocument/2006/relationships/notesSlide" Target="../notesSlides/notesSlide77.xml"/><Relationship Id="rId1" Type="http://schemas.openxmlformats.org/officeDocument/2006/relationships/slideLayout" Target="../slideLayouts/slideLayout4.xml"/><Relationship Id="rId6" Type="http://schemas.openxmlformats.org/officeDocument/2006/relationships/image" Target="../media/image130.jpeg"/><Relationship Id="rId5" Type="http://schemas.openxmlformats.org/officeDocument/2006/relationships/image" Target="../media/image129.jpeg"/><Relationship Id="rId4" Type="http://schemas.openxmlformats.org/officeDocument/2006/relationships/image" Target="../media/image128.jpeg"/></Relationships>
</file>

<file path=ppt/slides/_rels/slide7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8.xml"/><Relationship Id="rId1" Type="http://schemas.openxmlformats.org/officeDocument/2006/relationships/slideLayout" Target="../slideLayouts/slideLayout4.xml"/><Relationship Id="rId6" Type="http://schemas.openxmlformats.org/officeDocument/2006/relationships/image" Target="../media/image134.jpeg"/><Relationship Id="rId5" Type="http://schemas.openxmlformats.org/officeDocument/2006/relationships/image" Target="../media/image133.jpeg"/><Relationship Id="rId4" Type="http://schemas.openxmlformats.org/officeDocument/2006/relationships/image" Target="../media/image132.jpeg"/></Relationships>
</file>

<file path=ppt/slides/_rels/slide7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38.jpeg"/><Relationship Id="rId2" Type="http://schemas.openxmlformats.org/officeDocument/2006/relationships/notesSlide" Target="../notesSlides/notesSlide81.xml"/><Relationship Id="rId1" Type="http://schemas.openxmlformats.org/officeDocument/2006/relationships/slideLayout" Target="../slideLayouts/slideLayout4.xml"/><Relationship Id="rId6" Type="http://schemas.openxmlformats.org/officeDocument/2006/relationships/image" Target="../media/image137.gif"/><Relationship Id="rId5" Type="http://schemas.openxmlformats.org/officeDocument/2006/relationships/image" Target="../media/image136.jpeg"/><Relationship Id="rId4" Type="http://schemas.openxmlformats.org/officeDocument/2006/relationships/image" Target="../media/image135.jpeg"/></Relationships>
</file>

<file path=ppt/slides/_rels/slide8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42.jpeg"/><Relationship Id="rId2" Type="http://schemas.openxmlformats.org/officeDocument/2006/relationships/notesSlide" Target="../notesSlides/notesSlide83.xml"/><Relationship Id="rId1" Type="http://schemas.openxmlformats.org/officeDocument/2006/relationships/slideLayout" Target="../slideLayouts/slideLayout4.xml"/><Relationship Id="rId6" Type="http://schemas.openxmlformats.org/officeDocument/2006/relationships/image" Target="../media/image141.jpeg"/><Relationship Id="rId5" Type="http://schemas.openxmlformats.org/officeDocument/2006/relationships/image" Target="../media/image140.jpeg"/><Relationship Id="rId4" Type="http://schemas.openxmlformats.org/officeDocument/2006/relationships/image" Target="../media/image139.jpeg"/></Relationships>
</file>

<file path=ppt/slides/_rels/slide8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4.xml"/><Relationship Id="rId1" Type="http://schemas.openxmlformats.org/officeDocument/2006/relationships/slideLayout" Target="../slideLayouts/slideLayout4.xml"/><Relationship Id="rId6" Type="http://schemas.openxmlformats.org/officeDocument/2006/relationships/image" Target="../media/image145.jpeg"/><Relationship Id="rId5" Type="http://schemas.openxmlformats.org/officeDocument/2006/relationships/image" Target="../media/image144.jpeg"/><Relationship Id="rId4" Type="http://schemas.openxmlformats.org/officeDocument/2006/relationships/image" Target="../media/image143.jpeg"/></Relationships>
</file>

<file path=ppt/slides/_rels/slide8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47.jpeg"/><Relationship Id="rId2" Type="http://schemas.openxmlformats.org/officeDocument/2006/relationships/notesSlide" Target="../notesSlides/notesSlide85.xml"/><Relationship Id="rId1" Type="http://schemas.openxmlformats.org/officeDocument/2006/relationships/slideLayout" Target="../slideLayouts/slideLayout4.xml"/><Relationship Id="rId6" Type="http://schemas.openxmlformats.org/officeDocument/2006/relationships/image" Target="../media/image145.jpeg"/><Relationship Id="rId5" Type="http://schemas.openxmlformats.org/officeDocument/2006/relationships/image" Target="../media/image144.jpeg"/><Relationship Id="rId4" Type="http://schemas.openxmlformats.org/officeDocument/2006/relationships/image" Target="../media/image146.jpeg"/></Relationships>
</file>

<file path=ppt/slides/_rels/slide86.xml.rels><?xml version="1.0" encoding="UTF-8" standalone="yes"?>
<Relationships xmlns="http://schemas.openxmlformats.org/package/2006/relationships"><Relationship Id="rId8" Type="http://schemas.openxmlformats.org/officeDocument/2006/relationships/image" Target="../media/image152.png"/><Relationship Id="rId3" Type="http://schemas.openxmlformats.org/officeDocument/2006/relationships/hyperlink" Target="CiDA%20-%20Unit%2002%20-%20LO1%20-%20Getting%20Organised.pptx" TargetMode="External"/><Relationship Id="rId7" Type="http://schemas.openxmlformats.org/officeDocument/2006/relationships/image" Target="../media/image151.jpeg"/><Relationship Id="rId2" Type="http://schemas.openxmlformats.org/officeDocument/2006/relationships/notesSlide" Target="../notesSlides/notesSlide86.xml"/><Relationship Id="rId1" Type="http://schemas.openxmlformats.org/officeDocument/2006/relationships/slideLayout" Target="../slideLayouts/slideLayout4.xml"/><Relationship Id="rId6" Type="http://schemas.openxmlformats.org/officeDocument/2006/relationships/image" Target="../media/image150.jpeg"/><Relationship Id="rId5" Type="http://schemas.openxmlformats.org/officeDocument/2006/relationships/image" Target="../media/image149.jpeg"/><Relationship Id="rId4" Type="http://schemas.openxmlformats.org/officeDocument/2006/relationships/image" Target="../media/image148.jpeg"/></Relationships>
</file>

<file path=ppt/slides/_rels/slide8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89.xml"/><Relationship Id="rId1" Type="http://schemas.openxmlformats.org/officeDocument/2006/relationships/slideLayout" Target="../slideLayouts/slideLayout4.xml"/><Relationship Id="rId6" Type="http://schemas.openxmlformats.org/officeDocument/2006/relationships/image" Target="../media/image155.jpeg"/><Relationship Id="rId5" Type="http://schemas.openxmlformats.org/officeDocument/2006/relationships/image" Target="../media/image154.jpeg"/><Relationship Id="rId4" Type="http://schemas.openxmlformats.org/officeDocument/2006/relationships/image" Target="../media/image153.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7" Type="http://schemas.openxmlformats.org/officeDocument/2006/relationships/image" Target="../media/image158.jpeg"/><Relationship Id="rId2" Type="http://schemas.openxmlformats.org/officeDocument/2006/relationships/notesSlide" Target="../notesSlides/notesSlide90.xml"/><Relationship Id="rId1" Type="http://schemas.openxmlformats.org/officeDocument/2006/relationships/slideLayout" Target="../slideLayouts/slideLayout4.xml"/><Relationship Id="rId6" Type="http://schemas.openxmlformats.org/officeDocument/2006/relationships/image" Target="../media/image155.jpeg"/><Relationship Id="rId5" Type="http://schemas.openxmlformats.org/officeDocument/2006/relationships/image" Target="../media/image157.jpeg"/><Relationship Id="rId4" Type="http://schemas.openxmlformats.org/officeDocument/2006/relationships/image" Target="../media/image156.jpeg"/></Relationships>
</file>

<file path=ppt/slides/_rels/slide91.xml.rels><?xml version="1.0" encoding="UTF-8" standalone="yes"?>
<Relationships xmlns="http://schemas.openxmlformats.org/package/2006/relationships"><Relationship Id="rId8" Type="http://schemas.openxmlformats.org/officeDocument/2006/relationships/image" Target="../media/image161.png"/><Relationship Id="rId3" Type="http://schemas.openxmlformats.org/officeDocument/2006/relationships/slideLayout" Target="../slideLayouts/slideLayout4.xml"/><Relationship Id="rId7" Type="http://schemas.openxmlformats.org/officeDocument/2006/relationships/image" Target="../media/image160.jpe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59.jpeg"/><Relationship Id="rId5" Type="http://schemas.openxmlformats.org/officeDocument/2006/relationships/hyperlink" Target="CiDA%20-%20Unit%2002%20-%20LO1%20-%20Getting%20Organised.pptx" TargetMode="External"/><Relationship Id="rId4" Type="http://schemas.openxmlformats.org/officeDocument/2006/relationships/notesSlide" Target="../notesSlides/notesSlide91.xml"/><Relationship Id="rId9" Type="http://schemas.openxmlformats.org/officeDocument/2006/relationships/hyperlink" Target="Unit%2001%20-%20Resources/What%20is%20DEMONSTRATION%20EFFECT.mp4" TargetMode="External"/></Relationships>
</file>

<file path=ppt/slides/_rels/slide92.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4.xml"/><Relationship Id="rId1" Type="http://schemas.openxmlformats.org/officeDocument/2006/relationships/slideLayout" Target="../slideLayouts/slideLayout4.xml"/><Relationship Id="rId4" Type="http://schemas.openxmlformats.org/officeDocument/2006/relationships/image" Target="../media/image162.jpeg"/></Relationships>
</file>

<file path=ppt/slides/_rels/slide95.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8" Type="http://schemas.openxmlformats.org/officeDocument/2006/relationships/image" Target="../media/image167.jpeg"/><Relationship Id="rId3" Type="http://schemas.openxmlformats.org/officeDocument/2006/relationships/hyperlink" Target="CiDA%20-%20Unit%2002%20-%20LO1%20-%20Getting%20Organised.pptx" TargetMode="External"/><Relationship Id="rId7" Type="http://schemas.openxmlformats.org/officeDocument/2006/relationships/image" Target="../media/image166.jpeg"/><Relationship Id="rId2" Type="http://schemas.openxmlformats.org/officeDocument/2006/relationships/notesSlide" Target="../notesSlides/notesSlide96.xml"/><Relationship Id="rId1" Type="http://schemas.openxmlformats.org/officeDocument/2006/relationships/slideLayout" Target="../slideLayouts/slideLayout4.xml"/><Relationship Id="rId6" Type="http://schemas.openxmlformats.org/officeDocument/2006/relationships/image" Target="../media/image165.jpeg"/><Relationship Id="rId5" Type="http://schemas.openxmlformats.org/officeDocument/2006/relationships/image" Target="../media/image164.jpeg"/><Relationship Id="rId4" Type="http://schemas.openxmlformats.org/officeDocument/2006/relationships/image" Target="../media/image163.jpeg"/></Relationships>
</file>

<file path=ppt/slides/_rels/slide97.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7.xml"/><Relationship Id="rId1" Type="http://schemas.openxmlformats.org/officeDocument/2006/relationships/slideLayout" Target="../slideLayouts/slideLayout4.xml"/><Relationship Id="rId6" Type="http://schemas.openxmlformats.org/officeDocument/2006/relationships/image" Target="../media/image167.jpeg"/><Relationship Id="rId5" Type="http://schemas.openxmlformats.org/officeDocument/2006/relationships/image" Target="../media/image168.jpeg"/><Relationship Id="rId4" Type="http://schemas.openxmlformats.org/officeDocument/2006/relationships/image" Target="../media/image165.jpeg"/></Relationships>
</file>

<file path=ppt/slides/_rels/slide98.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hyperlink" Target="CiDA%20-%20Unit%2002%20-%20LO1%20-%20Getting%20Organised.pptx" TargetMode="External"/><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51520" y="5250212"/>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Unit </a:t>
            </a:r>
            <a:r>
              <a:rPr lang="en-US"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01</a:t>
            </a:r>
            <a:r>
              <a:rPr lang="en-US" sz="4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The </a:t>
            </a:r>
            <a:r>
              <a:rPr lang="en-US"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Travel </a:t>
            </a:r>
            <a:r>
              <a:rPr lang="en-US"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en-US"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en-US"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and </a:t>
            </a:r>
            <a:r>
              <a:rPr lang="en-US" sz="4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Tourism Industry</a:t>
            </a:r>
            <a:endParaRPr lang="en-GB"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107504" y="116632"/>
            <a:ext cx="8928992"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a:p>
        </p:txBody>
      </p:sp>
      <p:sp>
        <p:nvSpPr>
          <p:cNvPr id="8" name="TextBox 7"/>
          <p:cNvSpPr txBox="1"/>
          <p:nvPr/>
        </p:nvSpPr>
        <p:spPr>
          <a:xfrm>
            <a:off x="1907704" y="116632"/>
            <a:ext cx="7056784" cy="1815882"/>
          </a:xfrm>
          <a:prstGeom prst="rect">
            <a:avLst/>
          </a:prstGeom>
          <a:noFill/>
        </p:spPr>
        <p:txBody>
          <a:bodyPr wrap="square" rtlCol="0">
            <a:spAutoFit/>
          </a:bodyPr>
          <a:lstStyle/>
          <a:p>
            <a:pPr algn="r"/>
            <a:r>
              <a:rPr lang="en-GB" sz="3600" b="1" dirty="0" smtClean="0">
                <a:solidFill>
                  <a:schemeClr val="tx1">
                    <a:lumMod val="50000"/>
                    <a:lumOff val="50000"/>
                  </a:schemeClr>
                </a:solidFill>
              </a:rPr>
              <a:t>Travel and Tourism - </a:t>
            </a:r>
            <a:r>
              <a:rPr lang="en-GB" sz="3600" b="1" dirty="0" err="1" smtClean="0">
                <a:solidFill>
                  <a:schemeClr val="tx1">
                    <a:lumMod val="50000"/>
                    <a:lumOff val="50000"/>
                  </a:schemeClr>
                </a:solidFill>
              </a:rPr>
              <a:t>iGCSE</a:t>
            </a:r>
            <a:endParaRPr lang="en-GB" sz="3600" b="1" dirty="0">
              <a:solidFill>
                <a:schemeClr val="tx1">
                  <a:lumMod val="50000"/>
                  <a:lumOff val="50000"/>
                </a:schemeClr>
              </a:solidFill>
            </a:endParaRPr>
          </a:p>
          <a:p>
            <a:pPr algn="r"/>
            <a:r>
              <a:rPr lang="en-GB" sz="3600" b="1" dirty="0" smtClean="0">
                <a:solidFill>
                  <a:schemeClr val="tx1">
                    <a:lumMod val="50000"/>
                    <a:lumOff val="50000"/>
                  </a:schemeClr>
                </a:solidFill>
              </a:rPr>
              <a:t>2017-19</a:t>
            </a:r>
          </a:p>
          <a:p>
            <a:pPr algn="r"/>
            <a:r>
              <a:rPr lang="en-GB" sz="3600" b="1" dirty="0" smtClean="0">
                <a:solidFill>
                  <a:schemeClr val="tx1">
                    <a:lumMod val="50000"/>
                    <a:lumOff val="50000"/>
                  </a:schemeClr>
                </a:solidFill>
              </a:rPr>
              <a:t>Year 11</a:t>
            </a:r>
            <a:endParaRPr lang="en-GB" sz="3600" b="1" dirty="0">
              <a:solidFill>
                <a:schemeClr val="tx1">
                  <a:lumMod val="50000"/>
                  <a:lumOff val="50000"/>
                </a:schemeClr>
              </a:solidFill>
            </a:endParaRPr>
          </a:p>
        </p:txBody>
      </p:sp>
      <p:pic>
        <p:nvPicPr>
          <p:cNvPr id="9" name="Picture 8" descr="111004 logo tbs rehab slogan and  hi def.jpg"/>
          <p:cNvPicPr/>
          <p:nvPr/>
        </p:nvPicPr>
        <p:blipFill>
          <a:blip r:embed="rId3" cstate="screen">
            <a:extLst>
              <a:ext uri="{28A0092B-C50C-407E-A947-70E740481C1C}">
                <a14:useLocalDpi xmlns:a14="http://schemas.microsoft.com/office/drawing/2010/main"/>
              </a:ext>
            </a:extLst>
          </a:blip>
          <a:stretch>
            <a:fillRect/>
          </a:stretch>
        </p:blipFill>
        <p:spPr>
          <a:xfrm>
            <a:off x="179512" y="188640"/>
            <a:ext cx="2160240" cy="1564422"/>
          </a:xfrm>
          <a:prstGeom prst="rect">
            <a:avLst/>
          </a:prstGeom>
        </p:spPr>
      </p:pic>
      <p:pic>
        <p:nvPicPr>
          <p:cNvPr id="1026" name="Picture 2" descr="Image result for travel and tourism industry"/>
          <p:cNvPicPr>
            <a:picLocks noChangeAspect="1" noChangeArrowheads="1"/>
          </p:cNvPicPr>
          <p:nvPr/>
        </p:nvPicPr>
        <p:blipFill rotWithShape="1">
          <a:blip r:embed="rId4">
            <a:extLst>
              <a:ext uri="{28A0092B-C50C-407E-A947-70E740481C1C}">
                <a14:useLocalDpi xmlns:a14="http://schemas.microsoft.com/office/drawing/2010/main" val="0"/>
              </a:ext>
            </a:extLst>
          </a:blip>
          <a:srcRect b="24201"/>
          <a:stretch/>
        </p:blipFill>
        <p:spPr bwMode="auto">
          <a:xfrm>
            <a:off x="2699792" y="1916833"/>
            <a:ext cx="6354688" cy="32488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600" dirty="0" smtClean="0"/>
              <a:t>1.1 – The Structure of the International T&amp;T Industry</a:t>
            </a:r>
            <a:endParaRPr lang="en-GB" sz="2600" b="1" dirty="0" smtClean="0"/>
          </a:p>
        </p:txBody>
      </p:sp>
      <p:sp>
        <p:nvSpPr>
          <p:cNvPr id="34" name="Rectangle 33"/>
          <p:cNvSpPr/>
          <p:nvPr/>
        </p:nvSpPr>
        <p:spPr>
          <a:xfrm>
            <a:off x="323527" y="1124744"/>
            <a:ext cx="8424935" cy="5770811"/>
          </a:xfrm>
          <a:prstGeom prst="rect">
            <a:avLst/>
          </a:prstGeom>
        </p:spPr>
        <p:txBody>
          <a:bodyPr wrap="square">
            <a:spAutoFit/>
          </a:bodyPr>
          <a:lstStyle/>
          <a:p>
            <a:pPr marL="457200" indent="-457200">
              <a:buClr>
                <a:srgbClr val="0070C0"/>
              </a:buClr>
              <a:buFont typeface="+mj-lt"/>
              <a:buAutoNum type="alphaLcParenR"/>
            </a:pPr>
            <a:r>
              <a:rPr lang="en-US" sz="2000" dirty="0" smtClean="0"/>
              <a:t>Definitions </a:t>
            </a:r>
            <a:r>
              <a:rPr lang="en-US" sz="2000" dirty="0"/>
              <a:t>of the industry:</a:t>
            </a:r>
          </a:p>
          <a:p>
            <a:pPr marL="711200" indent="-271463">
              <a:buClr>
                <a:srgbClr val="0070C0"/>
              </a:buClr>
              <a:buFont typeface="Arial" panose="020B0604020202020204" pitchFamily="34" charset="0"/>
              <a:buChar char="•"/>
            </a:pPr>
            <a:r>
              <a:rPr lang="en-US" sz="2000" dirty="0" smtClean="0"/>
              <a:t>travel </a:t>
            </a:r>
            <a:r>
              <a:rPr lang="en-US" sz="2000" dirty="0"/>
              <a:t>(leisure, business, VFR – visiting friends and relatives)</a:t>
            </a:r>
          </a:p>
          <a:p>
            <a:pPr marL="711200" indent="-271463">
              <a:buClr>
                <a:srgbClr val="0070C0"/>
              </a:buClr>
              <a:buFont typeface="Arial" panose="020B0604020202020204" pitchFamily="34" charset="0"/>
              <a:buChar char="•"/>
            </a:pPr>
            <a:r>
              <a:rPr lang="en-US" sz="2000" dirty="0" smtClean="0"/>
              <a:t>travel </a:t>
            </a:r>
            <a:r>
              <a:rPr lang="en-US" sz="2000" dirty="0"/>
              <a:t>services (retail and business travel agencies, tour operators, principals)</a:t>
            </a:r>
          </a:p>
          <a:p>
            <a:pPr marL="711200" indent="-271463">
              <a:buClr>
                <a:srgbClr val="0070C0"/>
              </a:buClr>
              <a:buFont typeface="Arial" panose="020B0604020202020204" pitchFamily="34" charset="0"/>
              <a:buChar char="•"/>
            </a:pPr>
            <a:r>
              <a:rPr lang="en-US" sz="2000" dirty="0" smtClean="0"/>
              <a:t>tourism </a:t>
            </a:r>
            <a:r>
              <a:rPr lang="en-US" sz="2000" dirty="0"/>
              <a:t>services (national and regional tourist boards, tourist information centres)</a:t>
            </a:r>
          </a:p>
          <a:p>
            <a:pPr marL="711200" indent="-271463">
              <a:buClr>
                <a:srgbClr val="0070C0"/>
              </a:buClr>
              <a:buFont typeface="Arial" panose="020B0604020202020204" pitchFamily="34" charset="0"/>
              <a:buChar char="•"/>
            </a:pPr>
            <a:r>
              <a:rPr lang="en-US" sz="2000" dirty="0" smtClean="0"/>
              <a:t>tourist </a:t>
            </a:r>
            <a:r>
              <a:rPr lang="en-US" sz="2000" dirty="0"/>
              <a:t>classifications (day tripper, length of stay, leisure or business and other purposes)</a:t>
            </a:r>
          </a:p>
          <a:p>
            <a:pPr marL="457200" indent="-457200">
              <a:buClr>
                <a:srgbClr val="0070C0"/>
              </a:buClr>
              <a:buFont typeface="+mj-lt"/>
              <a:buAutoNum type="alphaLcParenR" startAt="2"/>
            </a:pPr>
            <a:r>
              <a:rPr lang="en-US" sz="2000" dirty="0" smtClean="0"/>
              <a:t>Awareness </a:t>
            </a:r>
            <a:r>
              <a:rPr lang="en-US" sz="2000" dirty="0"/>
              <a:t>of the roles of:</a:t>
            </a:r>
          </a:p>
          <a:p>
            <a:pPr marL="711200" indent="-271463">
              <a:buClr>
                <a:srgbClr val="0070C0"/>
              </a:buClr>
              <a:buFont typeface="Arial" panose="020B0604020202020204" pitchFamily="34" charset="0"/>
              <a:buChar char="•"/>
            </a:pPr>
            <a:r>
              <a:rPr lang="en-US" sz="2000" dirty="0" smtClean="0"/>
              <a:t>tourist </a:t>
            </a:r>
            <a:r>
              <a:rPr lang="en-US" sz="2000" dirty="0"/>
              <a:t>boards</a:t>
            </a:r>
          </a:p>
          <a:p>
            <a:pPr marL="711200" indent="-271463">
              <a:buClr>
                <a:srgbClr val="0070C0"/>
              </a:buClr>
              <a:buFont typeface="Arial" panose="020B0604020202020204" pitchFamily="34" charset="0"/>
              <a:buChar char="•"/>
            </a:pPr>
            <a:r>
              <a:rPr lang="en-US" sz="2000" dirty="0" smtClean="0"/>
              <a:t>travel </a:t>
            </a:r>
            <a:r>
              <a:rPr lang="en-US" sz="2000" dirty="0"/>
              <a:t>agents</a:t>
            </a:r>
          </a:p>
          <a:p>
            <a:pPr marL="711200" indent="-271463">
              <a:buClr>
                <a:srgbClr val="0070C0"/>
              </a:buClr>
              <a:buFont typeface="Arial" panose="020B0604020202020204" pitchFamily="34" charset="0"/>
              <a:buChar char="•"/>
            </a:pPr>
            <a:r>
              <a:rPr lang="en-US" sz="2000" dirty="0" smtClean="0"/>
              <a:t>tour </a:t>
            </a:r>
            <a:r>
              <a:rPr lang="en-US" sz="2000" dirty="0"/>
              <a:t>operators</a:t>
            </a:r>
          </a:p>
          <a:p>
            <a:pPr marL="711200" indent="-271463">
              <a:buClr>
                <a:srgbClr val="0070C0"/>
              </a:buClr>
              <a:buFont typeface="Arial" panose="020B0604020202020204" pitchFamily="34" charset="0"/>
              <a:buChar char="•"/>
            </a:pPr>
            <a:r>
              <a:rPr lang="en-US" sz="2000" dirty="0" smtClean="0"/>
              <a:t>accommodation </a:t>
            </a:r>
            <a:r>
              <a:rPr lang="en-US" sz="2000" dirty="0"/>
              <a:t>providers</a:t>
            </a:r>
          </a:p>
          <a:p>
            <a:pPr marL="711200" indent="-271463">
              <a:buClr>
                <a:srgbClr val="0070C0"/>
              </a:buClr>
              <a:buFont typeface="Arial" panose="020B0604020202020204" pitchFamily="34" charset="0"/>
              <a:buChar char="•"/>
            </a:pPr>
            <a:r>
              <a:rPr lang="en-US" sz="2000" dirty="0" smtClean="0"/>
              <a:t>transport </a:t>
            </a:r>
            <a:r>
              <a:rPr lang="en-US" sz="2000" dirty="0"/>
              <a:t>providers</a:t>
            </a:r>
          </a:p>
          <a:p>
            <a:pPr marL="711200" indent="-271463">
              <a:buClr>
                <a:srgbClr val="0070C0"/>
              </a:buClr>
              <a:buFont typeface="Arial" panose="020B0604020202020204" pitchFamily="34" charset="0"/>
              <a:buChar char="•"/>
            </a:pPr>
            <a:r>
              <a:rPr lang="en-US" sz="2000" dirty="0" smtClean="0"/>
              <a:t>tourist </a:t>
            </a:r>
            <a:r>
              <a:rPr lang="en-US" sz="2000" dirty="0"/>
              <a:t>attractions</a:t>
            </a:r>
          </a:p>
          <a:p>
            <a:pPr marL="711200" indent="-271463">
              <a:buClr>
                <a:srgbClr val="0070C0"/>
              </a:buClr>
              <a:buFont typeface="Arial" panose="020B0604020202020204" pitchFamily="34" charset="0"/>
              <a:buChar char="•"/>
            </a:pPr>
            <a:r>
              <a:rPr lang="en-US" sz="2000" dirty="0" smtClean="0"/>
              <a:t>catering </a:t>
            </a:r>
            <a:r>
              <a:rPr lang="en-US" sz="2000" dirty="0"/>
              <a:t>outlets</a:t>
            </a:r>
          </a:p>
          <a:p>
            <a:pPr marL="711200" indent="-271463">
              <a:buClr>
                <a:srgbClr val="0070C0"/>
              </a:buClr>
              <a:buFont typeface="Arial" panose="020B0604020202020204" pitchFamily="34" charset="0"/>
              <a:buChar char="•"/>
            </a:pPr>
            <a:r>
              <a:rPr lang="en-US" sz="2000" dirty="0" smtClean="0"/>
              <a:t>entertainment </a:t>
            </a:r>
            <a:r>
              <a:rPr lang="en-US" sz="2000" dirty="0"/>
              <a:t>venues</a:t>
            </a:r>
          </a:p>
          <a:p>
            <a:pPr marL="711200" indent="-271463">
              <a:buClr>
                <a:srgbClr val="0070C0"/>
              </a:buClr>
              <a:buFont typeface="Arial" panose="020B0604020202020204" pitchFamily="34" charset="0"/>
              <a:buChar char="•"/>
            </a:pPr>
            <a:r>
              <a:rPr lang="en-US" sz="2000" dirty="0" smtClean="0"/>
              <a:t>ancillary </a:t>
            </a:r>
            <a:r>
              <a:rPr lang="en-US" sz="2000" dirty="0"/>
              <a:t>tourist services</a:t>
            </a:r>
          </a:p>
        </p:txBody>
      </p:sp>
    </p:spTree>
    <p:extLst>
      <p:ext uri="{BB962C8B-B14F-4D97-AF65-F5344CB8AC3E}">
        <p14:creationId xmlns:p14="http://schemas.microsoft.com/office/powerpoint/2010/main" val="423614348"/>
      </p:ext>
    </p:extLst>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1520" y="1124744"/>
            <a:ext cx="6097522" cy="5410712"/>
          </a:xfrm>
          <a:prstGeom prst="rect">
            <a:avLst/>
          </a:prstGeom>
        </p:spPr>
        <p:txBody>
          <a:bodyPr wrap="square">
            <a:spAutoFit/>
          </a:bodyPr>
          <a:lstStyle/>
          <a:p>
            <a:pPr>
              <a:buClr>
                <a:srgbClr val="0070C0"/>
              </a:buClr>
            </a:pPr>
            <a:r>
              <a:rPr lang="en-US" sz="1920" b="1" dirty="0"/>
              <a:t>Role of national governments in </a:t>
            </a:r>
            <a:r>
              <a:rPr lang="en-US" sz="1920" b="1" dirty="0" smtClean="0"/>
              <a:t>forming tourism </a:t>
            </a:r>
            <a:r>
              <a:rPr lang="en-US" sz="1920" b="1" dirty="0"/>
              <a:t>policy and promotion</a:t>
            </a:r>
          </a:p>
          <a:p>
            <a:pPr marL="720725" indent="-361950">
              <a:buClr>
                <a:srgbClr val="0070C0"/>
              </a:buClr>
              <a:buFont typeface="Wingdings" panose="05000000000000000000" pitchFamily="2" charset="2"/>
              <a:buChar char="§"/>
            </a:pPr>
            <a:r>
              <a:rPr lang="en-US" sz="1920" b="1" dirty="0" smtClean="0"/>
              <a:t>Socio-cultural</a:t>
            </a:r>
            <a:r>
              <a:rPr lang="en-US" sz="1920" dirty="0"/>
              <a:t>: promoting </a:t>
            </a:r>
            <a:r>
              <a:rPr lang="en-US" sz="1920" dirty="0" smtClean="0"/>
              <a:t>understanding between </a:t>
            </a:r>
            <a:r>
              <a:rPr lang="en-US" sz="1920" dirty="0"/>
              <a:t>the cultures of tourists and those </a:t>
            </a:r>
            <a:r>
              <a:rPr lang="en-US" sz="1920" dirty="0" smtClean="0"/>
              <a:t>of the </a:t>
            </a:r>
            <a:r>
              <a:rPr lang="en-US" sz="1920" dirty="0"/>
              <a:t>local population; improving quality of </a:t>
            </a:r>
            <a:r>
              <a:rPr lang="en-US" sz="1920" dirty="0" smtClean="0"/>
              <a:t>life for </a:t>
            </a:r>
            <a:r>
              <a:rPr lang="en-US" sz="1920" dirty="0"/>
              <a:t>the local population; providing </a:t>
            </a:r>
            <a:r>
              <a:rPr lang="en-US" sz="1920" dirty="0" smtClean="0"/>
              <a:t>community facilities</a:t>
            </a:r>
            <a:r>
              <a:rPr lang="en-US" sz="1920" dirty="0"/>
              <a:t>, as well as facilities for tourists; revival </a:t>
            </a:r>
            <a:r>
              <a:rPr lang="en-US" sz="1920" dirty="0" smtClean="0"/>
              <a:t>; traditional </a:t>
            </a:r>
            <a:r>
              <a:rPr lang="en-US" sz="1920" dirty="0"/>
              <a:t>activities, festivals and </a:t>
            </a:r>
            <a:r>
              <a:rPr lang="en-US" sz="1920" dirty="0" smtClean="0"/>
              <a:t>ceremonies: celebrate </a:t>
            </a:r>
            <a:r>
              <a:rPr lang="en-US" sz="1920" dirty="0"/>
              <a:t>culture and develop a ‘sense of </a:t>
            </a:r>
            <a:r>
              <a:rPr lang="en-US" sz="1920" dirty="0" smtClean="0"/>
              <a:t>pride in </a:t>
            </a:r>
            <a:r>
              <a:rPr lang="en-US" sz="1920" dirty="0"/>
              <a:t>one’s own national and/or regional identity.</a:t>
            </a:r>
          </a:p>
          <a:p>
            <a:pPr marL="720725" indent="-361950">
              <a:buClr>
                <a:srgbClr val="0070C0"/>
              </a:buClr>
              <a:buFont typeface="Wingdings" panose="05000000000000000000" pitchFamily="2" charset="2"/>
              <a:buChar char="§"/>
            </a:pPr>
            <a:r>
              <a:rPr lang="en-US" sz="1920" b="1" dirty="0" smtClean="0"/>
              <a:t>Environmental</a:t>
            </a:r>
            <a:r>
              <a:rPr lang="en-US" sz="1920" dirty="0"/>
              <a:t>: regeneration </a:t>
            </a:r>
            <a:r>
              <a:rPr lang="en-US" sz="1920" dirty="0" smtClean="0"/>
              <a:t>and conservation </a:t>
            </a:r>
            <a:r>
              <a:rPr lang="en-US" sz="1920" dirty="0"/>
              <a:t>of the built and </a:t>
            </a:r>
            <a:r>
              <a:rPr lang="en-US" sz="1920" dirty="0" smtClean="0"/>
              <a:t>natural environment</a:t>
            </a:r>
            <a:r>
              <a:rPr lang="en-US" sz="1920" dirty="0"/>
              <a:t>; stimulating </a:t>
            </a:r>
            <a:r>
              <a:rPr lang="en-US" sz="1920" dirty="0" smtClean="0"/>
              <a:t>environmental improvements </a:t>
            </a:r>
            <a:r>
              <a:rPr lang="en-US" sz="1920" dirty="0"/>
              <a:t>of benefit to the local people </a:t>
            </a:r>
            <a:r>
              <a:rPr lang="en-US" sz="1920" dirty="0" smtClean="0"/>
              <a:t>as well </a:t>
            </a:r>
            <a:r>
              <a:rPr lang="en-US" sz="1920" dirty="0"/>
              <a:t>as the tourists.</a:t>
            </a:r>
          </a:p>
          <a:p>
            <a:pPr marL="361950" indent="-361950">
              <a:buClr>
                <a:srgbClr val="0070C0"/>
              </a:buClr>
              <a:buFont typeface="Wingdings 3" panose="05040102010807070707" pitchFamily="18" charset="2"/>
              <a:buChar char=""/>
            </a:pPr>
            <a:r>
              <a:rPr lang="en-US" sz="1920" dirty="0"/>
              <a:t>To illustrate the ways in which a </a:t>
            </a:r>
            <a:r>
              <a:rPr lang="en-US" sz="1920" dirty="0" smtClean="0"/>
              <a:t>national government </a:t>
            </a:r>
            <a:r>
              <a:rPr lang="en-US" sz="1920" dirty="0"/>
              <a:t>places importance on such aims </a:t>
            </a:r>
            <a:r>
              <a:rPr lang="en-US" sz="1920" dirty="0" smtClean="0"/>
              <a:t>and objectives</a:t>
            </a:r>
            <a:r>
              <a:rPr lang="en-US" sz="1920" dirty="0"/>
              <a:t>, the vision of the Sri Lankan </a:t>
            </a:r>
            <a:r>
              <a:rPr lang="en-US" sz="1920" dirty="0" smtClean="0"/>
              <a:t>Ministry of </a:t>
            </a:r>
            <a:r>
              <a:rPr lang="en-US" sz="1920" dirty="0"/>
              <a:t>Tourism is shown in Fig. </a:t>
            </a:r>
            <a:r>
              <a:rPr lang="en-US" sz="1920" dirty="0" smtClean="0"/>
              <a:t>1.7</a:t>
            </a:r>
            <a:endParaRPr lang="en-US" sz="192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36</a:t>
            </a:r>
          </a:p>
        </p:txBody>
      </p:sp>
      <p:grpSp>
        <p:nvGrpSpPr>
          <p:cNvPr id="10" name="Group 9"/>
          <p:cNvGrpSpPr/>
          <p:nvPr/>
        </p:nvGrpSpPr>
        <p:grpSpPr>
          <a:xfrm>
            <a:off x="6372200" y="1109057"/>
            <a:ext cx="2471430" cy="5128255"/>
            <a:chOff x="6372200" y="1109057"/>
            <a:chExt cx="2471430" cy="5128255"/>
          </a:xfrm>
        </p:grpSpPr>
        <p:sp>
          <p:nvSpPr>
            <p:cNvPr id="11" name="Rectangle 10"/>
            <p:cNvSpPr/>
            <p:nvPr/>
          </p:nvSpPr>
          <p:spPr>
            <a:xfrm>
              <a:off x="6372200" y="1109057"/>
              <a:ext cx="2448272" cy="412171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p:nvPicPr>
          <p:blipFill>
            <a:blip r:embed="rId4">
              <a:lum contrast="20000"/>
            </a:blip>
            <a:stretch>
              <a:fillRect/>
            </a:stretch>
          </p:blipFill>
          <p:spPr>
            <a:xfrm>
              <a:off x="7164288" y="1196751"/>
              <a:ext cx="936104" cy="913655"/>
            </a:xfrm>
            <a:prstGeom prst="rect">
              <a:avLst/>
            </a:prstGeom>
          </p:spPr>
        </p:pic>
        <p:sp>
          <p:nvSpPr>
            <p:cNvPr id="13" name="Rectangle 12"/>
            <p:cNvSpPr/>
            <p:nvPr/>
          </p:nvSpPr>
          <p:spPr>
            <a:xfrm>
              <a:off x="6395358" y="2060675"/>
              <a:ext cx="2448272" cy="3170099"/>
            </a:xfrm>
            <a:prstGeom prst="rect">
              <a:avLst/>
            </a:prstGeom>
          </p:spPr>
          <p:txBody>
            <a:bodyPr wrap="square">
              <a:spAutoFit/>
            </a:bodyPr>
            <a:lstStyle/>
            <a:p>
              <a:pPr algn="ctr"/>
              <a:r>
                <a:rPr lang="en-GB" sz="3200" b="1" dirty="0" smtClean="0">
                  <a:latin typeface="Segoe UI" panose="020B0502040204020203" pitchFamily="34" charset="0"/>
                </a:rPr>
                <a:t>Sri </a:t>
              </a:r>
              <a:r>
                <a:rPr lang="en-GB" sz="3200" b="1" dirty="0">
                  <a:latin typeface="Segoe UI" panose="020B0502040204020203" pitchFamily="34" charset="0"/>
                </a:rPr>
                <a:t>Lanka </a:t>
              </a:r>
              <a:endParaRPr lang="en-GB" sz="3200" dirty="0">
                <a:latin typeface="Segoe UI" panose="020B0502040204020203" pitchFamily="34" charset="0"/>
              </a:endParaRPr>
            </a:p>
            <a:p>
              <a:pPr algn="ctr"/>
              <a:r>
                <a:rPr lang="en-US" sz="1400" b="1" dirty="0">
                  <a:latin typeface="Segoe UI" panose="020B0502040204020203" pitchFamily="34" charset="0"/>
                </a:rPr>
                <a:t>A land like no other </a:t>
              </a:r>
              <a:endParaRPr lang="en-US" sz="1400" dirty="0">
                <a:latin typeface="Segoe UI" panose="020B0502040204020203" pitchFamily="34" charset="0"/>
              </a:endParaRPr>
            </a:p>
            <a:p>
              <a:r>
                <a:rPr lang="en-US" sz="1400" i="1" dirty="0">
                  <a:latin typeface="Times New Roman" panose="02020603050405020304" pitchFamily="18" charset="0"/>
                </a:rPr>
                <a:t>“To build up tourism as an industry capable of playing a significant role in the economic advancement of the country whilst preserving the country’s cultural values, ethos and its </a:t>
              </a:r>
              <a:r>
                <a:rPr lang="en-US" sz="1400" i="1" dirty="0" smtClean="0">
                  <a:latin typeface="Times New Roman" panose="02020603050405020304" pitchFamily="18" charset="0"/>
                </a:rPr>
                <a:t>rich </a:t>
              </a:r>
              <a:r>
                <a:rPr lang="en-US" sz="1400" i="1" dirty="0">
                  <a:latin typeface="Times New Roman" panose="02020603050405020304" pitchFamily="18" charset="0"/>
                </a:rPr>
                <a:t>natural environment thereby winning the approval of both the local population and the international community.” </a:t>
              </a:r>
              <a:endParaRPr lang="en-GB" sz="1400" dirty="0"/>
            </a:p>
          </p:txBody>
        </p:sp>
        <p:sp>
          <p:nvSpPr>
            <p:cNvPr id="14" name="Rectangle 13"/>
            <p:cNvSpPr/>
            <p:nvPr/>
          </p:nvSpPr>
          <p:spPr>
            <a:xfrm>
              <a:off x="6395358" y="5360149"/>
              <a:ext cx="2425114" cy="877163"/>
            </a:xfrm>
            <a:prstGeom prst="rect">
              <a:avLst/>
            </a:prstGeom>
          </p:spPr>
          <p:txBody>
            <a:bodyPr wrap="square">
              <a:spAutoFit/>
            </a:bodyPr>
            <a:lstStyle/>
            <a:p>
              <a:r>
                <a:rPr lang="en-US" sz="1700" b="1" dirty="0" smtClean="0">
                  <a:latin typeface="Segoe UI" panose="020B0502040204020203" pitchFamily="34" charset="0"/>
                </a:rPr>
                <a:t>Fig.1.7</a:t>
              </a:r>
              <a:r>
                <a:rPr lang="en-US" sz="1700" dirty="0" smtClean="0">
                  <a:latin typeface="Segoe UI" panose="020B0502040204020203" pitchFamily="34" charset="0"/>
                </a:rPr>
                <a:t> - </a:t>
              </a:r>
              <a:r>
                <a:rPr lang="en-US" sz="1700" dirty="0" err="1" smtClean="0">
                  <a:latin typeface="Segoe UI" panose="020B0502040204020203" pitchFamily="34" charset="0"/>
                </a:rPr>
                <a:t>SriLankan</a:t>
              </a:r>
              <a:r>
                <a:rPr lang="en-US" sz="1700" dirty="0" smtClean="0">
                  <a:latin typeface="Segoe UI" panose="020B0502040204020203" pitchFamily="34" charset="0"/>
                </a:rPr>
                <a:t> </a:t>
              </a:r>
              <a:r>
                <a:rPr lang="en-US" sz="1700" dirty="0">
                  <a:latin typeface="Segoe UI" panose="020B0502040204020203" pitchFamily="34" charset="0"/>
                </a:rPr>
                <a:t>ministry of tourism vision </a:t>
              </a:r>
              <a:endParaRPr lang="en-GB" sz="1700" dirty="0"/>
            </a:p>
          </p:txBody>
        </p:sp>
      </p:grpSp>
      <p:sp>
        <p:nvSpPr>
          <p:cNvPr id="15" name="Title 1"/>
          <p:cNvSpPr>
            <a:spLocks noGrp="1"/>
          </p:cNvSpPr>
          <p:nvPr>
            <p:ph type="title"/>
          </p:nvPr>
        </p:nvSpPr>
        <p:spPr>
          <a:xfrm>
            <a:off x="107504" y="44624"/>
            <a:ext cx="7776864" cy="625434"/>
          </a:xfrm>
        </p:spPr>
        <p:txBody>
          <a:bodyPr>
            <a:noAutofit/>
          </a:bodyPr>
          <a:lstStyle/>
          <a:p>
            <a:r>
              <a:rPr lang="en-GB" sz="2600" dirty="0" smtClean="0"/>
              <a:t>1.3 – </a:t>
            </a:r>
            <a:r>
              <a:rPr lang="en-US" sz="2600" dirty="0" smtClean="0"/>
              <a:t>National </a:t>
            </a:r>
            <a:r>
              <a:rPr lang="en-US" sz="2600" dirty="0"/>
              <a:t>governments </a:t>
            </a:r>
            <a:r>
              <a:rPr lang="en-US" sz="2600" dirty="0" smtClean="0"/>
              <a:t>Role Policy </a:t>
            </a:r>
            <a:r>
              <a:rPr lang="en-US" sz="2600" dirty="0"/>
              <a:t>and </a:t>
            </a:r>
            <a:r>
              <a:rPr lang="en-US" sz="2600" dirty="0" smtClean="0"/>
              <a:t>Promotion</a:t>
            </a:r>
            <a:endParaRPr lang="en-US" sz="2600" dirty="0"/>
          </a:p>
        </p:txBody>
      </p:sp>
    </p:spTree>
    <p:extLst>
      <p:ext uri="{BB962C8B-B14F-4D97-AF65-F5344CB8AC3E}">
        <p14:creationId xmlns:p14="http://schemas.microsoft.com/office/powerpoint/2010/main" val="2372156079"/>
      </p:ext>
    </p:extLst>
  </p:cSld>
  <p:clrMapOvr>
    <a:masterClrMapping/>
  </p:clrMapOvr>
  <p:transition advClick="0"/>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1520" y="1124744"/>
            <a:ext cx="8496944" cy="5355312"/>
          </a:xfrm>
          <a:prstGeom prst="rect">
            <a:avLst/>
          </a:prstGeom>
        </p:spPr>
        <p:txBody>
          <a:bodyPr wrap="square">
            <a:spAutoFit/>
          </a:bodyPr>
          <a:lstStyle/>
          <a:p>
            <a:pPr>
              <a:buClr>
                <a:srgbClr val="0070C0"/>
              </a:buClr>
            </a:pPr>
            <a:r>
              <a:rPr lang="en-US" b="1" dirty="0"/>
              <a:t>Role of national governments in </a:t>
            </a:r>
            <a:r>
              <a:rPr lang="en-US" b="1" dirty="0" smtClean="0"/>
              <a:t>forming tourism </a:t>
            </a:r>
            <a:r>
              <a:rPr lang="en-US" b="1" dirty="0"/>
              <a:t>policy and promotion</a:t>
            </a:r>
          </a:p>
          <a:p>
            <a:pPr marL="361950" indent="-361950">
              <a:buClr>
                <a:srgbClr val="0070C0"/>
              </a:buClr>
              <a:buFont typeface="Wingdings 3" panose="05040102010807070707" pitchFamily="18" charset="2"/>
              <a:buChar char=""/>
            </a:pPr>
            <a:r>
              <a:rPr lang="en-US" dirty="0" smtClean="0"/>
              <a:t>In </a:t>
            </a:r>
            <a:r>
              <a:rPr lang="en-US" dirty="0"/>
              <a:t>order for a national government to fulfil </a:t>
            </a:r>
            <a:r>
              <a:rPr lang="en-US" dirty="0" smtClean="0"/>
              <a:t>its aims </a:t>
            </a:r>
            <a:r>
              <a:rPr lang="en-US" dirty="0"/>
              <a:t>and objectives with regard to the </a:t>
            </a:r>
            <a:r>
              <a:rPr lang="en-US" dirty="0" smtClean="0"/>
              <a:t>development of </a:t>
            </a:r>
            <a:r>
              <a:rPr lang="en-US" dirty="0"/>
              <a:t>tourism, it will be necessary to have some </a:t>
            </a:r>
            <a:r>
              <a:rPr lang="en-US" dirty="0" smtClean="0"/>
              <a:t>form of </a:t>
            </a:r>
            <a:r>
              <a:rPr lang="en-US" dirty="0"/>
              <a:t>official tourism policy. A national </a:t>
            </a:r>
            <a:r>
              <a:rPr lang="en-US" dirty="0" smtClean="0"/>
              <a:t>governments policy </a:t>
            </a:r>
            <a:r>
              <a:rPr lang="en-US" dirty="0"/>
              <a:t>for tourism will usually involve </a:t>
            </a:r>
            <a:r>
              <a:rPr lang="en-US" dirty="0" smtClean="0"/>
              <a:t>a combination </a:t>
            </a:r>
            <a:r>
              <a:rPr lang="en-US" dirty="0"/>
              <a:t>of the following aspects:</a:t>
            </a:r>
          </a:p>
          <a:p>
            <a:pPr marL="633413" indent="-274638">
              <a:buClr>
                <a:srgbClr val="0070C0"/>
              </a:buClr>
              <a:buFont typeface="Wingdings" panose="05000000000000000000" pitchFamily="2" charset="2"/>
              <a:buChar char="§"/>
            </a:pPr>
            <a:r>
              <a:rPr lang="en-US" dirty="0" smtClean="0"/>
              <a:t>There </a:t>
            </a:r>
            <a:r>
              <a:rPr lang="en-US" dirty="0"/>
              <a:t>is likely to be a high-level 5 or 10 years national plan </a:t>
            </a:r>
            <a:r>
              <a:rPr lang="en-US" dirty="0" smtClean="0"/>
              <a:t>that will </a:t>
            </a:r>
            <a:r>
              <a:rPr lang="en-US" dirty="0"/>
              <a:t>include specific goals and establish particular </a:t>
            </a:r>
            <a:r>
              <a:rPr lang="en-US" dirty="0" smtClean="0"/>
              <a:t>operational procedures </a:t>
            </a:r>
            <a:r>
              <a:rPr lang="en-US" dirty="0"/>
              <a:t>and development strategies.</a:t>
            </a:r>
          </a:p>
          <a:p>
            <a:pPr marL="633413" indent="-274638">
              <a:buClr>
                <a:srgbClr val="0070C0"/>
              </a:buClr>
              <a:buFont typeface="Wingdings" panose="05000000000000000000" pitchFamily="2" charset="2"/>
              <a:buChar char="§"/>
            </a:pPr>
            <a:r>
              <a:rPr lang="en-US" dirty="0" smtClean="0"/>
              <a:t>The </a:t>
            </a:r>
            <a:r>
              <a:rPr lang="en-US" dirty="0"/>
              <a:t>published policy will provide guidance by addressing </a:t>
            </a:r>
            <a:r>
              <a:rPr lang="en-US" dirty="0" smtClean="0"/>
              <a:t>the issues </a:t>
            </a:r>
            <a:r>
              <a:rPr lang="en-US" dirty="0"/>
              <a:t>that are central to any effort made to develop and sustain </a:t>
            </a:r>
            <a:r>
              <a:rPr lang="en-US" dirty="0" smtClean="0"/>
              <a:t>a tourism </a:t>
            </a:r>
            <a:r>
              <a:rPr lang="en-US" dirty="0"/>
              <a:t>industry.</a:t>
            </a:r>
          </a:p>
          <a:p>
            <a:pPr marL="633413" indent="-274638">
              <a:buClr>
                <a:srgbClr val="0070C0"/>
              </a:buClr>
              <a:buFont typeface="Wingdings" panose="05000000000000000000" pitchFamily="2" charset="2"/>
              <a:buChar char="§"/>
            </a:pPr>
            <a:r>
              <a:rPr lang="en-US" dirty="0" smtClean="0"/>
              <a:t>The </a:t>
            </a:r>
            <a:r>
              <a:rPr lang="en-US" dirty="0"/>
              <a:t>policies will generally be found in formal statements, such </a:t>
            </a:r>
            <a:r>
              <a:rPr lang="en-US" dirty="0" smtClean="0"/>
              <a:t>as laws </a:t>
            </a:r>
            <a:r>
              <a:rPr lang="en-US" dirty="0"/>
              <a:t>and official documents.</a:t>
            </a:r>
          </a:p>
          <a:p>
            <a:pPr marL="633413" indent="-274638">
              <a:buClr>
                <a:srgbClr val="0070C0"/>
              </a:buClr>
              <a:buFont typeface="Wingdings" panose="05000000000000000000" pitchFamily="2" charset="2"/>
              <a:buChar char="§"/>
            </a:pPr>
            <a:r>
              <a:rPr lang="en-US" dirty="0" smtClean="0"/>
              <a:t>Tourism </a:t>
            </a:r>
            <a:r>
              <a:rPr lang="en-US" dirty="0"/>
              <a:t>policy is generally considered to be an area </a:t>
            </a:r>
            <a:r>
              <a:rPr lang="en-US" dirty="0" smtClean="0"/>
              <a:t>within a </a:t>
            </a:r>
            <a:r>
              <a:rPr lang="en-US" dirty="0"/>
              <a:t>nations overall economic policy. The government will </a:t>
            </a:r>
            <a:r>
              <a:rPr lang="en-US" dirty="0" smtClean="0"/>
              <a:t>give emphasis </a:t>
            </a:r>
            <a:r>
              <a:rPr lang="en-US" dirty="0"/>
              <a:t>to aspects such as:</a:t>
            </a:r>
          </a:p>
          <a:p>
            <a:pPr marL="1073150" indent="-342900">
              <a:buClr>
                <a:srgbClr val="0070C0"/>
              </a:buClr>
              <a:buFont typeface="+mj-lt"/>
              <a:buAutoNum type="alphaLcParenR"/>
            </a:pPr>
            <a:r>
              <a:rPr lang="en-US" dirty="0" smtClean="0"/>
              <a:t>The </a:t>
            </a:r>
            <a:r>
              <a:rPr lang="en-US" dirty="0"/>
              <a:t>role of tourism in the economy,</a:t>
            </a:r>
          </a:p>
          <a:p>
            <a:pPr marL="1073150" indent="-342900">
              <a:buClr>
                <a:srgbClr val="0070C0"/>
              </a:buClr>
              <a:buFont typeface="+mj-lt"/>
              <a:buAutoNum type="alphaLcParenR"/>
            </a:pPr>
            <a:r>
              <a:rPr lang="en-US" dirty="0" smtClean="0"/>
              <a:t>Control </a:t>
            </a:r>
            <a:r>
              <a:rPr lang="en-US" dirty="0"/>
              <a:t>of tourism development,</a:t>
            </a:r>
          </a:p>
          <a:p>
            <a:pPr marL="1073150" indent="-342900">
              <a:buClr>
                <a:srgbClr val="0070C0"/>
              </a:buClr>
              <a:buFont typeface="+mj-lt"/>
              <a:buAutoNum type="alphaLcParenR"/>
            </a:pPr>
            <a:r>
              <a:rPr lang="en-US" dirty="0" smtClean="0"/>
              <a:t>Administration </a:t>
            </a:r>
            <a:r>
              <a:rPr lang="en-US" dirty="0"/>
              <a:t>of tourism,</a:t>
            </a:r>
          </a:p>
          <a:p>
            <a:pPr marL="1073150" indent="-342900">
              <a:buClr>
                <a:srgbClr val="0070C0"/>
              </a:buClr>
              <a:buFont typeface="+mj-lt"/>
              <a:buAutoNum type="alphaLcParenR"/>
            </a:pPr>
            <a:r>
              <a:rPr lang="en-US" dirty="0" smtClean="0"/>
              <a:t>Government </a:t>
            </a:r>
            <a:r>
              <a:rPr lang="en-US" dirty="0"/>
              <a:t>support for tourism,</a:t>
            </a:r>
          </a:p>
          <a:p>
            <a:pPr marL="1073150" indent="-342900">
              <a:buClr>
                <a:srgbClr val="0070C0"/>
              </a:buClr>
              <a:buFont typeface="+mj-lt"/>
              <a:buAutoNum type="alphaLcParenR"/>
            </a:pPr>
            <a:r>
              <a:rPr lang="en-US" dirty="0" smtClean="0"/>
              <a:t>Tourisms </a:t>
            </a:r>
            <a:r>
              <a:rPr lang="en-US" dirty="0"/>
              <a:t>impacts</a:t>
            </a:r>
            <a:r>
              <a:rPr lang="en-US" dirty="0" smtClean="0"/>
              <a:t>.</a:t>
            </a:r>
            <a:endParaRPr lang="en-US"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36</a:t>
            </a:r>
          </a:p>
        </p:txBody>
      </p:sp>
      <p:sp>
        <p:nvSpPr>
          <p:cNvPr id="15" name="Title 1"/>
          <p:cNvSpPr>
            <a:spLocks noGrp="1"/>
          </p:cNvSpPr>
          <p:nvPr>
            <p:ph type="title"/>
          </p:nvPr>
        </p:nvSpPr>
        <p:spPr>
          <a:xfrm>
            <a:off x="107504" y="44624"/>
            <a:ext cx="7776864" cy="625434"/>
          </a:xfrm>
        </p:spPr>
        <p:txBody>
          <a:bodyPr>
            <a:noAutofit/>
          </a:bodyPr>
          <a:lstStyle/>
          <a:p>
            <a:r>
              <a:rPr lang="en-GB" sz="2600" dirty="0" smtClean="0"/>
              <a:t>1.3 – </a:t>
            </a:r>
            <a:r>
              <a:rPr lang="en-US" sz="2600" dirty="0" smtClean="0"/>
              <a:t>National </a:t>
            </a:r>
            <a:r>
              <a:rPr lang="en-US" sz="2600" dirty="0"/>
              <a:t>governments </a:t>
            </a:r>
            <a:r>
              <a:rPr lang="en-US" sz="2600" dirty="0" smtClean="0"/>
              <a:t>Role Policy </a:t>
            </a:r>
            <a:r>
              <a:rPr lang="en-US" sz="2600" dirty="0"/>
              <a:t>and </a:t>
            </a:r>
            <a:r>
              <a:rPr lang="en-US" sz="2600" dirty="0" smtClean="0"/>
              <a:t>Promotion</a:t>
            </a:r>
            <a:endParaRPr lang="en-US" sz="2600" dirty="0"/>
          </a:p>
        </p:txBody>
      </p:sp>
    </p:spTree>
    <p:extLst>
      <p:ext uri="{BB962C8B-B14F-4D97-AF65-F5344CB8AC3E}">
        <p14:creationId xmlns:p14="http://schemas.microsoft.com/office/powerpoint/2010/main" val="672184301"/>
      </p:ext>
    </p:extLst>
  </p:cSld>
  <p:clrMapOvr>
    <a:masterClrMapping/>
  </p:clrMapOvr>
  <p:transition advClick="0"/>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1520" y="1124744"/>
            <a:ext cx="8496944" cy="5355312"/>
          </a:xfrm>
          <a:prstGeom prst="rect">
            <a:avLst/>
          </a:prstGeom>
        </p:spPr>
        <p:txBody>
          <a:bodyPr wrap="square">
            <a:spAutoFit/>
          </a:bodyPr>
          <a:lstStyle/>
          <a:p>
            <a:pPr>
              <a:buClr>
                <a:srgbClr val="0070C0"/>
              </a:buClr>
            </a:pPr>
            <a:r>
              <a:rPr lang="en-US" sz="1710" b="1" dirty="0"/>
              <a:t>Role of national governments in </a:t>
            </a:r>
            <a:r>
              <a:rPr lang="en-US" sz="1710" b="1" dirty="0" smtClean="0"/>
              <a:t>forming tourism </a:t>
            </a:r>
            <a:r>
              <a:rPr lang="en-US" sz="1710" b="1" dirty="0"/>
              <a:t>policy and promotion</a:t>
            </a:r>
          </a:p>
          <a:p>
            <a:pPr marL="361950" indent="-361950">
              <a:buClr>
                <a:srgbClr val="0070C0"/>
              </a:buClr>
              <a:buFont typeface="Wingdings 3" panose="05040102010807070707" pitchFamily="18" charset="2"/>
              <a:buChar char=""/>
            </a:pPr>
            <a:r>
              <a:rPr lang="en-US" sz="1710" dirty="0" smtClean="0"/>
              <a:t>There </a:t>
            </a:r>
            <a:r>
              <a:rPr lang="en-US" sz="1710" dirty="0"/>
              <a:t>are two areas in which national governments can exercise </a:t>
            </a:r>
            <a:r>
              <a:rPr lang="en-US" sz="1710" dirty="0" smtClean="0"/>
              <a:t>a very </a:t>
            </a:r>
            <a:r>
              <a:rPr lang="en-US" sz="1710" dirty="0"/>
              <a:t>specific influence over the development of the country’s </a:t>
            </a:r>
            <a:r>
              <a:rPr lang="en-US" sz="1710" dirty="0" smtClean="0"/>
              <a:t>tourism industry</a:t>
            </a:r>
            <a:r>
              <a:rPr lang="en-US" sz="1710" dirty="0"/>
              <a:t>. In terms of planning, this generally involves the designation of regions or areas to be targeted for tourism development. </a:t>
            </a:r>
            <a:r>
              <a:rPr lang="en-US" sz="1710" dirty="0" smtClean="0"/>
              <a:t>Government regulation </a:t>
            </a:r>
            <a:r>
              <a:rPr lang="en-US" sz="1710" dirty="0"/>
              <a:t>plays an important role in protecting tourist and </a:t>
            </a:r>
            <a:r>
              <a:rPr lang="en-US" sz="1710" dirty="0" smtClean="0"/>
              <a:t>enhancing their </a:t>
            </a:r>
            <a:r>
              <a:rPr lang="en-US" sz="1710" dirty="0"/>
              <a:t>travel experiences in many ways, including:</a:t>
            </a:r>
          </a:p>
          <a:p>
            <a:pPr marL="720725" indent="-361950">
              <a:buClr>
                <a:srgbClr val="0070C0"/>
              </a:buClr>
              <a:buFont typeface="Wingdings" panose="05000000000000000000" pitchFamily="2" charset="2"/>
              <a:buChar char="§"/>
            </a:pPr>
            <a:r>
              <a:rPr lang="en-US" sz="1710" dirty="0" smtClean="0"/>
              <a:t>Consumer </a:t>
            </a:r>
            <a:r>
              <a:rPr lang="en-US" sz="1710" dirty="0"/>
              <a:t>protection laws and rules,</a:t>
            </a:r>
          </a:p>
          <a:p>
            <a:pPr marL="720725" indent="-361950">
              <a:buClr>
                <a:srgbClr val="0070C0"/>
              </a:buClr>
              <a:buFont typeface="Wingdings" panose="05000000000000000000" pitchFamily="2" charset="2"/>
              <a:buChar char="§"/>
            </a:pPr>
            <a:r>
              <a:rPr lang="en-US" sz="1710" dirty="0" smtClean="0"/>
              <a:t>Fire </a:t>
            </a:r>
            <a:r>
              <a:rPr lang="en-US" sz="1710" dirty="0"/>
              <a:t>safety laws in hotels,</a:t>
            </a:r>
          </a:p>
          <a:p>
            <a:pPr marL="720725" indent="-361950">
              <a:buClr>
                <a:srgbClr val="0070C0"/>
              </a:buClr>
              <a:buFont typeface="Wingdings" panose="05000000000000000000" pitchFamily="2" charset="2"/>
              <a:buChar char="§"/>
            </a:pPr>
            <a:r>
              <a:rPr lang="en-US" sz="1710" dirty="0" smtClean="0"/>
              <a:t>Health </a:t>
            </a:r>
            <a:r>
              <a:rPr lang="en-US" sz="1710" dirty="0"/>
              <a:t>and food safety regulations,</a:t>
            </a:r>
          </a:p>
          <a:p>
            <a:pPr marL="720725" indent="-361950">
              <a:buClr>
                <a:srgbClr val="0070C0"/>
              </a:buClr>
              <a:buFont typeface="Wingdings" panose="05000000000000000000" pitchFamily="2" charset="2"/>
              <a:buChar char="§"/>
            </a:pPr>
            <a:r>
              <a:rPr lang="en-US" sz="1710" dirty="0" smtClean="0"/>
              <a:t>Competency </a:t>
            </a:r>
            <a:r>
              <a:rPr lang="en-US" sz="1710" dirty="0"/>
              <a:t>standards for bus and boat operators,</a:t>
            </a:r>
          </a:p>
          <a:p>
            <a:pPr marL="720725" indent="-361950">
              <a:buClr>
                <a:srgbClr val="0070C0"/>
              </a:buClr>
              <a:buFont typeface="Wingdings" panose="05000000000000000000" pitchFamily="2" charset="2"/>
              <a:buChar char="§"/>
            </a:pPr>
            <a:r>
              <a:rPr lang="en-US" sz="1710" dirty="0" smtClean="0"/>
              <a:t>Environmental </a:t>
            </a:r>
            <a:r>
              <a:rPr lang="en-US" sz="1710" dirty="0"/>
              <a:t>protection </a:t>
            </a:r>
            <a:r>
              <a:rPr lang="en-US" sz="1710" dirty="0" smtClean="0"/>
              <a:t>regulations,</a:t>
            </a:r>
          </a:p>
          <a:p>
            <a:pPr marL="720725" indent="-361950">
              <a:buClr>
                <a:srgbClr val="0070C0"/>
              </a:buClr>
              <a:buFont typeface="Wingdings" panose="05000000000000000000" pitchFamily="2" charset="2"/>
              <a:buChar char="§"/>
            </a:pPr>
            <a:r>
              <a:rPr lang="en-US" sz="1710" dirty="0" smtClean="0"/>
              <a:t>International </a:t>
            </a:r>
            <a:r>
              <a:rPr lang="en-US" sz="1710" dirty="0"/>
              <a:t>aviation and air travel regulation.</a:t>
            </a:r>
          </a:p>
          <a:p>
            <a:pPr marL="361950" indent="-361950">
              <a:buClr>
                <a:srgbClr val="0070C0"/>
              </a:buClr>
              <a:buFont typeface="Wingdings 3" panose="05040102010807070707" pitchFamily="18" charset="2"/>
              <a:buChar char=""/>
            </a:pPr>
            <a:r>
              <a:rPr lang="en-US" sz="1710" dirty="0" smtClean="0"/>
              <a:t>E.g., </a:t>
            </a:r>
            <a:r>
              <a:rPr lang="en-US" sz="1710" dirty="0"/>
              <a:t>the Bolivian governments current </a:t>
            </a:r>
            <a:r>
              <a:rPr lang="en-US" sz="1710" dirty="0" smtClean="0"/>
              <a:t>National Tourism </a:t>
            </a:r>
            <a:r>
              <a:rPr lang="en-US" sz="1710" dirty="0"/>
              <a:t>Plan (2006-2011) requires an investment </a:t>
            </a:r>
            <a:r>
              <a:rPr lang="en-US" sz="1710" dirty="0" smtClean="0"/>
              <a:t>of US$200m. </a:t>
            </a:r>
            <a:r>
              <a:rPr lang="en-US" sz="1710" dirty="0"/>
              <a:t>The main objective of the Plan is </a:t>
            </a:r>
            <a:r>
              <a:rPr lang="en-US" sz="1710" dirty="0" smtClean="0"/>
              <a:t>to create </a:t>
            </a:r>
            <a:r>
              <a:rPr lang="en-US" sz="1710" dirty="0"/>
              <a:t>jobs and generate revenues, in order to help </a:t>
            </a:r>
            <a:r>
              <a:rPr lang="en-US" sz="1710" dirty="0" smtClean="0"/>
              <a:t>stamp out </a:t>
            </a:r>
            <a:r>
              <a:rPr lang="en-US" sz="1710" dirty="0"/>
              <a:t>the poverty that exists among the country’s </a:t>
            </a:r>
            <a:r>
              <a:rPr lang="en-US" sz="1710" dirty="0" smtClean="0"/>
              <a:t>indigenous communities</a:t>
            </a:r>
            <a:r>
              <a:rPr lang="en-US" sz="1710" dirty="0"/>
              <a:t>, which currently accounts for 70% of </a:t>
            </a:r>
            <a:r>
              <a:rPr lang="en-US" sz="1710" dirty="0" smtClean="0"/>
              <a:t>Bolivia’s population</a:t>
            </a:r>
            <a:r>
              <a:rPr lang="en-US" sz="1710" dirty="0"/>
              <a:t>. Under the slogan ‘</a:t>
            </a:r>
            <a:r>
              <a:rPr lang="en-US" sz="1710" i="1" dirty="0"/>
              <a:t>Authenticity Still Exists</a:t>
            </a:r>
            <a:r>
              <a:rPr lang="en-US" sz="1710" dirty="0" smtClean="0"/>
              <a:t>’, the </a:t>
            </a:r>
            <a:r>
              <a:rPr lang="en-US" sz="1710" dirty="0"/>
              <a:t>Plan will promote sustainable tourism, preserving </a:t>
            </a:r>
            <a:r>
              <a:rPr lang="en-US" sz="1710" dirty="0" smtClean="0"/>
              <a:t>the natural</a:t>
            </a:r>
            <a:r>
              <a:rPr lang="en-US" sz="1710" dirty="0"/>
              <a:t>, historical and cultural resources of the </a:t>
            </a:r>
            <a:r>
              <a:rPr lang="en-US" sz="1710" dirty="0" smtClean="0"/>
              <a:t>country’s different </a:t>
            </a:r>
            <a:r>
              <a:rPr lang="en-US" sz="1710" dirty="0"/>
              <a:t>regions. With the implementation of this </a:t>
            </a:r>
            <a:r>
              <a:rPr lang="en-US" sz="1710" dirty="0" smtClean="0"/>
              <a:t>National Tourism </a:t>
            </a:r>
            <a:r>
              <a:rPr lang="en-US" sz="1710" dirty="0"/>
              <a:t>Plan, Bolivia aims to double the number of </a:t>
            </a:r>
            <a:r>
              <a:rPr lang="en-US" sz="1710" dirty="0" smtClean="0"/>
              <a:t>visitors over </a:t>
            </a:r>
            <a:r>
              <a:rPr lang="en-US" sz="1710" dirty="0"/>
              <a:t>a </a:t>
            </a:r>
            <a:r>
              <a:rPr lang="en-US" sz="1710" dirty="0" smtClean="0"/>
              <a:t>period of </a:t>
            </a:r>
            <a:r>
              <a:rPr lang="en-US" sz="1710" dirty="0"/>
              <a:t>five years</a:t>
            </a:r>
            <a:r>
              <a:rPr lang="en-US" sz="1710" dirty="0" smtClean="0"/>
              <a:t>.</a:t>
            </a:r>
            <a:endParaRPr lang="en-US" sz="171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37</a:t>
            </a:r>
          </a:p>
        </p:txBody>
      </p:sp>
      <p:sp>
        <p:nvSpPr>
          <p:cNvPr id="6" name="Title 1"/>
          <p:cNvSpPr>
            <a:spLocks noGrp="1"/>
          </p:cNvSpPr>
          <p:nvPr>
            <p:ph type="title"/>
          </p:nvPr>
        </p:nvSpPr>
        <p:spPr>
          <a:xfrm>
            <a:off x="107504" y="44624"/>
            <a:ext cx="7776864" cy="625434"/>
          </a:xfrm>
        </p:spPr>
        <p:txBody>
          <a:bodyPr>
            <a:noAutofit/>
          </a:bodyPr>
          <a:lstStyle/>
          <a:p>
            <a:r>
              <a:rPr lang="en-GB" sz="2600" dirty="0" smtClean="0"/>
              <a:t>1.3 – </a:t>
            </a:r>
            <a:r>
              <a:rPr lang="en-US" sz="2600" dirty="0" smtClean="0"/>
              <a:t>National </a:t>
            </a:r>
            <a:r>
              <a:rPr lang="en-US" sz="2600" dirty="0"/>
              <a:t>governments </a:t>
            </a:r>
            <a:r>
              <a:rPr lang="en-US" sz="2600" dirty="0" smtClean="0"/>
              <a:t>Role Policy </a:t>
            </a:r>
            <a:r>
              <a:rPr lang="en-US" sz="2600" dirty="0"/>
              <a:t>and </a:t>
            </a:r>
            <a:r>
              <a:rPr lang="en-US" sz="2600" dirty="0" smtClean="0"/>
              <a:t>Promotion</a:t>
            </a:r>
            <a:endParaRPr lang="en-US" sz="2600" dirty="0"/>
          </a:p>
        </p:txBody>
      </p:sp>
    </p:spTree>
    <p:extLst>
      <p:ext uri="{BB962C8B-B14F-4D97-AF65-F5344CB8AC3E}">
        <p14:creationId xmlns:p14="http://schemas.microsoft.com/office/powerpoint/2010/main" val="331125080"/>
      </p:ext>
    </p:extLst>
  </p:cSld>
  <p:clrMapOvr>
    <a:masterClrMapping/>
  </p:clrMapOvr>
  <p:transition advClick="0"/>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1520" y="1124744"/>
            <a:ext cx="8496944" cy="5632311"/>
          </a:xfrm>
          <a:prstGeom prst="rect">
            <a:avLst/>
          </a:prstGeom>
        </p:spPr>
        <p:txBody>
          <a:bodyPr wrap="square">
            <a:spAutoFit/>
          </a:bodyPr>
          <a:lstStyle/>
          <a:p>
            <a:pPr>
              <a:buClr>
                <a:srgbClr val="0070C0"/>
              </a:buClr>
            </a:pPr>
            <a:r>
              <a:rPr lang="en-US" b="1" dirty="0"/>
              <a:t>Role of national governments in </a:t>
            </a:r>
            <a:r>
              <a:rPr lang="en-US" b="1" dirty="0" smtClean="0"/>
              <a:t>forming tourism </a:t>
            </a:r>
            <a:r>
              <a:rPr lang="en-US" b="1" dirty="0"/>
              <a:t>policy and promotion</a:t>
            </a:r>
          </a:p>
          <a:p>
            <a:pPr marL="361950" indent="-361950">
              <a:buClr>
                <a:srgbClr val="0070C0"/>
              </a:buClr>
              <a:buFont typeface="Wingdings 3" panose="05040102010807070707" pitchFamily="18" charset="2"/>
              <a:buChar char=""/>
            </a:pPr>
            <a:r>
              <a:rPr lang="en-US" dirty="0" smtClean="0"/>
              <a:t>We </a:t>
            </a:r>
            <a:r>
              <a:rPr lang="en-US" dirty="0"/>
              <a:t>have already briefly looked at the role of National </a:t>
            </a:r>
            <a:r>
              <a:rPr lang="en-US" dirty="0" smtClean="0"/>
              <a:t>Tourism Organisations </a:t>
            </a:r>
            <a:r>
              <a:rPr lang="en-US" dirty="0"/>
              <a:t>(NTOs). In many countries, NTOs are </a:t>
            </a:r>
            <a:r>
              <a:rPr lang="en-US" dirty="0" smtClean="0"/>
              <a:t>ministerial bodies </a:t>
            </a:r>
            <a:r>
              <a:rPr lang="en-US" dirty="0"/>
              <a:t>that pursue national tourism policies and goals. They </a:t>
            </a:r>
            <a:r>
              <a:rPr lang="en-US" dirty="0" smtClean="0"/>
              <a:t>are sometimes </a:t>
            </a:r>
            <a:r>
              <a:rPr lang="en-US" dirty="0"/>
              <a:t>created and operated to act primarily as </a:t>
            </a:r>
            <a:r>
              <a:rPr lang="en-US" dirty="0" smtClean="0"/>
              <a:t>marketing entities </a:t>
            </a:r>
            <a:r>
              <a:rPr lang="en-US" dirty="0"/>
              <a:t>and so they enable countries to pursue broad </a:t>
            </a:r>
            <a:r>
              <a:rPr lang="en-US" dirty="0" smtClean="0"/>
              <a:t>promotional strategies </a:t>
            </a:r>
            <a:r>
              <a:rPr lang="en-US" dirty="0"/>
              <a:t>that supplement the marketing normally done by the </a:t>
            </a:r>
            <a:r>
              <a:rPr lang="en-US" dirty="0" smtClean="0"/>
              <a:t>private industry</a:t>
            </a:r>
            <a:r>
              <a:rPr lang="en-US" dirty="0"/>
              <a:t>. Traditional marketing activities carried out by </a:t>
            </a:r>
            <a:r>
              <a:rPr lang="en-US" dirty="0" smtClean="0"/>
              <a:t>these NTOs </a:t>
            </a:r>
            <a:r>
              <a:rPr lang="en-US" dirty="0"/>
              <a:t>include:</a:t>
            </a:r>
          </a:p>
          <a:p>
            <a:pPr marL="633413" indent="-274638">
              <a:buClr>
                <a:srgbClr val="0070C0"/>
              </a:buClr>
              <a:buFont typeface="Wingdings" panose="05000000000000000000" pitchFamily="2" charset="2"/>
              <a:buChar char="§"/>
            </a:pPr>
            <a:r>
              <a:rPr lang="en-US" dirty="0" smtClean="0"/>
              <a:t>Marketing </a:t>
            </a:r>
            <a:r>
              <a:rPr lang="en-US" dirty="0"/>
              <a:t>and promotion of the nation and tourism destinations,</a:t>
            </a:r>
          </a:p>
          <a:p>
            <a:pPr marL="633413" indent="-274638">
              <a:buClr>
                <a:srgbClr val="0070C0"/>
              </a:buClr>
              <a:buFont typeface="Wingdings" panose="05000000000000000000" pitchFamily="2" charset="2"/>
              <a:buChar char="§"/>
            </a:pPr>
            <a:r>
              <a:rPr lang="en-US" dirty="0" smtClean="0"/>
              <a:t>Encouraging </a:t>
            </a:r>
            <a:r>
              <a:rPr lang="en-US" dirty="0"/>
              <a:t>private sector support and cooperation </a:t>
            </a:r>
            <a:r>
              <a:rPr lang="en-US" dirty="0" smtClean="0"/>
              <a:t>in promotional activities,</a:t>
            </a:r>
            <a:endParaRPr lang="en-US" dirty="0"/>
          </a:p>
          <a:p>
            <a:pPr marL="633413" indent="-274638">
              <a:buClr>
                <a:srgbClr val="0070C0"/>
              </a:buClr>
              <a:buFont typeface="Wingdings" panose="05000000000000000000" pitchFamily="2" charset="2"/>
              <a:buChar char="§"/>
            </a:pPr>
            <a:r>
              <a:rPr lang="en-US" dirty="0" smtClean="0"/>
              <a:t>Representing </a:t>
            </a:r>
            <a:r>
              <a:rPr lang="en-US" dirty="0"/>
              <a:t>the country in trade shows and expositions,</a:t>
            </a:r>
          </a:p>
          <a:p>
            <a:pPr marL="633413" indent="-274638">
              <a:buClr>
                <a:srgbClr val="0070C0"/>
              </a:buClr>
              <a:buFont typeface="Wingdings" panose="05000000000000000000" pitchFamily="2" charset="2"/>
              <a:buChar char="§"/>
            </a:pPr>
            <a:r>
              <a:rPr lang="en-US" dirty="0" smtClean="0"/>
              <a:t>Promoting </a:t>
            </a:r>
            <a:r>
              <a:rPr lang="en-US" dirty="0"/>
              <a:t>and producing special events,</a:t>
            </a:r>
          </a:p>
          <a:p>
            <a:pPr marL="633413" indent="-274638">
              <a:buClr>
                <a:srgbClr val="0070C0"/>
              </a:buClr>
              <a:buFont typeface="Wingdings" panose="05000000000000000000" pitchFamily="2" charset="2"/>
              <a:buChar char="§"/>
            </a:pPr>
            <a:r>
              <a:rPr lang="en-US" dirty="0" smtClean="0"/>
              <a:t>Promoting </a:t>
            </a:r>
            <a:r>
              <a:rPr lang="en-US" dirty="0"/>
              <a:t>and contracting for market research analysis,</a:t>
            </a:r>
          </a:p>
          <a:p>
            <a:pPr marL="633413" indent="-274638">
              <a:buClr>
                <a:srgbClr val="0070C0"/>
              </a:buClr>
              <a:buFont typeface="Wingdings" panose="05000000000000000000" pitchFamily="2" charset="2"/>
              <a:buChar char="§"/>
            </a:pPr>
            <a:r>
              <a:rPr lang="en-US" dirty="0" smtClean="0"/>
              <a:t>Maintaining </a:t>
            </a:r>
            <a:r>
              <a:rPr lang="en-US" dirty="0"/>
              <a:t>overseas tourism information offices.</a:t>
            </a:r>
          </a:p>
          <a:p>
            <a:pPr marL="361950" indent="-361950">
              <a:buClr>
                <a:srgbClr val="0070C0"/>
              </a:buClr>
              <a:buFont typeface="Wingdings 3" panose="05040102010807070707" pitchFamily="18" charset="2"/>
              <a:buChar char=""/>
            </a:pPr>
            <a:r>
              <a:rPr lang="en-US" dirty="0"/>
              <a:t>In these ways, a NTO can actively promote the country’s </a:t>
            </a:r>
            <a:r>
              <a:rPr lang="en-US" dirty="0" smtClean="0"/>
              <a:t>tourism products </a:t>
            </a:r>
            <a:r>
              <a:rPr lang="en-US" dirty="0"/>
              <a:t>and bring it to the attention of a global marketplace in order </a:t>
            </a:r>
            <a:r>
              <a:rPr lang="en-US" dirty="0" smtClean="0"/>
              <a:t>to sustain </a:t>
            </a:r>
            <a:r>
              <a:rPr lang="en-US" dirty="0"/>
              <a:t>and extend the numbers of both leisure and business visitors.</a:t>
            </a:r>
          </a:p>
          <a:p>
            <a:pPr marL="361950" indent="-361950">
              <a:buClr>
                <a:srgbClr val="0070C0"/>
              </a:buClr>
              <a:buFont typeface="Wingdings 3" panose="05040102010807070707" pitchFamily="18" charset="2"/>
              <a:buChar char=""/>
            </a:pPr>
            <a:r>
              <a:rPr lang="en-US" dirty="0"/>
              <a:t>To illustrate how this works we can now look at what happens </a:t>
            </a:r>
            <a:r>
              <a:rPr lang="en-US" dirty="0" smtClean="0"/>
              <a:t>in Hungary</a:t>
            </a:r>
            <a:r>
              <a:rPr lang="en-US" dirty="0"/>
              <a:t>, a typical central Europe destination.</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37</a:t>
            </a:r>
          </a:p>
        </p:txBody>
      </p:sp>
      <p:sp>
        <p:nvSpPr>
          <p:cNvPr id="6" name="Title 1"/>
          <p:cNvSpPr>
            <a:spLocks noGrp="1"/>
          </p:cNvSpPr>
          <p:nvPr>
            <p:ph type="title"/>
          </p:nvPr>
        </p:nvSpPr>
        <p:spPr>
          <a:xfrm>
            <a:off x="107504" y="44624"/>
            <a:ext cx="7776864" cy="625434"/>
          </a:xfrm>
        </p:spPr>
        <p:txBody>
          <a:bodyPr>
            <a:noAutofit/>
          </a:bodyPr>
          <a:lstStyle/>
          <a:p>
            <a:r>
              <a:rPr lang="en-GB" sz="2600" dirty="0" smtClean="0"/>
              <a:t>1.3 – </a:t>
            </a:r>
            <a:r>
              <a:rPr lang="en-US" sz="2600" dirty="0" smtClean="0"/>
              <a:t>National </a:t>
            </a:r>
            <a:r>
              <a:rPr lang="en-US" sz="2600" dirty="0"/>
              <a:t>governments </a:t>
            </a:r>
            <a:r>
              <a:rPr lang="en-US" sz="2600" dirty="0" smtClean="0"/>
              <a:t>Role Policy </a:t>
            </a:r>
            <a:r>
              <a:rPr lang="en-US" sz="2600" dirty="0"/>
              <a:t>and </a:t>
            </a:r>
            <a:r>
              <a:rPr lang="en-US" sz="2600" dirty="0" smtClean="0"/>
              <a:t>Promotion</a:t>
            </a:r>
            <a:endParaRPr lang="en-US" sz="2600" dirty="0"/>
          </a:p>
        </p:txBody>
      </p:sp>
    </p:spTree>
    <p:extLst>
      <p:ext uri="{BB962C8B-B14F-4D97-AF65-F5344CB8AC3E}">
        <p14:creationId xmlns:p14="http://schemas.microsoft.com/office/powerpoint/2010/main" val="1960297416"/>
      </p:ext>
    </p:extLst>
  </p:cSld>
  <p:clrMapOvr>
    <a:masterClrMapping/>
  </p:clrMapOvr>
  <p:transition advClick="0"/>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1519" y="1124744"/>
            <a:ext cx="6840761" cy="5355312"/>
          </a:xfrm>
          <a:prstGeom prst="rect">
            <a:avLst/>
          </a:prstGeom>
          <a:solidFill>
            <a:schemeClr val="accent5">
              <a:lumMod val="20000"/>
              <a:lumOff val="80000"/>
            </a:schemeClr>
          </a:solidFill>
          <a:ln w="57150">
            <a:solidFill>
              <a:srgbClr val="002060"/>
            </a:solidFill>
          </a:ln>
        </p:spPr>
        <p:txBody>
          <a:bodyPr wrap="square">
            <a:spAutoFit/>
          </a:bodyPr>
          <a:lstStyle/>
          <a:p>
            <a:pPr>
              <a:buClr>
                <a:srgbClr val="0070C0"/>
              </a:buClr>
            </a:pPr>
            <a:r>
              <a:rPr lang="en-US" b="1" dirty="0" smtClean="0"/>
              <a:t>Example</a:t>
            </a:r>
          </a:p>
          <a:p>
            <a:pPr marL="361950" indent="-361950">
              <a:buClr>
                <a:srgbClr val="0070C0"/>
              </a:buClr>
              <a:buFont typeface="Wingdings 3" panose="05040102010807070707" pitchFamily="18" charset="2"/>
              <a:buChar char=""/>
            </a:pPr>
            <a:r>
              <a:rPr lang="en-US" dirty="0" smtClean="0"/>
              <a:t>In </a:t>
            </a:r>
            <a:r>
              <a:rPr lang="en-US" dirty="0"/>
              <a:t>Hungary, government responsibility for tourism rests with the Ministry of Local Government. </a:t>
            </a:r>
            <a:r>
              <a:rPr lang="en-US" dirty="0" smtClean="0"/>
              <a:t>The Ministry </a:t>
            </a:r>
            <a:r>
              <a:rPr lang="en-US" dirty="0"/>
              <a:t>oversees the activities of municipalities, housing issues, sports and tourism. The Minister </a:t>
            </a:r>
            <a:r>
              <a:rPr lang="en-US" dirty="0" smtClean="0"/>
              <a:t>performs tourism-related </a:t>
            </a:r>
            <a:r>
              <a:rPr lang="en-US" dirty="0"/>
              <a:t>tasks through the State Secretary for Tourism and supervises the activities of the </a:t>
            </a:r>
            <a:r>
              <a:rPr lang="en-US" dirty="0" smtClean="0"/>
              <a:t>Hungarian National </a:t>
            </a:r>
            <a:r>
              <a:rPr lang="en-US" dirty="0"/>
              <a:t>Tourist Office (HNTO), which is responsible for tourism promotion in Hungary and </a:t>
            </a:r>
            <a:r>
              <a:rPr lang="en-US" dirty="0" smtClean="0"/>
              <a:t>abroad. Including </a:t>
            </a:r>
            <a:r>
              <a:rPr lang="en-US" dirty="0"/>
              <a:t>the representatives of the main tourism organizations and the tourism regions, the </a:t>
            </a:r>
            <a:r>
              <a:rPr lang="en-US" dirty="0" smtClean="0"/>
              <a:t>National Tourism </a:t>
            </a:r>
            <a:r>
              <a:rPr lang="en-US" dirty="0"/>
              <a:t>Committee is the advisory body of the Minister responsible for tourism.</a:t>
            </a:r>
          </a:p>
          <a:p>
            <a:pPr marL="361950" indent="-361950">
              <a:buClr>
                <a:srgbClr val="0070C0"/>
              </a:buClr>
              <a:buFont typeface="Wingdings 3" panose="05040102010807070707" pitchFamily="18" charset="2"/>
              <a:buChar char=""/>
            </a:pPr>
            <a:r>
              <a:rPr lang="en-US" dirty="0"/>
              <a:t>The country is divided into nine tourist regions as shown in the figure below. For the co-ordination </a:t>
            </a:r>
            <a:r>
              <a:rPr lang="en-US" dirty="0" smtClean="0"/>
              <a:t>of tourism-related </a:t>
            </a:r>
            <a:r>
              <a:rPr lang="en-US" dirty="0"/>
              <a:t>issues at regional level, Regional Tourism Committees (RTC) have been established in </a:t>
            </a:r>
            <a:r>
              <a:rPr lang="en-US" dirty="0" smtClean="0"/>
              <a:t>each region </a:t>
            </a:r>
            <a:r>
              <a:rPr lang="en-US" dirty="0"/>
              <a:t>with the participation of local government representatives and tourism professionals. The activity </a:t>
            </a:r>
            <a:r>
              <a:rPr lang="en-US" dirty="0" smtClean="0"/>
              <a:t>of the </a:t>
            </a:r>
            <a:r>
              <a:rPr lang="en-US" dirty="0"/>
              <a:t>RTCs is supported by Regional Marketing Directorates responsible for regional tourism promotion</a:t>
            </a:r>
            <a:r>
              <a:rPr lang="en-US" dirty="0" smtClean="0"/>
              <a:t>.</a:t>
            </a:r>
            <a:endParaRPr lang="en-US"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38</a:t>
            </a:r>
          </a:p>
        </p:txBody>
      </p:sp>
      <p:sp>
        <p:nvSpPr>
          <p:cNvPr id="6" name="Title 1"/>
          <p:cNvSpPr>
            <a:spLocks noGrp="1"/>
          </p:cNvSpPr>
          <p:nvPr>
            <p:ph type="title"/>
          </p:nvPr>
        </p:nvSpPr>
        <p:spPr>
          <a:xfrm>
            <a:off x="107504" y="44624"/>
            <a:ext cx="7776864" cy="625434"/>
          </a:xfrm>
        </p:spPr>
        <p:txBody>
          <a:bodyPr>
            <a:noAutofit/>
          </a:bodyPr>
          <a:lstStyle/>
          <a:p>
            <a:r>
              <a:rPr lang="en-GB" sz="2600" dirty="0" smtClean="0"/>
              <a:t>1.3 – </a:t>
            </a:r>
            <a:r>
              <a:rPr lang="en-US" sz="2600" dirty="0" smtClean="0"/>
              <a:t>National </a:t>
            </a:r>
            <a:r>
              <a:rPr lang="en-US" sz="2600" dirty="0"/>
              <a:t>governments </a:t>
            </a:r>
            <a:r>
              <a:rPr lang="en-US" sz="2600" dirty="0" smtClean="0"/>
              <a:t>Role Policy </a:t>
            </a:r>
            <a:r>
              <a:rPr lang="en-US" sz="2600" dirty="0"/>
              <a:t>and </a:t>
            </a:r>
            <a:r>
              <a:rPr lang="en-US" sz="2600" dirty="0" smtClean="0"/>
              <a:t>Promotion</a:t>
            </a:r>
            <a:endParaRPr lang="en-US" sz="2600" dirty="0"/>
          </a:p>
        </p:txBody>
      </p:sp>
      <p:pic>
        <p:nvPicPr>
          <p:cNvPr id="12290" name="Picture 2" descr="Image result for hungary tourist board"/>
          <p:cNvPicPr>
            <a:picLocks noChangeAspect="1" noChangeArrowheads="1"/>
          </p:cNvPicPr>
          <p:nvPr/>
        </p:nvPicPr>
        <p:blipFill rotWithShape="1">
          <a:blip r:embed="rId4">
            <a:extLst>
              <a:ext uri="{28A0092B-C50C-407E-A947-70E740481C1C}">
                <a14:useLocalDpi xmlns:a14="http://schemas.microsoft.com/office/drawing/2010/main" val="0"/>
              </a:ext>
            </a:extLst>
          </a:blip>
          <a:srcRect l="15679" t="22" r="17122" b="3687"/>
          <a:stretch/>
        </p:blipFill>
        <p:spPr bwMode="auto">
          <a:xfrm>
            <a:off x="7164287" y="1124743"/>
            <a:ext cx="1656185" cy="1946017"/>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hungary tourist boar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64286" y="3142767"/>
            <a:ext cx="1656185" cy="1656185"/>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Image result for hungary tourism"/>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64286" y="4865804"/>
            <a:ext cx="1656185" cy="776337"/>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Image result for hungary tourism"/>
          <p:cNvPicPr>
            <a:picLocks noChangeAspect="1" noChangeArrowheads="1"/>
          </p:cNvPicPr>
          <p:nvPr/>
        </p:nvPicPr>
        <p:blipFill rotWithShape="1">
          <a:blip r:embed="rId7">
            <a:extLst>
              <a:ext uri="{28A0092B-C50C-407E-A947-70E740481C1C}">
                <a14:useLocalDpi xmlns:a14="http://schemas.microsoft.com/office/drawing/2010/main" val="0"/>
              </a:ext>
            </a:extLst>
          </a:blip>
          <a:srcRect t="8763" b="11858"/>
          <a:stretch/>
        </p:blipFill>
        <p:spPr bwMode="auto">
          <a:xfrm>
            <a:off x="7164285" y="5708993"/>
            <a:ext cx="1656185" cy="876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4102509"/>
      </p:ext>
    </p:extLst>
  </p:cSld>
  <p:clrMapOvr>
    <a:masterClrMapping/>
  </p:clrMapOvr>
  <p:transition advClick="0"/>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1519" y="1124744"/>
            <a:ext cx="6696745" cy="5355312"/>
          </a:xfrm>
          <a:prstGeom prst="rect">
            <a:avLst/>
          </a:prstGeom>
          <a:solidFill>
            <a:schemeClr val="accent5">
              <a:lumMod val="20000"/>
              <a:lumOff val="80000"/>
            </a:schemeClr>
          </a:solidFill>
          <a:ln w="57150">
            <a:solidFill>
              <a:srgbClr val="002060"/>
            </a:solidFill>
          </a:ln>
        </p:spPr>
        <p:txBody>
          <a:bodyPr wrap="square">
            <a:spAutoFit/>
          </a:bodyPr>
          <a:lstStyle/>
          <a:p>
            <a:pPr>
              <a:buClr>
                <a:srgbClr val="0070C0"/>
              </a:buClr>
            </a:pPr>
            <a:r>
              <a:rPr lang="en-US" b="1" dirty="0" smtClean="0"/>
              <a:t>Example</a:t>
            </a:r>
          </a:p>
          <a:p>
            <a:pPr marL="361950" indent="-361950">
              <a:buClr>
                <a:srgbClr val="0070C0"/>
              </a:buClr>
              <a:buFont typeface="Wingdings 3" panose="05040102010807070707" pitchFamily="18" charset="2"/>
              <a:buChar char=""/>
            </a:pPr>
            <a:r>
              <a:rPr lang="en-US" dirty="0" smtClean="0"/>
              <a:t>The </a:t>
            </a:r>
            <a:r>
              <a:rPr lang="en-US" dirty="0"/>
              <a:t>main objective of the HNTO is promoting Hungary’s tourism attractions and services and </a:t>
            </a:r>
            <a:r>
              <a:rPr lang="en-US" dirty="0" smtClean="0"/>
              <a:t>thereby contributing </a:t>
            </a:r>
            <a:r>
              <a:rPr lang="en-US" dirty="0"/>
              <a:t>to the development of domestic and international tourism. Tourism helps to create jobs </a:t>
            </a:r>
            <a:r>
              <a:rPr lang="en-US" dirty="0" smtClean="0"/>
              <a:t>in the </a:t>
            </a:r>
            <a:r>
              <a:rPr lang="en-US" dirty="0"/>
              <a:t>Hungarian economy, contributes to the development of the GDP and influences </a:t>
            </a:r>
            <a:r>
              <a:rPr lang="en-US" dirty="0" err="1"/>
              <a:t>favourably</a:t>
            </a:r>
            <a:r>
              <a:rPr lang="en-US" dirty="0"/>
              <a:t> the </a:t>
            </a:r>
            <a:r>
              <a:rPr lang="en-US" dirty="0" smtClean="0"/>
              <a:t>current account </a:t>
            </a:r>
            <a:r>
              <a:rPr lang="en-US" dirty="0"/>
              <a:t>of the balance of payments. The objectives are attained by: _</a:t>
            </a:r>
          </a:p>
          <a:p>
            <a:pPr marL="720725" indent="-361950">
              <a:buClr>
                <a:srgbClr val="0070C0"/>
              </a:buClr>
              <a:buFont typeface="Wingdings" panose="05000000000000000000" pitchFamily="2" charset="2"/>
              <a:buChar char="§"/>
            </a:pPr>
            <a:r>
              <a:rPr lang="en-US" dirty="0" smtClean="0"/>
              <a:t>building </a:t>
            </a:r>
            <a:r>
              <a:rPr lang="en-US" dirty="0"/>
              <a:t>and improving the image of Hungary, raising awareness of the country as a </a:t>
            </a:r>
            <a:r>
              <a:rPr lang="en-US" dirty="0" smtClean="0"/>
              <a:t>tourist destination </a:t>
            </a:r>
            <a:r>
              <a:rPr lang="en-US" dirty="0"/>
              <a:t>in Hungary and abroad; </a:t>
            </a:r>
          </a:p>
          <a:p>
            <a:pPr marL="720725" indent="-361950">
              <a:buClr>
                <a:srgbClr val="0070C0"/>
              </a:buClr>
              <a:buFont typeface="Wingdings" panose="05000000000000000000" pitchFamily="2" charset="2"/>
              <a:buChar char="§"/>
            </a:pPr>
            <a:r>
              <a:rPr lang="en-US" dirty="0" smtClean="0"/>
              <a:t>providing </a:t>
            </a:r>
            <a:r>
              <a:rPr lang="en-US" dirty="0"/>
              <a:t>unbiased assistance to help Hungarian tourism companies to penetrate domestic </a:t>
            </a:r>
            <a:r>
              <a:rPr lang="en-US" dirty="0" smtClean="0"/>
              <a:t>and foreign </a:t>
            </a:r>
            <a:r>
              <a:rPr lang="en-US" dirty="0"/>
              <a:t>markets;</a:t>
            </a:r>
          </a:p>
          <a:p>
            <a:pPr marL="720725" indent="-361950">
              <a:buClr>
                <a:srgbClr val="0070C0"/>
              </a:buClr>
              <a:buFont typeface="Wingdings" panose="05000000000000000000" pitchFamily="2" charset="2"/>
              <a:buChar char="§"/>
            </a:pPr>
            <a:r>
              <a:rPr lang="en-US" dirty="0" smtClean="0"/>
              <a:t>supporting </a:t>
            </a:r>
            <a:r>
              <a:rPr lang="en-US" dirty="0"/>
              <a:t>regional co-operation in tourism marketing;</a:t>
            </a:r>
          </a:p>
          <a:p>
            <a:pPr marL="720725" indent="-361950">
              <a:buClr>
                <a:srgbClr val="0070C0"/>
              </a:buClr>
              <a:buFont typeface="Wingdings" panose="05000000000000000000" pitchFamily="2" charset="2"/>
              <a:buChar char="§"/>
            </a:pPr>
            <a:r>
              <a:rPr lang="en-US" dirty="0" smtClean="0"/>
              <a:t>Public </a:t>
            </a:r>
            <a:r>
              <a:rPr lang="en-US" dirty="0"/>
              <a:t>relation and promotion in Hungary and abroad;</a:t>
            </a:r>
          </a:p>
          <a:p>
            <a:pPr marL="720725" indent="-361950">
              <a:buClr>
                <a:srgbClr val="0070C0"/>
              </a:buClr>
              <a:buFont typeface="Wingdings" panose="05000000000000000000" pitchFamily="2" charset="2"/>
              <a:buChar char="§"/>
            </a:pPr>
            <a:r>
              <a:rPr lang="en-US" dirty="0" smtClean="0"/>
              <a:t>providing </a:t>
            </a:r>
            <a:r>
              <a:rPr lang="en-US" dirty="0"/>
              <a:t>tourist information to domestic tourists and foreign visitors staying in Hungary; </a:t>
            </a:r>
            <a:r>
              <a:rPr lang="en-US" dirty="0" smtClean="0"/>
              <a:t>to potential </a:t>
            </a:r>
            <a:r>
              <a:rPr lang="en-US" dirty="0"/>
              <a:t>travellers, to decision makers and to Hungarian and foreign tourism professionals.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38</a:t>
            </a:r>
          </a:p>
        </p:txBody>
      </p:sp>
      <p:sp>
        <p:nvSpPr>
          <p:cNvPr id="6" name="Title 1"/>
          <p:cNvSpPr>
            <a:spLocks noGrp="1"/>
          </p:cNvSpPr>
          <p:nvPr>
            <p:ph type="title"/>
          </p:nvPr>
        </p:nvSpPr>
        <p:spPr>
          <a:xfrm>
            <a:off x="107504" y="44624"/>
            <a:ext cx="7776864" cy="625434"/>
          </a:xfrm>
        </p:spPr>
        <p:txBody>
          <a:bodyPr>
            <a:noAutofit/>
          </a:bodyPr>
          <a:lstStyle/>
          <a:p>
            <a:r>
              <a:rPr lang="en-GB" sz="2600" dirty="0" smtClean="0"/>
              <a:t>1.3 – </a:t>
            </a:r>
            <a:r>
              <a:rPr lang="en-US" sz="2600" dirty="0" smtClean="0"/>
              <a:t>National </a:t>
            </a:r>
            <a:r>
              <a:rPr lang="en-US" sz="2600" dirty="0"/>
              <a:t>governments </a:t>
            </a:r>
            <a:r>
              <a:rPr lang="en-US" sz="2600" dirty="0" smtClean="0"/>
              <a:t>Role Policy </a:t>
            </a:r>
            <a:r>
              <a:rPr lang="en-US" sz="2600" dirty="0"/>
              <a:t>and </a:t>
            </a:r>
            <a:r>
              <a:rPr lang="en-US" sz="2600" dirty="0" smtClean="0"/>
              <a:t>Promotion</a:t>
            </a:r>
            <a:endParaRPr lang="en-US" sz="2600" dirty="0"/>
          </a:p>
        </p:txBody>
      </p:sp>
      <p:pic>
        <p:nvPicPr>
          <p:cNvPr id="5" name="Picture 2" descr="Image result for hungary tourist board"/>
          <p:cNvPicPr>
            <a:picLocks noChangeAspect="1" noChangeArrowheads="1"/>
          </p:cNvPicPr>
          <p:nvPr/>
        </p:nvPicPr>
        <p:blipFill rotWithShape="1">
          <a:blip r:embed="rId4">
            <a:extLst>
              <a:ext uri="{28A0092B-C50C-407E-A947-70E740481C1C}">
                <a14:useLocalDpi xmlns:a14="http://schemas.microsoft.com/office/drawing/2010/main" val="0"/>
              </a:ext>
            </a:extLst>
          </a:blip>
          <a:srcRect l="15679" t="22" r="17122" b="3687"/>
          <a:stretch/>
        </p:blipFill>
        <p:spPr bwMode="auto">
          <a:xfrm>
            <a:off x="7092281" y="1124744"/>
            <a:ext cx="1728192" cy="173006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Image result for hungary tourist boar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92280" y="2996952"/>
            <a:ext cx="1728192" cy="172819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Image result for hungary tourism"/>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92280" y="4797152"/>
            <a:ext cx="1728192" cy="81009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Image result for hungary tourism"/>
          <p:cNvPicPr>
            <a:picLocks noChangeAspect="1" noChangeArrowheads="1"/>
          </p:cNvPicPr>
          <p:nvPr/>
        </p:nvPicPr>
        <p:blipFill rotWithShape="1">
          <a:blip r:embed="rId7">
            <a:extLst>
              <a:ext uri="{28A0092B-C50C-407E-A947-70E740481C1C}">
                <a14:useLocalDpi xmlns:a14="http://schemas.microsoft.com/office/drawing/2010/main" val="0"/>
              </a:ext>
            </a:extLst>
          </a:blip>
          <a:srcRect t="8763" b="11858"/>
          <a:stretch/>
        </p:blipFill>
        <p:spPr bwMode="auto">
          <a:xfrm>
            <a:off x="7092279" y="5670887"/>
            <a:ext cx="1728192" cy="9145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1269577"/>
      </p:ext>
    </p:extLst>
  </p:cSld>
  <p:clrMapOvr>
    <a:masterClrMapping/>
  </p:clrMapOvr>
  <p:transition advClick="0"/>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1520" y="1124744"/>
            <a:ext cx="8496944" cy="5632311"/>
          </a:xfrm>
          <a:prstGeom prst="rect">
            <a:avLst/>
          </a:prstGeom>
        </p:spPr>
        <p:txBody>
          <a:bodyPr wrap="square">
            <a:spAutoFit/>
          </a:bodyPr>
          <a:lstStyle/>
          <a:p>
            <a:pPr>
              <a:buClr>
                <a:srgbClr val="0070C0"/>
              </a:buClr>
            </a:pPr>
            <a:r>
              <a:rPr lang="en-US" b="1" dirty="0"/>
              <a:t>The provision of travel and tourism information </a:t>
            </a:r>
            <a:r>
              <a:rPr lang="en-US" b="1" dirty="0" smtClean="0"/>
              <a:t>centres in </a:t>
            </a:r>
            <a:r>
              <a:rPr lang="en-US" b="1" dirty="0"/>
              <a:t>country and out </a:t>
            </a:r>
            <a:r>
              <a:rPr lang="en-US" b="1" dirty="0" smtClean="0"/>
              <a:t>of country</a:t>
            </a:r>
            <a:endParaRPr lang="en-US" b="1" dirty="0"/>
          </a:p>
          <a:p>
            <a:pPr marL="361950" indent="-361950">
              <a:buClr>
                <a:srgbClr val="0070C0"/>
              </a:buClr>
              <a:buFont typeface="Wingdings 3" panose="05040102010807070707" pitchFamily="18" charset="2"/>
              <a:buChar char=""/>
            </a:pPr>
            <a:r>
              <a:rPr lang="en-US" dirty="0"/>
              <a:t>Like all NTOs, one of the main objectives of Dubai’s Department </a:t>
            </a:r>
            <a:r>
              <a:rPr lang="en-US" dirty="0" smtClean="0"/>
              <a:t>of Tourism </a:t>
            </a:r>
            <a:r>
              <a:rPr lang="en-US" dirty="0"/>
              <a:t>and Commerce Marketing (DTCM) is </a:t>
            </a:r>
            <a:r>
              <a:rPr lang="en-US" dirty="0" smtClean="0"/>
              <a:t>to provide </a:t>
            </a:r>
            <a:r>
              <a:rPr lang="en-US" dirty="0"/>
              <a:t>tourism and commercial information to </a:t>
            </a:r>
            <a:r>
              <a:rPr lang="en-US" dirty="0" smtClean="0"/>
              <a:t>both tourists </a:t>
            </a:r>
            <a:r>
              <a:rPr lang="en-US" dirty="0"/>
              <a:t>and business visitors to Dubai. To make </a:t>
            </a:r>
            <a:r>
              <a:rPr lang="en-US" dirty="0" smtClean="0"/>
              <a:t>it easier </a:t>
            </a:r>
            <a:r>
              <a:rPr lang="en-US" dirty="0"/>
              <a:t>for its customers to obtain this information, </a:t>
            </a:r>
            <a:r>
              <a:rPr lang="en-US" dirty="0" smtClean="0"/>
              <a:t>the DTCM </a:t>
            </a:r>
            <a:r>
              <a:rPr lang="en-US" dirty="0"/>
              <a:t>has established seven information offices </a:t>
            </a:r>
            <a:r>
              <a:rPr lang="en-US" dirty="0" smtClean="0"/>
              <a:t>located throughout </a:t>
            </a:r>
            <a:r>
              <a:rPr lang="en-US" dirty="0"/>
              <a:t>Dubai to provide brochures and booklets </a:t>
            </a:r>
            <a:r>
              <a:rPr lang="en-US" dirty="0" smtClean="0"/>
              <a:t>about tourism </a:t>
            </a:r>
            <a:r>
              <a:rPr lang="en-US" dirty="0"/>
              <a:t>and trade in Dubai. </a:t>
            </a:r>
            <a:endParaRPr lang="en-US" dirty="0" smtClean="0"/>
          </a:p>
          <a:p>
            <a:pPr marL="361950" indent="-361950">
              <a:buClr>
                <a:srgbClr val="0070C0"/>
              </a:buClr>
              <a:buFont typeface="Wingdings 3" panose="05040102010807070707" pitchFamily="18" charset="2"/>
              <a:buChar char=""/>
            </a:pPr>
            <a:r>
              <a:rPr lang="en-US" dirty="0" smtClean="0"/>
              <a:t>In </a:t>
            </a:r>
            <a:r>
              <a:rPr lang="en-US" dirty="0"/>
              <a:t>addition, they provide </a:t>
            </a:r>
            <a:r>
              <a:rPr lang="en-US" dirty="0" smtClean="0"/>
              <a:t>road maps</a:t>
            </a:r>
            <a:r>
              <a:rPr lang="en-US" dirty="0"/>
              <a:t>, public transport schedules and information </a:t>
            </a:r>
            <a:r>
              <a:rPr lang="en-US" dirty="0" smtClean="0"/>
              <a:t>regarding shopping </a:t>
            </a:r>
            <a:r>
              <a:rPr lang="en-US" dirty="0"/>
              <a:t>and tourist facilities in Dubai. They can also </a:t>
            </a:r>
            <a:r>
              <a:rPr lang="en-US" dirty="0" smtClean="0"/>
              <a:t>give information </a:t>
            </a:r>
            <a:r>
              <a:rPr lang="en-US" dirty="0"/>
              <a:t>relating to conducting business in the </a:t>
            </a:r>
            <a:r>
              <a:rPr lang="en-US" dirty="0" smtClean="0"/>
              <a:t>Emirates and </a:t>
            </a:r>
            <a:r>
              <a:rPr lang="en-US" dirty="0"/>
              <a:t>about making online hotel reservations</a:t>
            </a:r>
            <a:r>
              <a:rPr lang="en-US" dirty="0" smtClean="0"/>
              <a:t>.</a:t>
            </a:r>
          </a:p>
          <a:p>
            <a:pPr marL="361950" indent="-361950">
              <a:buClr>
                <a:srgbClr val="0070C0"/>
              </a:buClr>
              <a:buFont typeface="Wingdings 3" panose="05040102010807070707" pitchFamily="18" charset="2"/>
              <a:buChar char=""/>
            </a:pPr>
            <a:r>
              <a:rPr lang="en-US" dirty="0"/>
              <a:t>The DTCM has established a global network of overseas offices to aid </a:t>
            </a:r>
            <a:r>
              <a:rPr lang="en-US" dirty="0" smtClean="0"/>
              <a:t>its promotional </a:t>
            </a:r>
            <a:r>
              <a:rPr lang="en-US" dirty="0"/>
              <a:t>strategy and in 2010, the following locations were operational:</a:t>
            </a:r>
          </a:p>
          <a:p>
            <a:pPr marL="633413" indent="-274638">
              <a:buClr>
                <a:srgbClr val="0070C0"/>
              </a:buClr>
              <a:buFont typeface="Wingdings" panose="05000000000000000000" pitchFamily="2" charset="2"/>
              <a:buChar char="§"/>
            </a:pPr>
            <a:r>
              <a:rPr lang="en-US" dirty="0" smtClean="0"/>
              <a:t>DTCM </a:t>
            </a:r>
            <a:r>
              <a:rPr lang="en-US" dirty="0"/>
              <a:t>head office in Dubai</a:t>
            </a:r>
            <a:r>
              <a:rPr lang="en-US" dirty="0" smtClean="0"/>
              <a:t>, </a:t>
            </a:r>
            <a:r>
              <a:rPr lang="en-US" dirty="0"/>
              <a:t>New York (USA</a:t>
            </a:r>
            <a:r>
              <a:rPr lang="en-US" dirty="0" smtClean="0"/>
              <a:t>), </a:t>
            </a:r>
            <a:r>
              <a:rPr lang="en-US" dirty="0"/>
              <a:t>London (the UK and Ireland</a:t>
            </a:r>
            <a:r>
              <a:rPr lang="en-US" dirty="0" smtClean="0"/>
              <a:t>), </a:t>
            </a:r>
            <a:r>
              <a:rPr lang="en-US" dirty="0"/>
              <a:t>Paris (France</a:t>
            </a:r>
            <a:r>
              <a:rPr lang="en-US" dirty="0" smtClean="0"/>
              <a:t>), </a:t>
            </a:r>
            <a:r>
              <a:rPr lang="en-US" dirty="0"/>
              <a:t>Frankfurt (Germany</a:t>
            </a:r>
            <a:r>
              <a:rPr lang="en-US" dirty="0" smtClean="0"/>
              <a:t>), </a:t>
            </a:r>
            <a:r>
              <a:rPr lang="en-US" dirty="0"/>
              <a:t>Stockholm (Scandinavia</a:t>
            </a:r>
            <a:r>
              <a:rPr lang="en-US" dirty="0" smtClean="0"/>
              <a:t>), </a:t>
            </a:r>
            <a:r>
              <a:rPr lang="en-US" dirty="0"/>
              <a:t>Milan (Italy</a:t>
            </a:r>
            <a:r>
              <a:rPr lang="en-US" dirty="0" smtClean="0"/>
              <a:t>), </a:t>
            </a:r>
            <a:r>
              <a:rPr lang="en-US" dirty="0"/>
              <a:t>Moscow (the Russian Federation, CIS and Baltic States</a:t>
            </a:r>
            <a:r>
              <a:rPr lang="en-US" dirty="0" smtClean="0"/>
              <a:t>), </a:t>
            </a:r>
            <a:r>
              <a:rPr lang="en-US" dirty="0"/>
              <a:t>Sydney (Australia</a:t>
            </a:r>
            <a:r>
              <a:rPr lang="en-US" dirty="0" smtClean="0"/>
              <a:t>), Johannesburg </a:t>
            </a:r>
            <a:r>
              <a:rPr lang="en-US" dirty="0"/>
              <a:t>(South Africa</a:t>
            </a:r>
            <a:r>
              <a:rPr lang="en-US" dirty="0" smtClean="0"/>
              <a:t>), </a:t>
            </a:r>
            <a:r>
              <a:rPr lang="en-US" dirty="0"/>
              <a:t>Mumbai (India</a:t>
            </a:r>
            <a:r>
              <a:rPr lang="en-US" dirty="0" smtClean="0"/>
              <a:t>), </a:t>
            </a:r>
            <a:r>
              <a:rPr lang="en-US" dirty="0"/>
              <a:t>China (Beijing, Guangzhou and Shanghai</a:t>
            </a:r>
            <a:r>
              <a:rPr lang="en-US" dirty="0" smtClean="0"/>
              <a:t>), Hong </a:t>
            </a:r>
            <a:r>
              <a:rPr lang="en-US" dirty="0"/>
              <a:t>Kong (Far East</a:t>
            </a:r>
            <a:r>
              <a:rPr lang="en-US" dirty="0" smtClean="0"/>
              <a:t>), Tokyo </a:t>
            </a:r>
            <a:r>
              <a:rPr lang="en-US" dirty="0"/>
              <a:t>(Japan</a:t>
            </a:r>
            <a:r>
              <a:rPr lang="en-US" dirty="0" smtClean="0"/>
              <a:t>), </a:t>
            </a:r>
            <a:r>
              <a:rPr lang="en-US" dirty="0"/>
              <a:t>Saudi Arabia (Jeddah and Riyadh) </a:t>
            </a:r>
            <a:r>
              <a:rPr lang="en-US" dirty="0" smtClean="0"/>
              <a:t>and  </a:t>
            </a:r>
            <a:r>
              <a:rPr lang="en-US" dirty="0"/>
              <a:t>Zurich (Switzerland and Austria).</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39</a:t>
            </a:r>
          </a:p>
        </p:txBody>
      </p:sp>
      <p:sp>
        <p:nvSpPr>
          <p:cNvPr id="6" name="Title 1"/>
          <p:cNvSpPr>
            <a:spLocks noGrp="1"/>
          </p:cNvSpPr>
          <p:nvPr>
            <p:ph type="title"/>
          </p:nvPr>
        </p:nvSpPr>
        <p:spPr>
          <a:xfrm>
            <a:off x="107504" y="44624"/>
            <a:ext cx="7776864" cy="625434"/>
          </a:xfrm>
        </p:spPr>
        <p:txBody>
          <a:bodyPr>
            <a:noAutofit/>
          </a:bodyPr>
          <a:lstStyle/>
          <a:p>
            <a:r>
              <a:rPr lang="en-GB" sz="2600" dirty="0" smtClean="0"/>
              <a:t>1.3 – </a:t>
            </a:r>
            <a:r>
              <a:rPr lang="en-US" sz="2600" dirty="0" smtClean="0"/>
              <a:t>National </a:t>
            </a:r>
            <a:r>
              <a:rPr lang="en-US" sz="2600" dirty="0"/>
              <a:t>governments </a:t>
            </a:r>
            <a:r>
              <a:rPr lang="en-US" sz="2600" dirty="0" smtClean="0"/>
              <a:t>Role Policy </a:t>
            </a:r>
            <a:r>
              <a:rPr lang="en-US" sz="2600" dirty="0"/>
              <a:t>and </a:t>
            </a:r>
            <a:r>
              <a:rPr lang="en-US" sz="2600" dirty="0" smtClean="0"/>
              <a:t>Promotion</a:t>
            </a:r>
            <a:endParaRPr lang="en-US" sz="2600" dirty="0"/>
          </a:p>
        </p:txBody>
      </p:sp>
    </p:spTree>
    <p:extLst>
      <p:ext uri="{BB962C8B-B14F-4D97-AF65-F5344CB8AC3E}">
        <p14:creationId xmlns:p14="http://schemas.microsoft.com/office/powerpoint/2010/main" val="2343304572"/>
      </p:ext>
    </p:extLst>
  </p:cSld>
  <p:clrMapOvr>
    <a:masterClrMapping/>
  </p:clrMapOvr>
  <p:transition advClick="0"/>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1520" y="1124744"/>
            <a:ext cx="8496944" cy="5355312"/>
          </a:xfrm>
          <a:prstGeom prst="rect">
            <a:avLst/>
          </a:prstGeom>
        </p:spPr>
        <p:txBody>
          <a:bodyPr wrap="square">
            <a:spAutoFit/>
          </a:bodyPr>
          <a:lstStyle/>
          <a:p>
            <a:pPr>
              <a:buClr>
                <a:srgbClr val="0070C0"/>
              </a:buClr>
            </a:pPr>
            <a:r>
              <a:rPr lang="en-US" sz="1900" b="1" dirty="0"/>
              <a:t>The provision of travel and tourism information </a:t>
            </a:r>
            <a:r>
              <a:rPr lang="en-US" sz="1900" b="1" dirty="0" smtClean="0"/>
              <a:t>centres in </a:t>
            </a:r>
            <a:r>
              <a:rPr lang="en-US" sz="1900" b="1" dirty="0"/>
              <a:t>country and out </a:t>
            </a:r>
            <a:r>
              <a:rPr lang="en-US" sz="1900" b="1" dirty="0" smtClean="0"/>
              <a:t>of country</a:t>
            </a:r>
            <a:endParaRPr lang="en-US" sz="1900" b="1" dirty="0"/>
          </a:p>
          <a:p>
            <a:pPr marL="361950" indent="-361950">
              <a:buClr>
                <a:srgbClr val="0070C0"/>
              </a:buClr>
              <a:buFont typeface="Wingdings 3" panose="05040102010807070707" pitchFamily="18" charset="2"/>
              <a:buChar char=""/>
            </a:pPr>
            <a:r>
              <a:rPr lang="en-US" sz="1900" dirty="0"/>
              <a:t>Similar developments have taken place in </a:t>
            </a:r>
            <a:r>
              <a:rPr lang="en-US" sz="1900" dirty="0" smtClean="0"/>
              <a:t>most other </a:t>
            </a:r>
            <a:r>
              <a:rPr lang="en-US" sz="1900" dirty="0"/>
              <a:t>countries. For example, in Singapore, </a:t>
            </a:r>
            <a:r>
              <a:rPr lang="en-US" sz="1900" dirty="0" smtClean="0"/>
              <a:t>the Singapore </a:t>
            </a:r>
            <a:r>
              <a:rPr lang="en-US" sz="1900" dirty="0"/>
              <a:t>Tourism Board (STB) has created </a:t>
            </a:r>
            <a:r>
              <a:rPr lang="en-US" sz="1900" dirty="0" smtClean="0"/>
              <a:t>a Customer </a:t>
            </a:r>
            <a:r>
              <a:rPr lang="en-US" sz="1900" dirty="0"/>
              <a:t>Information and Service Department.</a:t>
            </a:r>
          </a:p>
          <a:p>
            <a:pPr marL="361950" indent="-361950">
              <a:buClr>
                <a:srgbClr val="0070C0"/>
              </a:buClr>
              <a:buFont typeface="Wingdings 3" panose="05040102010807070707" pitchFamily="18" charset="2"/>
              <a:buChar char=""/>
            </a:pPr>
            <a:r>
              <a:rPr lang="en-US" sz="1900" dirty="0"/>
              <a:t>This department ensures effective delivery </a:t>
            </a:r>
            <a:r>
              <a:rPr lang="en-US" sz="1900" dirty="0" smtClean="0"/>
              <a:t>of destination </a:t>
            </a:r>
            <a:r>
              <a:rPr lang="en-US" sz="1900" dirty="0"/>
              <a:t>information to all visitors in </a:t>
            </a:r>
            <a:r>
              <a:rPr lang="en-US" sz="1900" dirty="0" smtClean="0"/>
              <a:t>Singapore. This </a:t>
            </a:r>
            <a:r>
              <a:rPr lang="en-US" sz="1900" dirty="0"/>
              <a:t>is achieved through an extensive network </a:t>
            </a:r>
            <a:r>
              <a:rPr lang="en-US" sz="1900" dirty="0" smtClean="0"/>
              <a:t>of brochure </a:t>
            </a:r>
            <a:r>
              <a:rPr lang="en-US" sz="1900" dirty="0"/>
              <a:t>distribution points and the </a:t>
            </a:r>
            <a:r>
              <a:rPr lang="en-US" sz="1900" dirty="0" smtClean="0"/>
              <a:t>Singapore Visitors </a:t>
            </a:r>
            <a:r>
              <a:rPr lang="en-US" sz="1900" dirty="0"/>
              <a:t>Centres (SVCs) in key tourist </a:t>
            </a:r>
            <a:r>
              <a:rPr lang="en-US" sz="1900" dirty="0" smtClean="0"/>
              <a:t>areas, including </a:t>
            </a:r>
            <a:r>
              <a:rPr lang="en-US" sz="1900" dirty="0"/>
              <a:t>Orchard Road and Changi </a:t>
            </a:r>
            <a:r>
              <a:rPr lang="en-US" sz="1900" dirty="0" smtClean="0"/>
              <a:t>Airport.</a:t>
            </a:r>
          </a:p>
          <a:p>
            <a:pPr marL="361950" indent="-361950">
              <a:buClr>
                <a:srgbClr val="0070C0"/>
              </a:buClr>
              <a:buFont typeface="Wingdings 3" panose="05040102010807070707" pitchFamily="18" charset="2"/>
              <a:buChar char=""/>
            </a:pPr>
            <a:r>
              <a:rPr lang="en-US" sz="1900" dirty="0" smtClean="0"/>
              <a:t>The </a:t>
            </a:r>
            <a:r>
              <a:rPr lang="en-US" sz="1900" dirty="0"/>
              <a:t>department </a:t>
            </a:r>
            <a:r>
              <a:rPr lang="en-US" sz="1900" dirty="0" smtClean="0"/>
              <a:t>also provides </a:t>
            </a:r>
            <a:r>
              <a:rPr lang="en-US" sz="1900" dirty="0"/>
              <a:t>mobile SVCs at various exhibitions and convention venues </a:t>
            </a:r>
            <a:r>
              <a:rPr lang="en-US" sz="1900" dirty="0" smtClean="0"/>
              <a:t>to cater </a:t>
            </a:r>
            <a:r>
              <a:rPr lang="en-US" sz="1900" dirty="0"/>
              <a:t>to the needs of the business visitors. A tourist phone line </a:t>
            </a:r>
            <a:r>
              <a:rPr lang="en-US" sz="1900" dirty="0" smtClean="0"/>
              <a:t>has </a:t>
            </a:r>
            <a:r>
              <a:rPr lang="en-US" sz="1900" dirty="0"/>
              <a:t>also been made available to address visitor enquiries.</a:t>
            </a:r>
          </a:p>
          <a:p>
            <a:pPr marL="361950" indent="-361950">
              <a:buClr>
                <a:srgbClr val="0070C0"/>
              </a:buClr>
              <a:buFont typeface="Wingdings 3" panose="05040102010807070707" pitchFamily="18" charset="2"/>
              <a:buChar char=""/>
            </a:pPr>
            <a:r>
              <a:rPr lang="en-US" sz="1900" dirty="0"/>
              <a:t>Most destinations make special arrangements to provide </a:t>
            </a:r>
            <a:r>
              <a:rPr lang="en-US" sz="1900" dirty="0" smtClean="0"/>
              <a:t>services that </a:t>
            </a:r>
            <a:r>
              <a:rPr lang="en-US" sz="1900" dirty="0"/>
              <a:t>will encourage the development of business tourism. The </a:t>
            </a:r>
            <a:r>
              <a:rPr lang="en-US" sz="1900" dirty="0" smtClean="0"/>
              <a:t>Singapore Exhibition </a:t>
            </a:r>
            <a:r>
              <a:rPr lang="en-US" sz="1900" dirty="0"/>
              <a:t>and Convention Bureau is a part of the STB that aims </a:t>
            </a:r>
            <a:r>
              <a:rPr lang="en-US" sz="1900" dirty="0" smtClean="0"/>
              <a:t>to establish </a:t>
            </a:r>
            <a:r>
              <a:rPr lang="en-US" sz="1900" dirty="0"/>
              <a:t>Singapore as a dynamic business and events </a:t>
            </a:r>
            <a:r>
              <a:rPr lang="en-US" sz="1900" dirty="0" smtClean="0"/>
              <a:t>destination. Conferences</a:t>
            </a:r>
            <a:r>
              <a:rPr lang="en-US" sz="1900" dirty="0"/>
              <a:t>, exhibitions and trade fairs are now very </a:t>
            </a:r>
            <a:r>
              <a:rPr lang="en-US" sz="1900" dirty="0" smtClean="0"/>
              <a:t>important components </a:t>
            </a:r>
            <a:r>
              <a:rPr lang="en-US" sz="1900" dirty="0"/>
              <a:t>of the tourism economy of many international </a:t>
            </a:r>
            <a:r>
              <a:rPr lang="en-US" sz="1900" dirty="0" smtClean="0"/>
              <a:t>destination.</a:t>
            </a:r>
            <a:endParaRPr lang="en-US" sz="19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39</a:t>
            </a:r>
          </a:p>
        </p:txBody>
      </p:sp>
      <p:sp>
        <p:nvSpPr>
          <p:cNvPr id="6" name="Title 1"/>
          <p:cNvSpPr>
            <a:spLocks noGrp="1"/>
          </p:cNvSpPr>
          <p:nvPr>
            <p:ph type="title"/>
          </p:nvPr>
        </p:nvSpPr>
        <p:spPr>
          <a:xfrm>
            <a:off x="107504" y="44624"/>
            <a:ext cx="7776864" cy="625434"/>
          </a:xfrm>
        </p:spPr>
        <p:txBody>
          <a:bodyPr>
            <a:noAutofit/>
          </a:bodyPr>
          <a:lstStyle/>
          <a:p>
            <a:r>
              <a:rPr lang="en-GB" sz="2600" dirty="0" smtClean="0"/>
              <a:t>1.3 – </a:t>
            </a:r>
            <a:r>
              <a:rPr lang="en-US" sz="2600" dirty="0" smtClean="0"/>
              <a:t>National </a:t>
            </a:r>
            <a:r>
              <a:rPr lang="en-US" sz="2600" dirty="0"/>
              <a:t>governments </a:t>
            </a:r>
            <a:r>
              <a:rPr lang="en-US" sz="2600" dirty="0" smtClean="0"/>
              <a:t>Role Policy </a:t>
            </a:r>
            <a:r>
              <a:rPr lang="en-US" sz="2600" dirty="0"/>
              <a:t>and </a:t>
            </a:r>
            <a:r>
              <a:rPr lang="en-US" sz="2600" dirty="0" smtClean="0"/>
              <a:t>Promotion</a:t>
            </a:r>
            <a:endParaRPr lang="en-US" sz="2600" dirty="0"/>
          </a:p>
        </p:txBody>
      </p:sp>
    </p:spTree>
    <p:extLst>
      <p:ext uri="{BB962C8B-B14F-4D97-AF65-F5344CB8AC3E}">
        <p14:creationId xmlns:p14="http://schemas.microsoft.com/office/powerpoint/2010/main" val="436475184"/>
      </p:ext>
    </p:extLst>
  </p:cSld>
  <p:clrMapOvr>
    <a:masterClrMapping/>
  </p:clrMapOvr>
  <p:transition advClick="0"/>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a:xfrm>
            <a:off x="251520" y="1124744"/>
            <a:ext cx="6984776" cy="5632311"/>
          </a:xfrm>
          <a:prstGeom prst="rect">
            <a:avLst/>
          </a:prstGeom>
        </p:spPr>
        <p:txBody>
          <a:bodyPr wrap="square">
            <a:spAutoFit/>
          </a:bodyPr>
          <a:lstStyle/>
          <a:p>
            <a:pPr>
              <a:buClr>
                <a:srgbClr val="0070C0"/>
              </a:buClr>
            </a:pPr>
            <a:r>
              <a:rPr lang="en-US" b="1" dirty="0"/>
              <a:t>The provision of travel and tourism information </a:t>
            </a:r>
            <a:r>
              <a:rPr lang="en-US" b="1" dirty="0" smtClean="0"/>
              <a:t>centres in </a:t>
            </a:r>
            <a:r>
              <a:rPr lang="en-US" b="1" dirty="0"/>
              <a:t>country and out </a:t>
            </a:r>
            <a:r>
              <a:rPr lang="en-US" b="1" dirty="0" smtClean="0"/>
              <a:t>of country</a:t>
            </a:r>
            <a:endParaRPr lang="en-US" b="1" dirty="0"/>
          </a:p>
          <a:p>
            <a:pPr marL="361950" indent="-361950">
              <a:buClr>
                <a:srgbClr val="0070C0"/>
              </a:buClr>
              <a:buFont typeface="Wingdings 3" panose="05040102010807070707" pitchFamily="18" charset="2"/>
              <a:buChar char=""/>
            </a:pPr>
            <a:r>
              <a:rPr lang="en-US" dirty="0"/>
              <a:t>It is, therefore, to be expected that many destinations will try </a:t>
            </a:r>
            <a:r>
              <a:rPr lang="en-US" dirty="0" smtClean="0"/>
              <a:t>and maximise </a:t>
            </a:r>
            <a:r>
              <a:rPr lang="en-US" dirty="0"/>
              <a:t>their business tourism receipts. The creation of a </a:t>
            </a:r>
            <a:r>
              <a:rPr lang="en-US" dirty="0" smtClean="0"/>
              <a:t>specialised conference </a:t>
            </a:r>
            <a:r>
              <a:rPr lang="en-US" dirty="0"/>
              <a:t>bureau means that a destination will be able to supply </a:t>
            </a:r>
            <a:r>
              <a:rPr lang="en-US" dirty="0" smtClean="0"/>
              <a:t>a conference </a:t>
            </a:r>
            <a:r>
              <a:rPr lang="en-US" dirty="0"/>
              <a:t>organiser with a specialist customer service package </a:t>
            </a:r>
            <a:r>
              <a:rPr lang="en-US" dirty="0" smtClean="0"/>
              <a:t>that gives </a:t>
            </a:r>
            <a:r>
              <a:rPr lang="en-US" dirty="0"/>
              <a:t>attention to:</a:t>
            </a:r>
          </a:p>
          <a:p>
            <a:pPr marL="720725" indent="-361950">
              <a:buClr>
                <a:srgbClr val="0070C0"/>
              </a:buClr>
              <a:buFont typeface="Wingdings" panose="05000000000000000000" pitchFamily="2" charset="2"/>
              <a:buChar char="§"/>
            </a:pPr>
            <a:r>
              <a:rPr lang="en-US" dirty="0" smtClean="0"/>
              <a:t>The </a:t>
            </a:r>
            <a:r>
              <a:rPr lang="en-US" dirty="0"/>
              <a:t>choice of venues appropriate to the scale of the event,</a:t>
            </a:r>
          </a:p>
          <a:p>
            <a:pPr marL="720725" indent="-361950">
              <a:buClr>
                <a:srgbClr val="0070C0"/>
              </a:buClr>
              <a:buFont typeface="Wingdings" panose="05000000000000000000" pitchFamily="2" charset="2"/>
              <a:buChar char="§"/>
            </a:pPr>
            <a:r>
              <a:rPr lang="en-US" dirty="0" smtClean="0"/>
              <a:t>Supporting </a:t>
            </a:r>
            <a:r>
              <a:rPr lang="en-US" dirty="0"/>
              <a:t>visual material (such as promotional </a:t>
            </a:r>
            <a:r>
              <a:rPr lang="en-US" dirty="0" smtClean="0"/>
              <a:t>leaflets/ brochures </a:t>
            </a:r>
            <a:r>
              <a:rPr lang="en-US" dirty="0"/>
              <a:t>to help sell the destination/venue),</a:t>
            </a:r>
          </a:p>
          <a:p>
            <a:pPr marL="720725" indent="-361950">
              <a:buClr>
                <a:srgbClr val="0070C0"/>
              </a:buClr>
              <a:buFont typeface="Wingdings" panose="05000000000000000000" pitchFamily="2" charset="2"/>
              <a:buChar char="§"/>
            </a:pPr>
            <a:r>
              <a:rPr lang="en-US" dirty="0" smtClean="0"/>
              <a:t>Costed </a:t>
            </a:r>
            <a:r>
              <a:rPr lang="en-US" dirty="0"/>
              <a:t>bids (to help secure a booking),</a:t>
            </a:r>
          </a:p>
          <a:p>
            <a:pPr marL="720725" indent="-361950">
              <a:buClr>
                <a:srgbClr val="0070C0"/>
              </a:buClr>
              <a:buFont typeface="Wingdings" panose="05000000000000000000" pitchFamily="2" charset="2"/>
              <a:buChar char="§"/>
            </a:pPr>
            <a:r>
              <a:rPr lang="en-US" dirty="0" smtClean="0"/>
              <a:t>Range </a:t>
            </a:r>
            <a:r>
              <a:rPr lang="en-US" dirty="0"/>
              <a:t>of accommodation options, if required,</a:t>
            </a:r>
          </a:p>
          <a:p>
            <a:pPr marL="720725" indent="-361950">
              <a:buClr>
                <a:srgbClr val="0070C0"/>
              </a:buClr>
              <a:buFont typeface="Wingdings" panose="05000000000000000000" pitchFamily="2" charset="2"/>
              <a:buChar char="§"/>
            </a:pPr>
            <a:r>
              <a:rPr lang="en-US" dirty="0" smtClean="0"/>
              <a:t>Transport/transfers </a:t>
            </a:r>
            <a:r>
              <a:rPr lang="en-US" dirty="0"/>
              <a:t>to make visitor/delegate movement easier.</a:t>
            </a:r>
          </a:p>
          <a:p>
            <a:pPr marL="720725" indent="-361950">
              <a:buClr>
                <a:srgbClr val="0070C0"/>
              </a:buClr>
              <a:buFont typeface="Wingdings" panose="05000000000000000000" pitchFamily="2" charset="2"/>
              <a:buChar char="§"/>
            </a:pPr>
            <a:r>
              <a:rPr lang="en-US" dirty="0" smtClean="0"/>
              <a:t>Audio-visual </a:t>
            </a:r>
            <a:r>
              <a:rPr lang="en-US" dirty="0"/>
              <a:t>and stage/set quotations arranged to </a:t>
            </a:r>
            <a:r>
              <a:rPr lang="en-US" dirty="0" smtClean="0"/>
              <a:t>meet </a:t>
            </a:r>
            <a:r>
              <a:rPr lang="en-US" dirty="0" err="1" smtClean="0"/>
              <a:t>organisers</a:t>
            </a:r>
            <a:r>
              <a:rPr lang="en-US" dirty="0" smtClean="0"/>
              <a:t> </a:t>
            </a:r>
            <a:r>
              <a:rPr lang="en-US" dirty="0"/>
              <a:t>specification,</a:t>
            </a:r>
          </a:p>
          <a:p>
            <a:pPr marL="720725" indent="-361950">
              <a:buClr>
                <a:srgbClr val="0070C0"/>
              </a:buClr>
              <a:buFont typeface="Wingdings" panose="05000000000000000000" pitchFamily="2" charset="2"/>
              <a:buChar char="§"/>
            </a:pPr>
            <a:r>
              <a:rPr lang="en-US" dirty="0" smtClean="0"/>
              <a:t>Arrange </a:t>
            </a:r>
            <a:r>
              <a:rPr lang="en-US" dirty="0"/>
              <a:t>social and partners </a:t>
            </a:r>
            <a:r>
              <a:rPr lang="en-US" dirty="0" smtClean="0"/>
              <a:t>programs </a:t>
            </a:r>
            <a:r>
              <a:rPr lang="en-US" dirty="0"/>
              <a:t>to ensure </a:t>
            </a:r>
            <a:r>
              <a:rPr lang="en-US" dirty="0" smtClean="0"/>
              <a:t>visitors/ delegates </a:t>
            </a:r>
            <a:r>
              <a:rPr lang="en-US" dirty="0"/>
              <a:t>enjoy the venue and will want to return,</a:t>
            </a:r>
          </a:p>
          <a:p>
            <a:pPr marL="720725" indent="-361950">
              <a:buClr>
                <a:srgbClr val="0070C0"/>
              </a:buClr>
              <a:buFont typeface="Wingdings" panose="05000000000000000000" pitchFamily="2" charset="2"/>
              <a:buChar char="§"/>
            </a:pPr>
            <a:r>
              <a:rPr lang="en-US" dirty="0" smtClean="0"/>
              <a:t>Provide </a:t>
            </a:r>
            <a:r>
              <a:rPr lang="en-US" dirty="0"/>
              <a:t>support services (such as business and </a:t>
            </a:r>
            <a:r>
              <a:rPr lang="en-US" dirty="0" smtClean="0"/>
              <a:t>communication facilities</a:t>
            </a:r>
            <a:r>
              <a:rPr lang="en-US" dirty="0"/>
              <a:t>).</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40</a:t>
            </a:r>
          </a:p>
        </p:txBody>
      </p:sp>
      <p:sp>
        <p:nvSpPr>
          <p:cNvPr id="6" name="Title 1"/>
          <p:cNvSpPr>
            <a:spLocks noGrp="1"/>
          </p:cNvSpPr>
          <p:nvPr>
            <p:ph type="title"/>
          </p:nvPr>
        </p:nvSpPr>
        <p:spPr>
          <a:xfrm>
            <a:off x="107504" y="44624"/>
            <a:ext cx="7776864" cy="625434"/>
          </a:xfrm>
        </p:spPr>
        <p:txBody>
          <a:bodyPr>
            <a:noAutofit/>
          </a:bodyPr>
          <a:lstStyle/>
          <a:p>
            <a:r>
              <a:rPr lang="en-GB" sz="2600" dirty="0" smtClean="0"/>
              <a:t>1.3 – </a:t>
            </a:r>
            <a:r>
              <a:rPr lang="en-US" sz="2600" dirty="0" smtClean="0"/>
              <a:t>National </a:t>
            </a:r>
            <a:r>
              <a:rPr lang="en-US" sz="2600" dirty="0"/>
              <a:t>governments </a:t>
            </a:r>
            <a:r>
              <a:rPr lang="en-US" sz="2600" dirty="0" smtClean="0"/>
              <a:t>Role Policy </a:t>
            </a:r>
            <a:r>
              <a:rPr lang="en-US" sz="2600" dirty="0"/>
              <a:t>and </a:t>
            </a:r>
            <a:r>
              <a:rPr lang="en-US" sz="2600" dirty="0" smtClean="0"/>
              <a:t>Promotion</a:t>
            </a:r>
            <a:endParaRPr lang="en-US" sz="2600" dirty="0"/>
          </a:p>
        </p:txBody>
      </p:sp>
      <p:pic>
        <p:nvPicPr>
          <p:cNvPr id="5" name="Picture 2" descr="Image result for tourist bureau"/>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36296" y="1124744"/>
            <a:ext cx="1584176" cy="1193343"/>
          </a:xfrm>
          <a:prstGeom prst="rect">
            <a:avLst/>
          </a:prstGeom>
          <a:noFill/>
          <a:extLst>
            <a:ext uri="{909E8E84-426E-40DD-AFC4-6F175D3DCCD1}">
              <a14:hiddenFill xmlns:a14="http://schemas.microsoft.com/office/drawing/2010/main">
                <a:solidFill>
                  <a:srgbClr val="FFFFFF"/>
                </a:solidFill>
              </a14:hiddenFill>
            </a:ext>
          </a:extLst>
        </p:spPr>
      </p:pic>
      <p:pic>
        <p:nvPicPr>
          <p:cNvPr id="15362" name="Picture 2" descr="Image result for tourist bureau"/>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36296" y="2417579"/>
            <a:ext cx="1584176" cy="860965"/>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Image result for tourist bureau"/>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6296" y="3358664"/>
            <a:ext cx="1580232" cy="886969"/>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Image result for tourist bureau"/>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382" t="13099" r="4276" b="12824"/>
          <a:stretch/>
        </p:blipFill>
        <p:spPr bwMode="auto">
          <a:xfrm>
            <a:off x="7236296" y="4317641"/>
            <a:ext cx="1580232" cy="1267659"/>
          </a:xfrm>
          <a:prstGeom prst="rect">
            <a:avLst/>
          </a:prstGeom>
          <a:noFill/>
          <a:extLst>
            <a:ext uri="{909E8E84-426E-40DD-AFC4-6F175D3DCCD1}">
              <a14:hiddenFill xmlns:a14="http://schemas.microsoft.com/office/drawing/2010/main">
                <a:solidFill>
                  <a:srgbClr val="FFFFFF"/>
                </a:solidFill>
              </a14:hiddenFill>
            </a:ext>
          </a:extLst>
        </p:spPr>
      </p:pic>
      <p:pic>
        <p:nvPicPr>
          <p:cNvPr id="15368" name="Picture 8" descr="Image result for tourist bureau"/>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36295" y="5734690"/>
            <a:ext cx="1583457" cy="718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587622"/>
      </p:ext>
    </p:extLst>
  </p:cSld>
  <p:clrMapOvr>
    <a:masterClrMapping/>
  </p:clrMapOvr>
  <p:transition advClick="0"/>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1.4 – </a:t>
            </a:r>
            <a:r>
              <a:rPr lang="en-US" sz="2800" dirty="0"/>
              <a:t>The </a:t>
            </a:r>
            <a:r>
              <a:rPr lang="en-US" sz="2800" dirty="0" smtClean="0"/>
              <a:t>Pattern </a:t>
            </a:r>
            <a:r>
              <a:rPr lang="en-US" sz="2800" dirty="0"/>
              <a:t>of </a:t>
            </a:r>
            <a:r>
              <a:rPr lang="en-US" sz="2800" dirty="0" smtClean="0"/>
              <a:t>Demand </a:t>
            </a:r>
            <a:r>
              <a:rPr lang="en-US" sz="2800" dirty="0"/>
              <a:t>for </a:t>
            </a:r>
            <a:r>
              <a:rPr lang="en-US" sz="2800" dirty="0" smtClean="0"/>
              <a:t>International T&amp;T</a:t>
            </a:r>
            <a:endParaRPr lang="en-US" sz="2800" dirty="0"/>
          </a:p>
        </p:txBody>
      </p:sp>
      <p:sp>
        <p:nvSpPr>
          <p:cNvPr id="34" name="Rectangle 33"/>
          <p:cNvSpPr/>
          <p:nvPr/>
        </p:nvSpPr>
        <p:spPr>
          <a:xfrm>
            <a:off x="251520" y="1124744"/>
            <a:ext cx="8568952" cy="5355312"/>
          </a:xfrm>
          <a:prstGeom prst="rect">
            <a:avLst/>
          </a:prstGeom>
        </p:spPr>
        <p:txBody>
          <a:bodyPr wrap="square">
            <a:spAutoFit/>
          </a:bodyPr>
          <a:lstStyle/>
          <a:p>
            <a:pPr marL="361950" indent="-361950">
              <a:buClr>
                <a:srgbClr val="0070C0"/>
              </a:buClr>
              <a:buFont typeface="Wingdings 3" panose="05040102010807070707" pitchFamily="18" charset="2"/>
              <a:buChar char=""/>
            </a:pPr>
            <a:r>
              <a:rPr lang="en-US" sz="1900" dirty="0"/>
              <a:t>Today, 70% to 85% of the population </a:t>
            </a:r>
            <a:r>
              <a:rPr lang="en-US" sz="1900" dirty="0" smtClean="0"/>
              <a:t>of most </a:t>
            </a:r>
            <a:r>
              <a:rPr lang="en-US" sz="1900" dirty="0"/>
              <a:t>western European and other </a:t>
            </a:r>
            <a:r>
              <a:rPr lang="en-US" sz="1900" dirty="0" smtClean="0"/>
              <a:t>developed countries </a:t>
            </a:r>
            <a:r>
              <a:rPr lang="en-US" sz="1900" dirty="0"/>
              <a:t>participate in tourism, domestic </a:t>
            </a:r>
            <a:r>
              <a:rPr lang="en-US" sz="1900" dirty="0" smtClean="0"/>
              <a:t>or international </a:t>
            </a:r>
            <a:r>
              <a:rPr lang="en-US" sz="1900" dirty="0"/>
              <a:t>- this is known as the </a:t>
            </a:r>
            <a:r>
              <a:rPr lang="en-US" sz="1900" dirty="0" smtClean="0"/>
              <a:t>tourism participation </a:t>
            </a:r>
            <a:r>
              <a:rPr lang="en-US" sz="1900" dirty="0"/>
              <a:t>rate. By contrast, </a:t>
            </a:r>
            <a:r>
              <a:rPr lang="en-US" sz="1900" dirty="0" smtClean="0"/>
              <a:t>comparable figures </a:t>
            </a:r>
            <a:r>
              <a:rPr lang="en-US" sz="1900" dirty="0"/>
              <a:t>for the world’s poorest nations are </a:t>
            </a:r>
            <a:r>
              <a:rPr lang="en-US" sz="1900" dirty="0" smtClean="0"/>
              <a:t>in low </a:t>
            </a:r>
            <a:r>
              <a:rPr lang="en-US" sz="1900" dirty="0"/>
              <a:t>single digits (2-5</a:t>
            </a:r>
            <a:r>
              <a:rPr lang="en-US" sz="1900" dirty="0" smtClean="0"/>
              <a:t>%).</a:t>
            </a:r>
          </a:p>
          <a:p>
            <a:pPr marL="361950" indent="-361950">
              <a:buClr>
                <a:srgbClr val="0070C0"/>
              </a:buClr>
              <a:buFont typeface="Wingdings 3" panose="05040102010807070707" pitchFamily="18" charset="2"/>
              <a:buChar char=""/>
            </a:pPr>
            <a:r>
              <a:rPr lang="en-US" sz="1900" dirty="0" smtClean="0"/>
              <a:t>Tourism participation in </a:t>
            </a:r>
            <a:r>
              <a:rPr lang="en-US" sz="1900" dirty="0"/>
              <a:t>South Korea, Taiwan, Malaysia and </a:t>
            </a:r>
            <a:r>
              <a:rPr lang="en-US" sz="1900" dirty="0" smtClean="0"/>
              <a:t>Singapore: have </a:t>
            </a:r>
            <a:r>
              <a:rPr lang="en-US" sz="1900" dirty="0"/>
              <a:t>increased significantly during the </a:t>
            </a:r>
            <a:r>
              <a:rPr lang="en-US" sz="1900" dirty="0" smtClean="0"/>
              <a:t>past twenty </a:t>
            </a:r>
            <a:r>
              <a:rPr lang="en-US" sz="1900" dirty="0"/>
              <a:t>years and are now between 15% and 50</a:t>
            </a:r>
            <a:r>
              <a:rPr lang="en-US" sz="1900" dirty="0" smtClean="0"/>
              <a:t>%. reflecting </a:t>
            </a:r>
            <a:r>
              <a:rPr lang="en-US" sz="1900" dirty="0"/>
              <a:t>the major changes that have </a:t>
            </a:r>
            <a:r>
              <a:rPr lang="en-US" sz="1900" dirty="0" smtClean="0"/>
              <a:t>occurred within </a:t>
            </a:r>
            <a:r>
              <a:rPr lang="en-US" sz="1900" dirty="0"/>
              <a:t>the economies of these </a:t>
            </a:r>
            <a:r>
              <a:rPr lang="en-US" sz="1900" dirty="0" smtClean="0"/>
              <a:t>countries.</a:t>
            </a:r>
          </a:p>
          <a:p>
            <a:pPr marL="361950" indent="-361950">
              <a:buClr>
                <a:srgbClr val="0070C0"/>
              </a:buClr>
              <a:buFont typeface="Wingdings 3" panose="05040102010807070707" pitchFamily="18" charset="2"/>
              <a:buChar char=""/>
            </a:pPr>
            <a:r>
              <a:rPr lang="en-US" sz="1900" dirty="0" smtClean="0"/>
              <a:t>The </a:t>
            </a:r>
            <a:r>
              <a:rPr lang="en-US" sz="1900" dirty="0"/>
              <a:t>participation rates in countries such as China and India, while </a:t>
            </a:r>
            <a:r>
              <a:rPr lang="en-US" sz="1900" dirty="0" smtClean="0"/>
              <a:t>still comparatively </a:t>
            </a:r>
            <a:r>
              <a:rPr lang="en-US" sz="1900" dirty="0"/>
              <a:t>low, are growing rapidly. In real terms, the </a:t>
            </a:r>
            <a:r>
              <a:rPr lang="en-US" sz="1900" dirty="0" smtClean="0"/>
              <a:t>numbers involved </a:t>
            </a:r>
            <a:r>
              <a:rPr lang="en-US" sz="1900" dirty="0"/>
              <a:t>with just a 5% increase in tourism in either country </a:t>
            </a:r>
            <a:r>
              <a:rPr lang="en-US" sz="1900" dirty="0" smtClean="0"/>
              <a:t>means in </a:t>
            </a:r>
            <a:r>
              <a:rPr lang="en-US" sz="1900" dirty="0"/>
              <a:t>excess of </a:t>
            </a:r>
            <a:r>
              <a:rPr lang="en-US" sz="1900" dirty="0" smtClean="0"/>
              <a:t>50m </a:t>
            </a:r>
            <a:r>
              <a:rPr lang="en-US" sz="1900" dirty="0"/>
              <a:t>additional tourists seeking destinations </a:t>
            </a:r>
            <a:r>
              <a:rPr lang="en-US" sz="1900" dirty="0" smtClean="0"/>
              <a:t>to visit</a:t>
            </a:r>
            <a:r>
              <a:rPr lang="en-US" sz="1900" dirty="0"/>
              <a:t>, accommodations within which to stay and things to </a:t>
            </a:r>
            <a:r>
              <a:rPr lang="en-US" sz="1900" dirty="0" smtClean="0"/>
              <a:t>do.</a:t>
            </a:r>
          </a:p>
          <a:p>
            <a:pPr marL="361950" indent="-361950">
              <a:buClr>
                <a:srgbClr val="0070C0"/>
              </a:buClr>
              <a:buFont typeface="Wingdings 3" panose="05040102010807070707" pitchFamily="18" charset="2"/>
              <a:buChar char=""/>
            </a:pPr>
            <a:r>
              <a:rPr lang="en-US" sz="1900" dirty="0" smtClean="0"/>
              <a:t>Europe is </a:t>
            </a:r>
            <a:r>
              <a:rPr lang="en-US" sz="1900" dirty="0"/>
              <a:t>the dominant tourism receiving region in the world, although </a:t>
            </a:r>
            <a:r>
              <a:rPr lang="en-US" sz="1900" dirty="0" smtClean="0"/>
              <a:t>its dominance </a:t>
            </a:r>
            <a:r>
              <a:rPr lang="en-US" sz="1900" dirty="0"/>
              <a:t>is gradually waning and an increasing number of </a:t>
            </a:r>
            <a:r>
              <a:rPr lang="en-US" sz="1900" dirty="0" smtClean="0"/>
              <a:t>travellers are </a:t>
            </a:r>
            <a:r>
              <a:rPr lang="en-US" sz="1900" dirty="0"/>
              <a:t>heading for Africa, the Americas, Asia and Australia. The </a:t>
            </a:r>
            <a:r>
              <a:rPr lang="en-US" sz="1900" dirty="0" smtClean="0"/>
              <a:t>fastest growing </a:t>
            </a:r>
            <a:r>
              <a:rPr lang="en-US" sz="1900" dirty="0"/>
              <a:t>region for tourism, in terms of both departures and </a:t>
            </a:r>
            <a:r>
              <a:rPr lang="en-US" sz="1900" dirty="0" smtClean="0"/>
              <a:t>arrivals, is </a:t>
            </a:r>
            <a:r>
              <a:rPr lang="en-US" sz="1900" dirty="0"/>
              <a:t>east and south-east Asia.</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40</a:t>
            </a:r>
          </a:p>
        </p:txBody>
      </p:sp>
    </p:spTree>
    <p:extLst>
      <p:ext uri="{BB962C8B-B14F-4D97-AF65-F5344CB8AC3E}">
        <p14:creationId xmlns:p14="http://schemas.microsoft.com/office/powerpoint/2010/main" val="1155904423"/>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400" dirty="0" smtClean="0"/>
              <a:t>1.2 – Social, Cultural, Economic and Environmental Impact</a:t>
            </a:r>
            <a:endParaRPr lang="en-GB" sz="2400" b="1" dirty="0" smtClean="0"/>
          </a:p>
        </p:txBody>
      </p:sp>
      <p:sp>
        <p:nvSpPr>
          <p:cNvPr id="34" name="Rectangle 33"/>
          <p:cNvSpPr/>
          <p:nvPr/>
        </p:nvSpPr>
        <p:spPr>
          <a:xfrm>
            <a:off x="323527" y="1124744"/>
            <a:ext cx="8424935" cy="5647700"/>
          </a:xfrm>
          <a:prstGeom prst="rect">
            <a:avLst/>
          </a:prstGeom>
        </p:spPr>
        <p:txBody>
          <a:bodyPr wrap="square">
            <a:spAutoFit/>
          </a:bodyPr>
          <a:lstStyle/>
          <a:p>
            <a:pPr marL="457200" indent="-457200">
              <a:buClr>
                <a:srgbClr val="0070C0"/>
              </a:buClr>
              <a:buFont typeface="+mj-lt"/>
              <a:buAutoNum type="alphaLcParenR"/>
            </a:pPr>
            <a:r>
              <a:rPr lang="en-US" sz="1900" dirty="0" smtClean="0"/>
              <a:t>Types of tourism impact (economic, environmental and social issues related to the measurement of </a:t>
            </a:r>
            <a:r>
              <a:rPr lang="en-US" sz="1900" dirty="0"/>
              <a:t>tourism impacts)</a:t>
            </a:r>
          </a:p>
          <a:p>
            <a:pPr marL="457200" indent="-457200">
              <a:buClr>
                <a:srgbClr val="0070C0"/>
              </a:buClr>
              <a:buFont typeface="+mj-lt"/>
              <a:buAutoNum type="alphaLcParenR"/>
            </a:pPr>
            <a:r>
              <a:rPr lang="en-US" sz="1900" dirty="0" smtClean="0"/>
              <a:t>Economic </a:t>
            </a:r>
            <a:r>
              <a:rPr lang="en-US" sz="1900" dirty="0"/>
              <a:t>impacts:</a:t>
            </a:r>
          </a:p>
          <a:p>
            <a:pPr marL="812800" indent="-373063">
              <a:buClr>
                <a:srgbClr val="0070C0"/>
              </a:buClr>
              <a:buFont typeface="Arial" panose="020B0604020202020204" pitchFamily="34" charset="0"/>
              <a:buChar char="•"/>
            </a:pPr>
            <a:r>
              <a:rPr lang="en-US" sz="1900" dirty="0" smtClean="0"/>
              <a:t>tourism’s </a:t>
            </a:r>
            <a:r>
              <a:rPr lang="en-US" sz="1900" dirty="0"/>
              <a:t>contribution to the balance of payments and employment</a:t>
            </a:r>
          </a:p>
          <a:p>
            <a:pPr marL="812800" indent="-373063">
              <a:buClr>
                <a:srgbClr val="0070C0"/>
              </a:buClr>
              <a:buFont typeface="Arial" panose="020B0604020202020204" pitchFamily="34" charset="0"/>
              <a:buChar char="•"/>
            </a:pPr>
            <a:r>
              <a:rPr lang="en-US" sz="1900" dirty="0" smtClean="0"/>
              <a:t>tourism </a:t>
            </a:r>
            <a:r>
              <a:rPr lang="en-US" sz="1900" dirty="0"/>
              <a:t>multipliers, i.e. types, calculations, application to problems and links with </a:t>
            </a:r>
            <a:r>
              <a:rPr lang="en-US" sz="1900" dirty="0" smtClean="0"/>
              <a:t>economic development</a:t>
            </a:r>
            <a:endParaRPr lang="en-US" sz="1900" dirty="0"/>
          </a:p>
          <a:p>
            <a:pPr marL="812800" indent="-373063">
              <a:buClr>
                <a:srgbClr val="0070C0"/>
              </a:buClr>
              <a:buFont typeface="Arial" panose="020B0604020202020204" pitchFamily="34" charset="0"/>
              <a:buChar char="•"/>
            </a:pPr>
            <a:r>
              <a:rPr lang="en-US" sz="1900" dirty="0" smtClean="0"/>
              <a:t>impact </a:t>
            </a:r>
            <a:r>
              <a:rPr lang="en-US" sz="1900" dirty="0"/>
              <a:t>on local economy</a:t>
            </a:r>
          </a:p>
          <a:p>
            <a:pPr marL="812800" indent="-373063">
              <a:buClr>
                <a:srgbClr val="0070C0"/>
              </a:buClr>
              <a:buFont typeface="Arial" panose="020B0604020202020204" pitchFamily="34" charset="0"/>
              <a:buChar char="•"/>
            </a:pPr>
            <a:r>
              <a:rPr lang="en-US" sz="1900" dirty="0" smtClean="0"/>
              <a:t>negative </a:t>
            </a:r>
            <a:r>
              <a:rPr lang="en-US" sz="1900" dirty="0"/>
              <a:t>impacts of tourism (inflation, leakage, opportunity costs, over-dependence)</a:t>
            </a:r>
          </a:p>
          <a:p>
            <a:pPr marL="457200" indent="-457200">
              <a:buClr>
                <a:srgbClr val="0070C0"/>
              </a:buClr>
              <a:buFont typeface="+mj-lt"/>
              <a:buAutoNum type="alphaLcParenR" startAt="3"/>
            </a:pPr>
            <a:r>
              <a:rPr lang="en-US" sz="1900" dirty="0" smtClean="0"/>
              <a:t>Environmental </a:t>
            </a:r>
            <a:r>
              <a:rPr lang="en-US" sz="1900" dirty="0"/>
              <a:t>impacts:</a:t>
            </a:r>
          </a:p>
          <a:p>
            <a:pPr marL="812800" indent="-373063">
              <a:buClr>
                <a:srgbClr val="0070C0"/>
              </a:buClr>
              <a:buFont typeface="Arial" panose="020B0604020202020204" pitchFamily="34" charset="0"/>
              <a:buChar char="•"/>
            </a:pPr>
            <a:r>
              <a:rPr lang="en-US" sz="1900" dirty="0" smtClean="0"/>
              <a:t>importance </a:t>
            </a:r>
            <a:r>
              <a:rPr lang="en-US" sz="1900" dirty="0"/>
              <a:t>of the environment</a:t>
            </a:r>
          </a:p>
          <a:p>
            <a:pPr marL="812800" indent="-373063">
              <a:buClr>
                <a:srgbClr val="0070C0"/>
              </a:buClr>
              <a:buFont typeface="Arial" panose="020B0604020202020204" pitchFamily="34" charset="0"/>
              <a:buChar char="•"/>
            </a:pPr>
            <a:r>
              <a:rPr lang="en-US" sz="1900" dirty="0" smtClean="0"/>
              <a:t>positive </a:t>
            </a:r>
            <a:r>
              <a:rPr lang="en-US" sz="1900" dirty="0"/>
              <a:t>effects – investment, conservation, regeneration, visitor management</a:t>
            </a:r>
          </a:p>
          <a:p>
            <a:pPr marL="812800" indent="-373063">
              <a:buClr>
                <a:srgbClr val="0070C0"/>
              </a:buClr>
              <a:buFont typeface="Arial" panose="020B0604020202020204" pitchFamily="34" charset="0"/>
              <a:buChar char="•"/>
            </a:pPr>
            <a:r>
              <a:rPr lang="en-US" sz="1900" dirty="0" smtClean="0"/>
              <a:t>negative </a:t>
            </a:r>
            <a:r>
              <a:rPr lang="en-US" sz="1900" dirty="0"/>
              <a:t>effects – air, vegetation, wildlife, water quality, other pollution issues such as congestion</a:t>
            </a:r>
          </a:p>
          <a:p>
            <a:pPr marL="457200" indent="-457200">
              <a:buClr>
                <a:srgbClr val="0070C0"/>
              </a:buClr>
              <a:buFont typeface="+mj-lt"/>
              <a:buAutoNum type="alphaLcParenR" startAt="4"/>
            </a:pPr>
            <a:r>
              <a:rPr lang="en-US" sz="1900" dirty="0" smtClean="0"/>
              <a:t>Social </a:t>
            </a:r>
            <a:r>
              <a:rPr lang="en-US" sz="1900" dirty="0"/>
              <a:t>and cultural impacts:</a:t>
            </a:r>
          </a:p>
          <a:p>
            <a:pPr marL="812800" indent="-373063">
              <a:buClr>
                <a:srgbClr val="0070C0"/>
              </a:buClr>
              <a:buFont typeface="Arial" panose="020B0604020202020204" pitchFamily="34" charset="0"/>
              <a:buChar char="•"/>
            </a:pPr>
            <a:r>
              <a:rPr lang="en-US" sz="1900" dirty="0" smtClean="0"/>
              <a:t>the </a:t>
            </a:r>
            <a:r>
              <a:rPr lang="en-US" sz="1900" dirty="0"/>
              <a:t>demonstration effect and nature of tourist/host encounter</a:t>
            </a:r>
          </a:p>
          <a:p>
            <a:pPr marL="812800" indent="-373063">
              <a:buClr>
                <a:srgbClr val="0070C0"/>
              </a:buClr>
              <a:buFont typeface="Arial" panose="020B0604020202020204" pitchFamily="34" charset="0"/>
              <a:buChar char="•"/>
            </a:pPr>
            <a:r>
              <a:rPr lang="en-US" sz="1900" dirty="0" smtClean="0"/>
              <a:t>positive </a:t>
            </a:r>
            <a:r>
              <a:rPr lang="en-US" sz="1900" dirty="0"/>
              <a:t>and negative impacts – employment structures, morals, culture, health, </a:t>
            </a:r>
            <a:r>
              <a:rPr lang="en-US" sz="1900" dirty="0" smtClean="0"/>
              <a:t>traditions, loss </a:t>
            </a:r>
            <a:r>
              <a:rPr lang="en-US" sz="1900" dirty="0"/>
              <a:t>of national identity</a:t>
            </a:r>
          </a:p>
        </p:txBody>
      </p:sp>
    </p:spTree>
    <p:extLst>
      <p:ext uri="{BB962C8B-B14F-4D97-AF65-F5344CB8AC3E}">
        <p14:creationId xmlns:p14="http://schemas.microsoft.com/office/powerpoint/2010/main" val="3675705774"/>
      </p:ext>
    </p:extLst>
  </p:cSld>
  <p:clrMapOvr>
    <a:masterClrMapping/>
  </p:clrMapOvr>
  <p:transition advClick="0"/>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1.4 – </a:t>
            </a:r>
            <a:r>
              <a:rPr lang="en-US" sz="2800" dirty="0"/>
              <a:t>The </a:t>
            </a:r>
            <a:r>
              <a:rPr lang="en-US" sz="2800" dirty="0" smtClean="0"/>
              <a:t>Pattern </a:t>
            </a:r>
            <a:r>
              <a:rPr lang="en-US" sz="2800" dirty="0"/>
              <a:t>of </a:t>
            </a:r>
            <a:r>
              <a:rPr lang="en-US" sz="2800" dirty="0" smtClean="0"/>
              <a:t>Demand </a:t>
            </a:r>
            <a:r>
              <a:rPr lang="en-US" sz="2800" dirty="0"/>
              <a:t>for </a:t>
            </a:r>
            <a:r>
              <a:rPr lang="en-US" sz="2800" dirty="0" smtClean="0"/>
              <a:t>International T&amp;T</a:t>
            </a:r>
            <a:endParaRPr lang="en-US" sz="2800" dirty="0"/>
          </a:p>
        </p:txBody>
      </p:sp>
      <p:sp>
        <p:nvSpPr>
          <p:cNvPr id="34" name="Rectangle 33"/>
          <p:cNvSpPr/>
          <p:nvPr/>
        </p:nvSpPr>
        <p:spPr>
          <a:xfrm>
            <a:off x="251520" y="1124744"/>
            <a:ext cx="8568952" cy="5724644"/>
          </a:xfrm>
          <a:prstGeom prst="rect">
            <a:avLst/>
          </a:prstGeom>
        </p:spPr>
        <p:txBody>
          <a:bodyPr wrap="square">
            <a:spAutoFit/>
          </a:bodyPr>
          <a:lstStyle/>
          <a:p>
            <a:pPr>
              <a:buClr>
                <a:srgbClr val="0070C0"/>
              </a:buClr>
            </a:pPr>
            <a:r>
              <a:rPr lang="en-US" sz="1810" b="1" dirty="0"/>
              <a:t>Patterns of demand for international </a:t>
            </a:r>
            <a:r>
              <a:rPr lang="en-US" sz="1810" b="1" dirty="0" smtClean="0"/>
              <a:t/>
            </a:r>
            <a:br>
              <a:rPr lang="en-US" sz="1810" b="1" dirty="0" smtClean="0"/>
            </a:br>
            <a:r>
              <a:rPr lang="en-US" sz="1810" b="1" dirty="0" smtClean="0"/>
              <a:t>tourism</a:t>
            </a:r>
            <a:r>
              <a:rPr lang="en-US" sz="1810" b="1" dirty="0"/>
              <a:t>; </a:t>
            </a:r>
            <a:r>
              <a:rPr lang="en-US" sz="1810" b="1" dirty="0" smtClean="0"/>
              <a:t>historic trends </a:t>
            </a:r>
            <a:r>
              <a:rPr lang="en-US" sz="1810" b="1" dirty="0"/>
              <a:t>of international </a:t>
            </a:r>
            <a:r>
              <a:rPr lang="en-US" sz="1810" b="1" dirty="0" smtClean="0"/>
              <a:t/>
            </a:r>
            <a:br>
              <a:rPr lang="en-US" sz="1810" b="1" dirty="0" smtClean="0"/>
            </a:br>
            <a:r>
              <a:rPr lang="en-US" sz="1810" b="1" dirty="0" smtClean="0"/>
              <a:t>tourism</a:t>
            </a:r>
            <a:r>
              <a:rPr lang="en-US" sz="1810" b="1" dirty="0"/>
              <a:t>, volume and value</a:t>
            </a:r>
          </a:p>
          <a:p>
            <a:pPr marL="361950" indent="-361950">
              <a:buClr>
                <a:srgbClr val="0070C0"/>
              </a:buClr>
              <a:buFont typeface="Wingdings 3" panose="05040102010807070707" pitchFamily="18" charset="2"/>
              <a:buChar char=""/>
            </a:pPr>
            <a:r>
              <a:rPr lang="en-US" sz="1810" dirty="0"/>
              <a:t>Since 1950, there has been a </a:t>
            </a:r>
            <a:r>
              <a:rPr lang="en-US" sz="1810" dirty="0" smtClean="0"/>
              <a:t>tremendous </a:t>
            </a:r>
            <a:br>
              <a:rPr lang="en-US" sz="1810" dirty="0" smtClean="0"/>
            </a:br>
            <a:r>
              <a:rPr lang="en-US" sz="1810" dirty="0" smtClean="0"/>
              <a:t>growth </a:t>
            </a:r>
            <a:r>
              <a:rPr lang="en-US" sz="1810" dirty="0"/>
              <a:t>in international </a:t>
            </a:r>
            <a:r>
              <a:rPr lang="en-US" sz="1810" dirty="0" smtClean="0"/>
              <a:t>tourist arrivals</a:t>
            </a:r>
            <a:r>
              <a:rPr lang="en-US" sz="1810" dirty="0"/>
              <a:t>. </a:t>
            </a:r>
            <a:r>
              <a:rPr lang="en-US" sz="1810" dirty="0" smtClean="0"/>
              <a:t/>
            </a:r>
            <a:br>
              <a:rPr lang="en-US" sz="1810" dirty="0" smtClean="0"/>
            </a:br>
            <a:r>
              <a:rPr lang="en-US" sz="1810" dirty="0" smtClean="0"/>
              <a:t>Fig</a:t>
            </a:r>
            <a:r>
              <a:rPr lang="en-US" sz="1810" dirty="0"/>
              <a:t>. 1.8 illustrates the </a:t>
            </a:r>
            <a:r>
              <a:rPr lang="en-US" sz="1810" dirty="0" smtClean="0"/>
              <a:t>major </a:t>
            </a:r>
            <a:r>
              <a:rPr lang="en-US" sz="1810" dirty="0"/>
              <a:t>changes that </a:t>
            </a:r>
            <a:r>
              <a:rPr lang="en-US" sz="1810" dirty="0" smtClean="0"/>
              <a:t/>
            </a:r>
            <a:br>
              <a:rPr lang="en-US" sz="1810" dirty="0" smtClean="0"/>
            </a:br>
            <a:r>
              <a:rPr lang="en-US" sz="1810" dirty="0" smtClean="0"/>
              <a:t>have </a:t>
            </a:r>
            <a:r>
              <a:rPr lang="en-US" sz="1810" dirty="0"/>
              <a:t>taken place</a:t>
            </a:r>
            <a:r>
              <a:rPr lang="en-US" sz="1810" dirty="0" smtClean="0"/>
              <a:t>.</a:t>
            </a:r>
            <a:endParaRPr lang="en-US" sz="1810" dirty="0"/>
          </a:p>
          <a:p>
            <a:pPr marL="361950" indent="-361950">
              <a:buClr>
                <a:srgbClr val="0070C0"/>
              </a:buClr>
              <a:buFont typeface="Wingdings 3" panose="05040102010807070707" pitchFamily="18" charset="2"/>
              <a:buChar char=""/>
            </a:pPr>
            <a:r>
              <a:rPr lang="en-US" sz="1810" dirty="0" smtClean="0"/>
              <a:t>The </a:t>
            </a:r>
            <a:r>
              <a:rPr lang="en-US" sz="1810" dirty="0"/>
              <a:t>graph clearly indicates that </a:t>
            </a:r>
            <a:r>
              <a:rPr lang="en-US" sz="1810" dirty="0" smtClean="0"/>
              <a:t/>
            </a:r>
            <a:br>
              <a:rPr lang="en-US" sz="1810" dirty="0" smtClean="0"/>
            </a:br>
            <a:r>
              <a:rPr lang="en-US" sz="1810" dirty="0" smtClean="0"/>
              <a:t>development </a:t>
            </a:r>
            <a:r>
              <a:rPr lang="en-US" sz="1810" dirty="0"/>
              <a:t>has been </a:t>
            </a:r>
            <a:r>
              <a:rPr lang="en-US" sz="1810" dirty="0" smtClean="0"/>
              <a:t>particularly strong </a:t>
            </a:r>
            <a:br>
              <a:rPr lang="en-US" sz="1810" dirty="0" smtClean="0"/>
            </a:br>
            <a:r>
              <a:rPr lang="en-US" sz="1810" dirty="0" smtClean="0"/>
              <a:t>in </a:t>
            </a:r>
            <a:r>
              <a:rPr lang="en-US" sz="1810" dirty="0"/>
              <a:t>Asia and the Pacific (13% on an </a:t>
            </a:r>
            <a:r>
              <a:rPr lang="en-US" sz="1810" dirty="0" smtClean="0"/>
              <a:t/>
            </a:r>
            <a:br>
              <a:rPr lang="en-US" sz="1810" dirty="0" smtClean="0"/>
            </a:br>
            <a:r>
              <a:rPr lang="en-US" sz="1810" dirty="0" smtClean="0"/>
              <a:t>average </a:t>
            </a:r>
            <a:r>
              <a:rPr lang="en-US" sz="1810" dirty="0"/>
              <a:t>per year) and in </a:t>
            </a:r>
            <a:r>
              <a:rPr lang="en-US" sz="1810" dirty="0" smtClean="0"/>
              <a:t>the Middle </a:t>
            </a:r>
            <a:r>
              <a:rPr lang="en-US" sz="1810" dirty="0"/>
              <a:t>East (10%), while the Americas (5%) and Europe (6%) </a:t>
            </a:r>
            <a:r>
              <a:rPr lang="en-US" sz="1810" dirty="0" smtClean="0"/>
              <a:t>have grown </a:t>
            </a:r>
            <a:r>
              <a:rPr lang="en-US" sz="1810" dirty="0"/>
              <a:t>at a slower pace and at slightly below the world’s average </a:t>
            </a:r>
            <a:r>
              <a:rPr lang="en-US" sz="1810" dirty="0" smtClean="0"/>
              <a:t>growth rate</a:t>
            </a:r>
            <a:r>
              <a:rPr lang="en-US" sz="1810" dirty="0"/>
              <a:t>. New destinations are steadily increasing their market share, </a:t>
            </a:r>
            <a:r>
              <a:rPr lang="en-US" sz="1810" dirty="0" smtClean="0"/>
              <a:t>while more </a:t>
            </a:r>
            <a:r>
              <a:rPr lang="en-US" sz="1810" dirty="0"/>
              <a:t>mature regions such as Europe and the Americas are </a:t>
            </a:r>
            <a:r>
              <a:rPr lang="en-US" sz="1810" dirty="0" smtClean="0"/>
              <a:t>having less </a:t>
            </a:r>
            <a:r>
              <a:rPr lang="en-US" sz="1810" dirty="0"/>
              <a:t>dynamic growth. </a:t>
            </a:r>
            <a:endParaRPr lang="en-US" sz="1810" dirty="0" smtClean="0"/>
          </a:p>
          <a:p>
            <a:pPr marL="361950" indent="-361950">
              <a:buClr>
                <a:srgbClr val="0070C0"/>
              </a:buClr>
              <a:buFont typeface="Wingdings 3" panose="05040102010807070707" pitchFamily="18" charset="2"/>
              <a:buChar char=""/>
            </a:pPr>
            <a:r>
              <a:rPr lang="en-US" sz="1810" dirty="0" smtClean="0"/>
              <a:t>Europe’s </a:t>
            </a:r>
            <a:r>
              <a:rPr lang="en-US" sz="1810" dirty="0"/>
              <a:t>share of international tourist </a:t>
            </a:r>
            <a:r>
              <a:rPr lang="en-US" sz="1810" dirty="0" smtClean="0"/>
              <a:t>arrivals has </a:t>
            </a:r>
            <a:r>
              <a:rPr lang="en-US" sz="1810" dirty="0"/>
              <a:t>declined by over 10% since 1950 and the Americas’ has fallen </a:t>
            </a:r>
            <a:r>
              <a:rPr lang="en-US" sz="1810" dirty="0" smtClean="0"/>
              <a:t>by almost </a:t>
            </a:r>
            <a:r>
              <a:rPr lang="en-US" sz="1810" dirty="0"/>
              <a:t>13%. Europe and the Americas were the main </a:t>
            </a:r>
            <a:r>
              <a:rPr lang="en-US" sz="1810" dirty="0" smtClean="0"/>
              <a:t>tourist-receiving regions </a:t>
            </a:r>
            <a:r>
              <a:rPr lang="en-US" sz="1810" dirty="0"/>
              <a:t>between 1950 and 2000. Both regions represented a </a:t>
            </a:r>
            <a:r>
              <a:rPr lang="en-US" sz="1810" dirty="0" smtClean="0"/>
              <a:t>joint market </a:t>
            </a:r>
            <a:r>
              <a:rPr lang="en-US" sz="1810" dirty="0"/>
              <a:t>share of over 95% in 1950, 82% forty years later and 76% in </a:t>
            </a:r>
            <a:r>
              <a:rPr lang="en-US" sz="1810" dirty="0" smtClean="0"/>
              <a:t>the year </a:t>
            </a:r>
            <a:r>
              <a:rPr lang="en-US" sz="1810" dirty="0"/>
              <a:t>2000.</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41</a:t>
            </a:r>
          </a:p>
        </p:txBody>
      </p:sp>
      <p:pic>
        <p:nvPicPr>
          <p:cNvPr id="13316" name="Picture 4" descr="Image result for international tourism chart 19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088" y="1180480"/>
            <a:ext cx="3419599" cy="245356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5319066" y="3645024"/>
            <a:ext cx="3573414" cy="323165"/>
          </a:xfrm>
          <a:prstGeom prst="rect">
            <a:avLst/>
          </a:prstGeom>
        </p:spPr>
        <p:txBody>
          <a:bodyPr wrap="none">
            <a:spAutoFit/>
          </a:bodyPr>
          <a:lstStyle/>
          <a:p>
            <a:pPr>
              <a:buClr>
                <a:srgbClr val="0070C0"/>
              </a:buClr>
            </a:pPr>
            <a:r>
              <a:rPr lang="en-US" sz="1500" b="1" dirty="0"/>
              <a:t>Fig.1.8</a:t>
            </a:r>
            <a:r>
              <a:rPr lang="en-US" sz="1500" dirty="0"/>
              <a:t> - Growth of international tourists</a:t>
            </a:r>
          </a:p>
        </p:txBody>
      </p:sp>
    </p:spTree>
    <p:extLst>
      <p:ext uri="{BB962C8B-B14F-4D97-AF65-F5344CB8AC3E}">
        <p14:creationId xmlns:p14="http://schemas.microsoft.com/office/powerpoint/2010/main" val="830862890"/>
      </p:ext>
    </p:extLst>
  </p:cSld>
  <p:clrMapOvr>
    <a:masterClrMapping/>
  </p:clrMapOvr>
  <p:transition advClick="0"/>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1.4 – </a:t>
            </a:r>
            <a:r>
              <a:rPr lang="en-US" sz="2800" dirty="0"/>
              <a:t>The </a:t>
            </a:r>
            <a:r>
              <a:rPr lang="en-US" sz="2800" dirty="0" smtClean="0"/>
              <a:t>Pattern </a:t>
            </a:r>
            <a:r>
              <a:rPr lang="en-US" sz="2800" dirty="0"/>
              <a:t>of </a:t>
            </a:r>
            <a:r>
              <a:rPr lang="en-US" sz="2800" dirty="0" smtClean="0"/>
              <a:t>Demand </a:t>
            </a:r>
            <a:r>
              <a:rPr lang="en-US" sz="2800" dirty="0"/>
              <a:t>for </a:t>
            </a:r>
            <a:r>
              <a:rPr lang="en-US" sz="2800" dirty="0" smtClean="0"/>
              <a:t>International T&amp;T</a:t>
            </a:r>
            <a:endParaRPr lang="en-US" sz="2800" dirty="0"/>
          </a:p>
        </p:txBody>
      </p:sp>
      <p:sp>
        <p:nvSpPr>
          <p:cNvPr id="34" name="Rectangle 33"/>
          <p:cNvSpPr/>
          <p:nvPr/>
        </p:nvSpPr>
        <p:spPr>
          <a:xfrm>
            <a:off x="251520" y="1124744"/>
            <a:ext cx="8568952" cy="5355312"/>
          </a:xfrm>
          <a:prstGeom prst="rect">
            <a:avLst/>
          </a:prstGeom>
        </p:spPr>
        <p:txBody>
          <a:bodyPr wrap="square">
            <a:spAutoFit/>
          </a:bodyPr>
          <a:lstStyle/>
          <a:p>
            <a:pPr>
              <a:buClr>
                <a:srgbClr val="0070C0"/>
              </a:buClr>
            </a:pPr>
            <a:r>
              <a:rPr lang="en-US" sz="1900" b="1" dirty="0"/>
              <a:t>Patterns of demand for international tourism; </a:t>
            </a:r>
            <a:r>
              <a:rPr lang="en-US" sz="1900" b="1" dirty="0" smtClean="0"/>
              <a:t>historic trends </a:t>
            </a:r>
            <a:r>
              <a:rPr lang="en-US" sz="1900" b="1" dirty="0"/>
              <a:t>of international tourism, volume and value</a:t>
            </a:r>
          </a:p>
          <a:p>
            <a:pPr marL="361950" indent="-361950">
              <a:buClr>
                <a:srgbClr val="0070C0"/>
              </a:buClr>
              <a:buFont typeface="Wingdings 3" panose="05040102010807070707" pitchFamily="18" charset="2"/>
              <a:buChar char=""/>
            </a:pPr>
            <a:r>
              <a:rPr lang="en-US" sz="1900" dirty="0"/>
              <a:t>As we enter the second decade of the </a:t>
            </a:r>
            <a:r>
              <a:rPr lang="en-US" sz="1900" dirty="0" smtClean="0"/>
              <a:t>21</a:t>
            </a:r>
            <a:r>
              <a:rPr lang="en-US" sz="1900" baseline="30000" dirty="0" smtClean="0"/>
              <a:t>st</a:t>
            </a:r>
            <a:r>
              <a:rPr lang="en-US" sz="1900" dirty="0" smtClean="0"/>
              <a:t> Century</a:t>
            </a:r>
            <a:r>
              <a:rPr lang="en-US" sz="1900" dirty="0"/>
              <a:t>, world tourism remains very </a:t>
            </a:r>
            <a:r>
              <a:rPr lang="en-US" sz="1900" dirty="0" smtClean="0"/>
              <a:t>strong despite </a:t>
            </a:r>
            <a:r>
              <a:rPr lang="en-US" sz="1900" dirty="0"/>
              <a:t>the downturn in 2009 as shown </a:t>
            </a:r>
            <a:r>
              <a:rPr lang="en-US" sz="1900" dirty="0" smtClean="0"/>
              <a:t>in Fig.1.9</a:t>
            </a:r>
            <a:r>
              <a:rPr lang="en-US" sz="1900" dirty="0"/>
              <a:t>. International tourism has </a:t>
            </a:r>
            <a:r>
              <a:rPr lang="en-US" sz="1900" dirty="0" smtClean="0"/>
              <a:t>expanded dramatically </a:t>
            </a:r>
            <a:r>
              <a:rPr lang="en-US" sz="1900" dirty="0"/>
              <a:t>over the past 60 years, </a:t>
            </a:r>
            <a:r>
              <a:rPr lang="en-US" sz="1900" dirty="0" smtClean="0"/>
              <a:t>achieving an </a:t>
            </a:r>
            <a:r>
              <a:rPr lang="en-US" sz="1900" dirty="0"/>
              <a:t>average annual growth rate of </a:t>
            </a:r>
            <a:r>
              <a:rPr lang="en-US" sz="1900" dirty="0" smtClean="0"/>
              <a:t>6.5% between </a:t>
            </a:r>
            <a:r>
              <a:rPr lang="en-US" sz="1900" dirty="0"/>
              <a:t>1950 and 2005. The growth </a:t>
            </a:r>
            <a:r>
              <a:rPr lang="en-US" sz="1900" dirty="0" smtClean="0"/>
              <a:t>rate has </a:t>
            </a:r>
            <a:r>
              <a:rPr lang="en-US" sz="1900" dirty="0"/>
              <a:t>slowed over the last 10 years as a </a:t>
            </a:r>
            <a:r>
              <a:rPr lang="en-US" sz="1900" dirty="0" smtClean="0"/>
              <a:t>result of </a:t>
            </a:r>
            <a:r>
              <a:rPr lang="en-US" sz="1900" dirty="0"/>
              <a:t>the economic recessions in 2001-03 </a:t>
            </a:r>
            <a:r>
              <a:rPr lang="en-US" sz="1900" dirty="0" smtClean="0"/>
              <a:t>and again </a:t>
            </a:r>
            <a:r>
              <a:rPr lang="en-US" sz="1900" dirty="0"/>
              <a:t>since mid </a:t>
            </a:r>
            <a:r>
              <a:rPr lang="en-US" sz="1900" dirty="0" smtClean="0"/>
              <a:t>2008.</a:t>
            </a:r>
          </a:p>
          <a:p>
            <a:pPr marL="361950" indent="-361950">
              <a:buClr>
                <a:srgbClr val="0070C0"/>
              </a:buClr>
              <a:buFont typeface="Wingdings 3" panose="05040102010807070707" pitchFamily="18" charset="2"/>
              <a:buChar char=""/>
            </a:pPr>
            <a:r>
              <a:rPr lang="en-US" sz="1900" dirty="0" smtClean="0"/>
              <a:t>As </a:t>
            </a:r>
            <a:r>
              <a:rPr lang="en-US" sz="1900" dirty="0"/>
              <a:t>a result, </a:t>
            </a:r>
            <a:r>
              <a:rPr lang="en-US" sz="1900" dirty="0" smtClean="0"/>
              <a:t>although international </a:t>
            </a:r>
            <a:r>
              <a:rPr lang="en-US" sz="1900" dirty="0"/>
              <a:t>tourist arrivals rose by 1.7% </a:t>
            </a:r>
            <a:r>
              <a:rPr lang="en-US" sz="1900" dirty="0" smtClean="0"/>
              <a:t>to reach 924m </a:t>
            </a:r>
            <a:r>
              <a:rPr lang="en-US" sz="1900" dirty="0"/>
              <a:t>in 2008, there was a </a:t>
            </a:r>
            <a:r>
              <a:rPr lang="en-US" sz="1900" dirty="0" smtClean="0"/>
              <a:t>4% decline </a:t>
            </a:r>
            <a:r>
              <a:rPr lang="en-US" sz="1900" dirty="0"/>
              <a:t>in 2009. The </a:t>
            </a:r>
            <a:r>
              <a:rPr lang="en-US" sz="1900" dirty="0" smtClean="0"/>
              <a:t>880m international tourist </a:t>
            </a:r>
            <a:r>
              <a:rPr lang="en-US" sz="1900" dirty="0"/>
              <a:t>arrivals in 2009 were not evenly </a:t>
            </a:r>
            <a:r>
              <a:rPr lang="en-US" sz="1900" dirty="0" smtClean="0"/>
              <a:t/>
            </a:r>
            <a:br>
              <a:rPr lang="en-US" sz="1900" dirty="0" smtClean="0"/>
            </a:br>
            <a:r>
              <a:rPr lang="en-US" sz="1900" dirty="0" smtClean="0"/>
              <a:t>spread in </a:t>
            </a:r>
            <a:r>
              <a:rPr lang="en-US" sz="1900" dirty="0"/>
              <a:t>global terms as the following </a:t>
            </a:r>
            <a:r>
              <a:rPr lang="en-US" sz="1900" dirty="0" smtClean="0"/>
              <a:t/>
            </a:r>
            <a:br>
              <a:rPr lang="en-US" sz="1900" dirty="0" smtClean="0"/>
            </a:br>
            <a:r>
              <a:rPr lang="en-US" sz="1900" dirty="0" smtClean="0"/>
              <a:t>statistics clearly </a:t>
            </a:r>
            <a:r>
              <a:rPr lang="en-US" sz="1900" dirty="0"/>
              <a:t>illustrate:</a:t>
            </a:r>
          </a:p>
          <a:p>
            <a:pPr marL="633413" indent="-274638">
              <a:buClr>
                <a:srgbClr val="0070C0"/>
              </a:buClr>
              <a:buFont typeface="Wingdings" panose="05000000000000000000" pitchFamily="2" charset="2"/>
              <a:buChar char="§"/>
            </a:pPr>
            <a:r>
              <a:rPr lang="en-US" sz="1900" dirty="0" smtClean="0"/>
              <a:t>Europe – 460m </a:t>
            </a:r>
            <a:r>
              <a:rPr lang="en-US" sz="1900" dirty="0"/>
              <a:t>(52%)</a:t>
            </a:r>
          </a:p>
          <a:p>
            <a:pPr marL="633413" indent="-274638">
              <a:buClr>
                <a:srgbClr val="0070C0"/>
              </a:buClr>
              <a:buFont typeface="Wingdings" panose="05000000000000000000" pitchFamily="2" charset="2"/>
              <a:buChar char="§"/>
            </a:pPr>
            <a:r>
              <a:rPr lang="en-US" sz="1900" dirty="0" smtClean="0"/>
              <a:t>Asia </a:t>
            </a:r>
            <a:r>
              <a:rPr lang="en-US" sz="1900" dirty="0"/>
              <a:t>and the Pacific </a:t>
            </a:r>
            <a:r>
              <a:rPr lang="en-US" sz="1900" dirty="0" smtClean="0"/>
              <a:t>– 180m </a:t>
            </a:r>
            <a:r>
              <a:rPr lang="en-US" sz="1900" dirty="0"/>
              <a:t>(21%)</a:t>
            </a:r>
          </a:p>
          <a:p>
            <a:pPr marL="633413" indent="-274638">
              <a:buClr>
                <a:srgbClr val="0070C0"/>
              </a:buClr>
              <a:buFont typeface="Wingdings" panose="05000000000000000000" pitchFamily="2" charset="2"/>
              <a:buChar char="§"/>
            </a:pPr>
            <a:r>
              <a:rPr lang="en-US" sz="1900" dirty="0" smtClean="0"/>
              <a:t>Americas – 140m </a:t>
            </a:r>
            <a:r>
              <a:rPr lang="en-US" sz="1900" dirty="0"/>
              <a:t>(16%)</a:t>
            </a:r>
          </a:p>
          <a:p>
            <a:pPr marL="633413" indent="-274638">
              <a:buClr>
                <a:srgbClr val="0070C0"/>
              </a:buClr>
              <a:buFont typeface="Wingdings" panose="05000000000000000000" pitchFamily="2" charset="2"/>
              <a:buChar char="§"/>
            </a:pPr>
            <a:r>
              <a:rPr lang="en-US" sz="1900" dirty="0" smtClean="0"/>
              <a:t>Middle </a:t>
            </a:r>
            <a:r>
              <a:rPr lang="en-US" sz="1900" dirty="0"/>
              <a:t>East </a:t>
            </a:r>
            <a:r>
              <a:rPr lang="en-US" sz="1900" dirty="0" smtClean="0"/>
              <a:t>– 52m </a:t>
            </a:r>
            <a:r>
              <a:rPr lang="en-US" sz="1900" dirty="0"/>
              <a:t>(6%)</a:t>
            </a:r>
          </a:p>
          <a:p>
            <a:pPr marL="633413" indent="-274638">
              <a:buClr>
                <a:srgbClr val="0070C0"/>
              </a:buClr>
              <a:buFont typeface="Wingdings" panose="05000000000000000000" pitchFamily="2" charset="2"/>
              <a:buChar char="§"/>
            </a:pPr>
            <a:r>
              <a:rPr lang="en-US" sz="1900" dirty="0" smtClean="0"/>
              <a:t>Africa – 48m </a:t>
            </a:r>
            <a:r>
              <a:rPr lang="en-US" sz="1900" dirty="0"/>
              <a:t>(5%)</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42</a:t>
            </a:r>
          </a:p>
        </p:txBody>
      </p:sp>
      <p:sp>
        <p:nvSpPr>
          <p:cNvPr id="2" name="Rectangle 1"/>
          <p:cNvSpPr/>
          <p:nvPr/>
        </p:nvSpPr>
        <p:spPr>
          <a:xfrm>
            <a:off x="4860032" y="6237312"/>
            <a:ext cx="3960440" cy="369332"/>
          </a:xfrm>
          <a:prstGeom prst="rect">
            <a:avLst/>
          </a:prstGeom>
        </p:spPr>
        <p:txBody>
          <a:bodyPr wrap="square">
            <a:spAutoFit/>
          </a:bodyPr>
          <a:lstStyle/>
          <a:p>
            <a:r>
              <a:rPr lang="en-GB" b="1" dirty="0" smtClean="0"/>
              <a:t>Fig</a:t>
            </a:r>
            <a:r>
              <a:rPr lang="en-GB" b="1" dirty="0"/>
              <a:t>. 1.9</a:t>
            </a:r>
            <a:r>
              <a:rPr lang="en-GB" dirty="0"/>
              <a:t> </a:t>
            </a:r>
            <a:r>
              <a:rPr lang="en-GB" dirty="0" smtClean="0"/>
              <a:t>- International </a:t>
            </a:r>
            <a:r>
              <a:rPr lang="en-GB" dirty="0"/>
              <a:t>tourist arrivals </a:t>
            </a:r>
          </a:p>
        </p:txBody>
      </p:sp>
      <p:pic>
        <p:nvPicPr>
          <p:cNvPr id="16386" name="Picture 2" descr="Image result for international tourist destinations chart 1950"/>
          <p:cNvPicPr>
            <a:picLocks noChangeAspect="1" noChangeArrowheads="1"/>
          </p:cNvPicPr>
          <p:nvPr/>
        </p:nvPicPr>
        <p:blipFill rotWithShape="1">
          <a:blip r:embed="rId4">
            <a:extLst>
              <a:ext uri="{28A0092B-C50C-407E-A947-70E740481C1C}">
                <a14:useLocalDpi xmlns:a14="http://schemas.microsoft.com/office/drawing/2010/main" val="0"/>
              </a:ext>
            </a:extLst>
          </a:blip>
          <a:srcRect t="9680"/>
          <a:stretch/>
        </p:blipFill>
        <p:spPr bwMode="auto">
          <a:xfrm>
            <a:off x="5161052" y="4293096"/>
            <a:ext cx="3659420"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7592526"/>
      </p:ext>
    </p:extLst>
  </p:cSld>
  <p:clrMapOvr>
    <a:masterClrMapping/>
  </p:clrMapOvr>
  <p:transition advClick="0"/>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1.4 – </a:t>
            </a:r>
            <a:r>
              <a:rPr lang="en-US" sz="2800" dirty="0"/>
              <a:t>The </a:t>
            </a:r>
            <a:r>
              <a:rPr lang="en-US" sz="2800" dirty="0" smtClean="0"/>
              <a:t>Pattern </a:t>
            </a:r>
            <a:r>
              <a:rPr lang="en-US" sz="2800" dirty="0"/>
              <a:t>of </a:t>
            </a:r>
            <a:r>
              <a:rPr lang="en-US" sz="2800" dirty="0" smtClean="0"/>
              <a:t>Demand </a:t>
            </a:r>
            <a:r>
              <a:rPr lang="en-US" sz="2800" dirty="0"/>
              <a:t>for </a:t>
            </a:r>
            <a:r>
              <a:rPr lang="en-US" sz="2800" dirty="0" smtClean="0"/>
              <a:t>International T&amp;T</a:t>
            </a:r>
            <a:endParaRPr lang="en-US" sz="2800" dirty="0"/>
          </a:p>
        </p:txBody>
      </p:sp>
      <p:sp>
        <p:nvSpPr>
          <p:cNvPr id="34" name="Rectangle 33"/>
          <p:cNvSpPr/>
          <p:nvPr/>
        </p:nvSpPr>
        <p:spPr>
          <a:xfrm>
            <a:off x="251520" y="1124744"/>
            <a:ext cx="8568952" cy="5650778"/>
          </a:xfrm>
          <a:prstGeom prst="rect">
            <a:avLst/>
          </a:prstGeom>
        </p:spPr>
        <p:txBody>
          <a:bodyPr wrap="square">
            <a:spAutoFit/>
          </a:bodyPr>
          <a:lstStyle/>
          <a:p>
            <a:pPr marL="266700" indent="-266700">
              <a:buClr>
                <a:srgbClr val="0070C0"/>
              </a:buClr>
              <a:buFont typeface="Wingdings 3" panose="05040102010807070707" pitchFamily="18" charset="2"/>
              <a:buChar char=""/>
            </a:pPr>
            <a:r>
              <a:rPr lang="en-US" sz="1720" dirty="0" smtClean="0"/>
              <a:t>At </a:t>
            </a:r>
            <a:r>
              <a:rPr lang="en-US" sz="1720" dirty="0"/>
              <a:t>present, travel for leisure, recreation and holidays </a:t>
            </a:r>
            <a:r>
              <a:rPr lang="en-US" sz="1720" dirty="0" smtClean="0"/>
              <a:t>accounts for </a:t>
            </a:r>
            <a:r>
              <a:rPr lang="en-US" sz="1720" dirty="0"/>
              <a:t>half of all international tourist arrivals (51%). About 15% </a:t>
            </a:r>
            <a:r>
              <a:rPr lang="en-US" sz="1720" dirty="0" smtClean="0"/>
              <a:t>of international </a:t>
            </a:r>
            <a:r>
              <a:rPr lang="en-US" sz="1720" dirty="0"/>
              <a:t>tourists travel for business and professional </a:t>
            </a:r>
            <a:r>
              <a:rPr lang="en-US" sz="1720" dirty="0" smtClean="0"/>
              <a:t>purposes and </a:t>
            </a:r>
            <a:r>
              <a:rPr lang="en-US" sz="1720" dirty="0"/>
              <a:t>another 27% travel for other reasons, such as visiting friends </a:t>
            </a:r>
            <a:r>
              <a:rPr lang="en-US" sz="1720" dirty="0" smtClean="0"/>
              <a:t>and relatives </a:t>
            </a:r>
            <a:r>
              <a:rPr lang="en-US" sz="1720" dirty="0"/>
              <a:t>(VFR), religious reasons/pilgrimages, health </a:t>
            </a:r>
            <a:r>
              <a:rPr lang="en-US" sz="1720" dirty="0" smtClean="0"/>
              <a:t>treatments, etc</a:t>
            </a:r>
            <a:r>
              <a:rPr lang="en-US" sz="1720" dirty="0"/>
              <a:t>. The purpose of visit for the remaining 7% of arrivals are </a:t>
            </a:r>
            <a:r>
              <a:rPr lang="en-US" sz="1720" dirty="0" smtClean="0"/>
              <a:t>not specified.</a:t>
            </a:r>
          </a:p>
          <a:p>
            <a:pPr marL="266700" indent="-266700">
              <a:buClr>
                <a:srgbClr val="0070C0"/>
              </a:buClr>
              <a:buFont typeface="Wingdings 3" panose="05040102010807070707" pitchFamily="18" charset="2"/>
              <a:buChar char=""/>
            </a:pPr>
            <a:r>
              <a:rPr lang="en-US" sz="1720" dirty="0" smtClean="0"/>
              <a:t>Slightly </a:t>
            </a:r>
            <a:r>
              <a:rPr lang="en-US" sz="1720" dirty="0"/>
              <a:t>over half of the travellers arrive at their </a:t>
            </a:r>
            <a:r>
              <a:rPr lang="en-US" sz="1720" dirty="0" smtClean="0"/>
              <a:t>destination by </a:t>
            </a:r>
            <a:r>
              <a:rPr lang="en-US" sz="1720" dirty="0"/>
              <a:t>air transport (52%) while the remainder travel over the </a:t>
            </a:r>
            <a:r>
              <a:rPr lang="en-US" sz="1720" dirty="0" smtClean="0"/>
              <a:t>surface (48</a:t>
            </a:r>
            <a:r>
              <a:rPr lang="en-US" sz="1720" dirty="0"/>
              <a:t>%) - whether by road (38%), rail (3%) or by water (6%). </a:t>
            </a:r>
            <a:r>
              <a:rPr lang="en-US" sz="1720" dirty="0" smtClean="0"/>
              <a:t>Over time</a:t>
            </a:r>
            <a:r>
              <a:rPr lang="en-US" sz="1720" dirty="0"/>
              <a:t>, the trend has been for air transport to grow at a faster pace </a:t>
            </a:r>
            <a:r>
              <a:rPr lang="en-US" sz="1720" dirty="0" smtClean="0"/>
              <a:t>than surface </a:t>
            </a:r>
            <a:r>
              <a:rPr lang="en-US" sz="1720" dirty="0"/>
              <a:t>transport, therefore the share of air transport is </a:t>
            </a:r>
            <a:r>
              <a:rPr lang="en-US" sz="1720" dirty="0" smtClean="0"/>
              <a:t>gradually increasing</a:t>
            </a:r>
            <a:r>
              <a:rPr lang="en-US" sz="1720" dirty="0"/>
              <a:t>.</a:t>
            </a:r>
          </a:p>
          <a:p>
            <a:pPr marL="266700" indent="-266700">
              <a:buClr>
                <a:srgbClr val="0070C0"/>
              </a:buClr>
              <a:buFont typeface="Wingdings 3" panose="05040102010807070707" pitchFamily="18" charset="2"/>
              <a:buChar char=""/>
            </a:pPr>
            <a:r>
              <a:rPr lang="en-US" sz="1720" dirty="0"/>
              <a:t>Visitor expenditure on accommodation, food </a:t>
            </a:r>
            <a:r>
              <a:rPr lang="en-US" sz="1720" dirty="0" smtClean="0"/>
              <a:t>and </a:t>
            </a:r>
            <a:r>
              <a:rPr lang="en-US" sz="1720" dirty="0"/>
              <a:t>drink, </a:t>
            </a:r>
            <a:r>
              <a:rPr lang="en-US" sz="1720" dirty="0" smtClean="0"/>
              <a:t>local transport</a:t>
            </a:r>
            <a:r>
              <a:rPr lang="en-US" sz="1720" dirty="0"/>
              <a:t>, entertainment, </a:t>
            </a:r>
            <a:r>
              <a:rPr lang="en-US" sz="1720" dirty="0" smtClean="0"/>
              <a:t>shopping </a:t>
            </a:r>
            <a:r>
              <a:rPr lang="en-US" sz="1720" dirty="0"/>
              <a:t>etc. is an important </a:t>
            </a:r>
            <a:r>
              <a:rPr lang="en-US" sz="1720" dirty="0" smtClean="0"/>
              <a:t/>
            </a:r>
            <a:br>
              <a:rPr lang="en-US" sz="1720" dirty="0" smtClean="0"/>
            </a:br>
            <a:r>
              <a:rPr lang="en-US" sz="1720" dirty="0" smtClean="0"/>
              <a:t>part of </a:t>
            </a:r>
            <a:r>
              <a:rPr lang="en-US" sz="1720" dirty="0"/>
              <a:t>the </a:t>
            </a:r>
            <a:r>
              <a:rPr lang="en-US" sz="1720" dirty="0" smtClean="0"/>
              <a:t>economies </a:t>
            </a:r>
            <a:r>
              <a:rPr lang="en-US" sz="1720" dirty="0"/>
              <a:t>of many destinations, </a:t>
            </a:r>
            <a:r>
              <a:rPr lang="en-US" sz="1720" dirty="0" smtClean="0"/>
              <a:t/>
            </a:r>
            <a:br>
              <a:rPr lang="en-US" sz="1720" dirty="0" smtClean="0"/>
            </a:br>
            <a:r>
              <a:rPr lang="en-US" sz="1720" dirty="0" smtClean="0"/>
              <a:t>creating much needed employment </a:t>
            </a:r>
            <a:r>
              <a:rPr lang="en-US" sz="1720" dirty="0"/>
              <a:t>and </a:t>
            </a:r>
            <a:r>
              <a:rPr lang="en-US" sz="1720" dirty="0" smtClean="0"/>
              <a:t/>
            </a:r>
            <a:br>
              <a:rPr lang="en-US" sz="1720" dirty="0" smtClean="0"/>
            </a:br>
            <a:r>
              <a:rPr lang="en-US" sz="1720" dirty="0" smtClean="0"/>
              <a:t>opportunities for </a:t>
            </a:r>
            <a:r>
              <a:rPr lang="en-US" sz="1720" dirty="0"/>
              <a:t>development. More than </a:t>
            </a:r>
            <a:r>
              <a:rPr lang="en-US" sz="1720" dirty="0" smtClean="0"/>
              <a:t>80 </a:t>
            </a:r>
            <a:br>
              <a:rPr lang="en-US" sz="1720" dirty="0" smtClean="0"/>
            </a:br>
            <a:r>
              <a:rPr lang="en-US" sz="1720" dirty="0" smtClean="0"/>
              <a:t>countries earn </a:t>
            </a:r>
            <a:r>
              <a:rPr lang="en-US" sz="1720" dirty="0"/>
              <a:t>over </a:t>
            </a:r>
            <a:r>
              <a:rPr lang="en-US" sz="1720" dirty="0" smtClean="0"/>
              <a:t>US$1bn </a:t>
            </a:r>
            <a:r>
              <a:rPr lang="en-US" sz="1720" dirty="0"/>
              <a:t>from international </a:t>
            </a:r>
            <a:r>
              <a:rPr lang="en-US" sz="1720" dirty="0" smtClean="0"/>
              <a:t/>
            </a:r>
            <a:br>
              <a:rPr lang="en-US" sz="1720" dirty="0" smtClean="0"/>
            </a:br>
            <a:r>
              <a:rPr lang="en-US" sz="1720" dirty="0" smtClean="0"/>
              <a:t>tourism.</a:t>
            </a:r>
          </a:p>
          <a:p>
            <a:pPr marL="266700" indent="-266700">
              <a:buClr>
                <a:srgbClr val="0070C0"/>
              </a:buClr>
              <a:buFont typeface="Wingdings 3" panose="05040102010807070707" pitchFamily="18" charset="2"/>
              <a:buChar char=""/>
            </a:pPr>
            <a:r>
              <a:rPr lang="en-US" sz="1720" dirty="0" smtClean="0"/>
              <a:t>The WTO </a:t>
            </a:r>
            <a:r>
              <a:rPr lang="en-US" sz="1720" dirty="0"/>
              <a:t>estimates that worldwide receipts </a:t>
            </a:r>
            <a:r>
              <a:rPr lang="en-US" sz="1720" dirty="0" smtClean="0"/>
              <a:t/>
            </a:r>
            <a:br>
              <a:rPr lang="en-US" sz="1720" dirty="0" smtClean="0"/>
            </a:br>
            <a:r>
              <a:rPr lang="en-US" sz="1720" dirty="0" smtClean="0"/>
              <a:t>from international tourism </a:t>
            </a:r>
            <a:r>
              <a:rPr lang="en-US" sz="1720" dirty="0"/>
              <a:t>reached </a:t>
            </a:r>
            <a:r>
              <a:rPr lang="en-US" sz="1720" dirty="0" smtClean="0"/>
              <a:t>US$1tn </a:t>
            </a:r>
            <a:br>
              <a:rPr lang="en-US" sz="1720" dirty="0" smtClean="0"/>
            </a:br>
            <a:r>
              <a:rPr lang="en-US" sz="1720" dirty="0" smtClean="0"/>
              <a:t>in </a:t>
            </a:r>
            <a:r>
              <a:rPr lang="en-US" sz="1720" dirty="0"/>
              <a:t>2009. </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42</a:t>
            </a:r>
          </a:p>
        </p:txBody>
      </p:sp>
      <p:sp>
        <p:nvSpPr>
          <p:cNvPr id="5" name="Rectangle 4"/>
          <p:cNvSpPr/>
          <p:nvPr/>
        </p:nvSpPr>
        <p:spPr>
          <a:xfrm>
            <a:off x="4860032" y="6237312"/>
            <a:ext cx="3960440" cy="369332"/>
          </a:xfrm>
          <a:prstGeom prst="rect">
            <a:avLst/>
          </a:prstGeom>
        </p:spPr>
        <p:txBody>
          <a:bodyPr wrap="square">
            <a:spAutoFit/>
          </a:bodyPr>
          <a:lstStyle/>
          <a:p>
            <a:r>
              <a:rPr lang="en-GB" b="1" dirty="0" smtClean="0"/>
              <a:t>Fig</a:t>
            </a:r>
            <a:r>
              <a:rPr lang="en-GB" b="1" dirty="0"/>
              <a:t>. 1.9</a:t>
            </a:r>
            <a:r>
              <a:rPr lang="en-GB" dirty="0"/>
              <a:t> </a:t>
            </a:r>
            <a:r>
              <a:rPr lang="en-GB" dirty="0" smtClean="0"/>
              <a:t>- International </a:t>
            </a:r>
            <a:r>
              <a:rPr lang="en-GB" dirty="0"/>
              <a:t>tourist arrivals </a:t>
            </a:r>
          </a:p>
        </p:txBody>
      </p:sp>
      <p:pic>
        <p:nvPicPr>
          <p:cNvPr id="6" name="Picture 2" descr="Image result for international tourist destinations chart 1950"/>
          <p:cNvPicPr>
            <a:picLocks noChangeAspect="1" noChangeArrowheads="1"/>
          </p:cNvPicPr>
          <p:nvPr/>
        </p:nvPicPr>
        <p:blipFill rotWithShape="1">
          <a:blip r:embed="rId4">
            <a:extLst>
              <a:ext uri="{28A0092B-C50C-407E-A947-70E740481C1C}">
                <a14:useLocalDpi xmlns:a14="http://schemas.microsoft.com/office/drawing/2010/main" val="0"/>
              </a:ext>
            </a:extLst>
          </a:blip>
          <a:srcRect t="9680"/>
          <a:stretch/>
        </p:blipFill>
        <p:spPr bwMode="auto">
          <a:xfrm>
            <a:off x="5161052" y="4293096"/>
            <a:ext cx="3659420" cy="1944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8996839"/>
      </p:ext>
    </p:extLst>
  </p:cSld>
  <p:clrMapOvr>
    <a:masterClrMapping/>
  </p:clrMapOvr>
  <p:transition advClick="0"/>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1.4 – </a:t>
            </a:r>
            <a:r>
              <a:rPr lang="en-US" sz="2800" dirty="0"/>
              <a:t>The </a:t>
            </a:r>
            <a:r>
              <a:rPr lang="en-US" sz="2800" dirty="0" smtClean="0"/>
              <a:t>Pattern </a:t>
            </a:r>
            <a:r>
              <a:rPr lang="en-US" sz="2800" dirty="0"/>
              <a:t>of </a:t>
            </a:r>
            <a:r>
              <a:rPr lang="en-US" sz="2800" dirty="0" smtClean="0"/>
              <a:t>Demand </a:t>
            </a:r>
            <a:r>
              <a:rPr lang="en-US" sz="2800" dirty="0"/>
              <a:t>for </a:t>
            </a:r>
            <a:r>
              <a:rPr lang="en-US" sz="2800" dirty="0" smtClean="0"/>
              <a:t>International T&amp;T</a:t>
            </a:r>
            <a:endParaRPr lang="en-US" sz="2800" dirty="0"/>
          </a:p>
        </p:txBody>
      </p:sp>
      <p:sp>
        <p:nvSpPr>
          <p:cNvPr id="34" name="Rectangle 33"/>
          <p:cNvSpPr/>
          <p:nvPr/>
        </p:nvSpPr>
        <p:spPr>
          <a:xfrm>
            <a:off x="251520" y="1124744"/>
            <a:ext cx="8568952" cy="646331"/>
          </a:xfrm>
          <a:prstGeom prst="rect">
            <a:avLst/>
          </a:prstGeom>
        </p:spPr>
        <p:txBody>
          <a:bodyPr wrap="square">
            <a:spAutoFit/>
          </a:bodyPr>
          <a:lstStyle/>
          <a:p>
            <a:pPr marL="361950" indent="-361950">
              <a:buClr>
                <a:srgbClr val="0070C0"/>
              </a:buClr>
              <a:buFont typeface="Wingdings 3" panose="05040102010807070707" pitchFamily="18" charset="2"/>
              <a:buChar char=""/>
            </a:pPr>
            <a:r>
              <a:rPr lang="en-US" dirty="0"/>
              <a:t>Fig. 1.10 shows the top </a:t>
            </a:r>
            <a:r>
              <a:rPr lang="en-US" dirty="0" smtClean="0"/>
              <a:t>10 countries </a:t>
            </a:r>
            <a:r>
              <a:rPr lang="en-US" dirty="0"/>
              <a:t>for international tourism arrivals and tourism </a:t>
            </a:r>
            <a:r>
              <a:rPr lang="en-US" dirty="0" smtClean="0"/>
              <a:t>receipts in </a:t>
            </a:r>
            <a:r>
              <a:rPr lang="en-US" dirty="0"/>
              <a:t>2009.</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42</a:t>
            </a:r>
          </a:p>
        </p:txBody>
      </p:sp>
      <p:graphicFrame>
        <p:nvGraphicFramePr>
          <p:cNvPr id="2" name="Table 1"/>
          <p:cNvGraphicFramePr>
            <a:graphicFrameLocks noGrp="1"/>
          </p:cNvGraphicFramePr>
          <p:nvPr>
            <p:extLst>
              <p:ext uri="{D42A27DB-BD31-4B8C-83A1-F6EECF244321}">
                <p14:modId xmlns:p14="http://schemas.microsoft.com/office/powerpoint/2010/main" val="2111354849"/>
              </p:ext>
            </p:extLst>
          </p:nvPr>
        </p:nvGraphicFramePr>
        <p:xfrm>
          <a:off x="323528" y="1843083"/>
          <a:ext cx="8424935" cy="4079240"/>
        </p:xfrm>
        <a:graphic>
          <a:graphicData uri="http://schemas.openxmlformats.org/drawingml/2006/table">
            <a:tbl>
              <a:tblPr firstRow="1" bandRow="1">
                <a:tableStyleId>{5C22544A-7EE6-4342-B048-85BDC9FD1C3A}</a:tableStyleId>
              </a:tblPr>
              <a:tblGrid>
                <a:gridCol w="2088232"/>
                <a:gridCol w="2016224"/>
                <a:gridCol w="216024"/>
                <a:gridCol w="1872208"/>
                <a:gridCol w="2232247"/>
              </a:tblGrid>
              <a:tr h="370840">
                <a:tc>
                  <a:txBody>
                    <a:bodyPr/>
                    <a:lstStyle/>
                    <a:p>
                      <a:r>
                        <a:rPr lang="en-GB" dirty="0" smtClean="0">
                          <a:latin typeface="Arial" panose="020B0604020202020204" pitchFamily="34" charset="0"/>
                          <a:cs typeface="Arial" panose="020B0604020202020204" pitchFamily="34" charset="0"/>
                        </a:rPr>
                        <a:t>Country</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Arrivals (m)</a:t>
                      </a:r>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solidFill>
                      <a:schemeClr val="bg1"/>
                    </a:solidFill>
                  </a:tcPr>
                </a:tc>
                <a:tc>
                  <a:txBody>
                    <a:bodyPr/>
                    <a:lstStyle/>
                    <a:p>
                      <a:r>
                        <a:rPr lang="en-GB" dirty="0" smtClean="0">
                          <a:latin typeface="Arial" panose="020B0604020202020204" pitchFamily="34" charset="0"/>
                          <a:cs typeface="Arial" panose="020B0604020202020204" pitchFamily="34" charset="0"/>
                        </a:rPr>
                        <a:t>Country</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Receipts (US$ </a:t>
                      </a:r>
                      <a:r>
                        <a:rPr lang="en-GB" dirty="0" err="1" smtClean="0">
                          <a:latin typeface="Arial" panose="020B0604020202020204" pitchFamily="34" charset="0"/>
                          <a:cs typeface="Arial" panose="020B0604020202020204" pitchFamily="34" charset="0"/>
                        </a:rPr>
                        <a:t>bn</a:t>
                      </a:r>
                      <a:r>
                        <a:rPr lang="en-GB"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France</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74.2</a:t>
                      </a:r>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solidFill>
                      <a:schemeClr val="bg1"/>
                    </a:solidFill>
                  </a:tcPr>
                </a:tc>
                <a:tc>
                  <a:txBody>
                    <a:bodyPr/>
                    <a:lstStyle/>
                    <a:p>
                      <a:r>
                        <a:rPr lang="en-GB" dirty="0" smtClean="0">
                          <a:latin typeface="Arial" panose="020B0604020202020204" pitchFamily="34" charset="0"/>
                          <a:cs typeface="Arial" panose="020B0604020202020204" pitchFamily="34" charset="0"/>
                        </a:rPr>
                        <a:t>United States</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93.9</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United States</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54.9</a:t>
                      </a:r>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solidFill>
                      <a:schemeClr val="bg1"/>
                    </a:solidFill>
                  </a:tcPr>
                </a:tc>
                <a:tc>
                  <a:txBody>
                    <a:bodyPr/>
                    <a:lstStyle/>
                    <a:p>
                      <a:r>
                        <a:rPr lang="en-GB" dirty="0" smtClean="0">
                          <a:latin typeface="Arial" panose="020B0604020202020204" pitchFamily="34" charset="0"/>
                          <a:cs typeface="Arial" panose="020B0604020202020204" pitchFamily="34" charset="0"/>
                        </a:rPr>
                        <a:t>Spain</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53.2</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Spain</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52.2</a:t>
                      </a:r>
                      <a:endParaRPr lang="en-GB" dirty="0">
                        <a:latin typeface="Arial" panose="020B0604020202020204" pitchFamily="34" charset="0"/>
                        <a:cs typeface="Arial" panose="020B0604020202020204" pitchFamily="34" charset="0"/>
                      </a:endParaRPr>
                    </a:p>
                  </a:txBody>
                  <a:tcPr/>
                </a:tc>
                <a:tc>
                  <a:txBody>
                    <a:bodyPr/>
                    <a:lstStyle/>
                    <a:p>
                      <a:endParaRPr lang="en-GB">
                        <a:latin typeface="Arial" panose="020B0604020202020204" pitchFamily="34" charset="0"/>
                        <a:cs typeface="Arial" panose="020B0604020202020204" pitchFamily="34" charset="0"/>
                      </a:endParaRPr>
                    </a:p>
                  </a:txBody>
                  <a:tcPr>
                    <a:solidFill>
                      <a:schemeClr val="bg1"/>
                    </a:solidFill>
                  </a:tcPr>
                </a:tc>
                <a:tc>
                  <a:txBody>
                    <a:bodyPr/>
                    <a:lstStyle/>
                    <a:p>
                      <a:r>
                        <a:rPr lang="en-GB" dirty="0" smtClean="0">
                          <a:latin typeface="Arial" panose="020B0604020202020204" pitchFamily="34" charset="0"/>
                          <a:cs typeface="Arial" panose="020B0604020202020204" pitchFamily="34" charset="0"/>
                        </a:rPr>
                        <a:t>France</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49.4</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China</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50.9</a:t>
                      </a:r>
                      <a:endParaRPr lang="en-GB" dirty="0">
                        <a:latin typeface="Arial" panose="020B0604020202020204" pitchFamily="34" charset="0"/>
                        <a:cs typeface="Arial" panose="020B0604020202020204" pitchFamily="34" charset="0"/>
                      </a:endParaRPr>
                    </a:p>
                  </a:txBody>
                  <a:tcPr/>
                </a:tc>
                <a:tc>
                  <a:txBody>
                    <a:bodyPr/>
                    <a:lstStyle/>
                    <a:p>
                      <a:endParaRPr lang="en-GB">
                        <a:latin typeface="Arial" panose="020B0604020202020204" pitchFamily="34" charset="0"/>
                        <a:cs typeface="Arial" panose="020B0604020202020204" pitchFamily="34" charset="0"/>
                      </a:endParaRPr>
                    </a:p>
                  </a:txBody>
                  <a:tcPr>
                    <a:solidFill>
                      <a:schemeClr val="bg1"/>
                    </a:solidFill>
                  </a:tcPr>
                </a:tc>
                <a:tc>
                  <a:txBody>
                    <a:bodyPr/>
                    <a:lstStyle/>
                    <a:p>
                      <a:r>
                        <a:rPr lang="en-GB" dirty="0" smtClean="0">
                          <a:latin typeface="Arial" panose="020B0604020202020204" pitchFamily="34" charset="0"/>
                          <a:cs typeface="Arial" panose="020B0604020202020204" pitchFamily="34" charset="0"/>
                        </a:rPr>
                        <a:t>Italy</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40.2</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Italy</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43.2</a:t>
                      </a:r>
                      <a:endParaRPr lang="en-GB" dirty="0">
                        <a:latin typeface="Arial" panose="020B0604020202020204" pitchFamily="34" charset="0"/>
                        <a:cs typeface="Arial" panose="020B0604020202020204" pitchFamily="34" charset="0"/>
                      </a:endParaRPr>
                    </a:p>
                  </a:txBody>
                  <a:tcPr/>
                </a:tc>
                <a:tc>
                  <a:txBody>
                    <a:bodyPr/>
                    <a:lstStyle/>
                    <a:p>
                      <a:endParaRPr lang="en-GB">
                        <a:latin typeface="Arial" panose="020B0604020202020204" pitchFamily="34" charset="0"/>
                        <a:cs typeface="Arial" panose="020B0604020202020204" pitchFamily="34" charset="0"/>
                      </a:endParaRPr>
                    </a:p>
                  </a:txBody>
                  <a:tcPr>
                    <a:solidFill>
                      <a:schemeClr val="bg1"/>
                    </a:solidFill>
                  </a:tcPr>
                </a:tc>
                <a:tc>
                  <a:txBody>
                    <a:bodyPr/>
                    <a:lstStyle/>
                    <a:p>
                      <a:r>
                        <a:rPr lang="en-GB" dirty="0" smtClean="0">
                          <a:latin typeface="Arial" panose="020B0604020202020204" pitchFamily="34" charset="0"/>
                          <a:cs typeface="Arial" panose="020B0604020202020204" pitchFamily="34" charset="0"/>
                        </a:rPr>
                        <a:t>China</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39.7</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United Kingdom</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28.0</a:t>
                      </a:r>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solidFill>
                      <a:schemeClr val="bg1"/>
                    </a:solidFill>
                  </a:tcPr>
                </a:tc>
                <a:tc>
                  <a:txBody>
                    <a:bodyPr/>
                    <a:lstStyle/>
                    <a:p>
                      <a:r>
                        <a:rPr lang="en-GB" dirty="0" smtClean="0">
                          <a:latin typeface="Arial" panose="020B0604020202020204" pitchFamily="34" charset="0"/>
                          <a:cs typeface="Arial" panose="020B0604020202020204" pitchFamily="34" charset="0"/>
                        </a:rPr>
                        <a:t>Germany</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34.7</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Turkey</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25.5</a:t>
                      </a:r>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solidFill>
                      <a:schemeClr val="bg1"/>
                    </a:solidFill>
                  </a:tcPr>
                </a:tc>
                <a:tc>
                  <a:txBody>
                    <a:bodyPr/>
                    <a:lstStyle/>
                    <a:p>
                      <a:r>
                        <a:rPr lang="en-GB" dirty="0" smtClean="0">
                          <a:latin typeface="Arial" panose="020B0604020202020204" pitchFamily="34" charset="0"/>
                          <a:cs typeface="Arial" panose="020B0604020202020204" pitchFamily="34" charset="0"/>
                        </a:rPr>
                        <a:t>United Kingdom</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30.0</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Germany</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24.2</a:t>
                      </a:r>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solidFill>
                      <a:schemeClr val="bg1"/>
                    </a:solidFill>
                  </a:tcPr>
                </a:tc>
                <a:tc>
                  <a:txBody>
                    <a:bodyPr/>
                    <a:lstStyle/>
                    <a:p>
                      <a:r>
                        <a:rPr lang="en-GB" dirty="0" smtClean="0">
                          <a:latin typeface="Arial" panose="020B0604020202020204" pitchFamily="34" charset="0"/>
                          <a:cs typeface="Arial" panose="020B0604020202020204" pitchFamily="34" charset="0"/>
                        </a:rPr>
                        <a:t>Australia</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25.6</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Malaysia</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23.6</a:t>
                      </a:r>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solidFill>
                      <a:schemeClr val="bg1"/>
                    </a:solidFill>
                  </a:tcPr>
                </a:tc>
                <a:tc>
                  <a:txBody>
                    <a:bodyPr/>
                    <a:lstStyle/>
                    <a:p>
                      <a:r>
                        <a:rPr lang="en-GB" dirty="0" smtClean="0">
                          <a:latin typeface="Arial" panose="020B0604020202020204" pitchFamily="34" charset="0"/>
                          <a:cs typeface="Arial" panose="020B0604020202020204" pitchFamily="34" charset="0"/>
                        </a:rPr>
                        <a:t>Turkey</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21.3</a:t>
                      </a:r>
                      <a:endParaRPr lang="en-GB" dirty="0">
                        <a:latin typeface="Arial" panose="020B0604020202020204" pitchFamily="34" charset="0"/>
                        <a:cs typeface="Arial" panose="020B0604020202020204" pitchFamily="34" charset="0"/>
                      </a:endParaRPr>
                    </a:p>
                  </a:txBody>
                  <a:tcPr/>
                </a:tc>
              </a:tr>
              <a:tr h="370840">
                <a:tc>
                  <a:txBody>
                    <a:bodyPr/>
                    <a:lstStyle/>
                    <a:p>
                      <a:r>
                        <a:rPr lang="en-GB" dirty="0" smtClean="0">
                          <a:latin typeface="Arial" panose="020B0604020202020204" pitchFamily="34" charset="0"/>
                          <a:cs typeface="Arial" panose="020B0604020202020204" pitchFamily="34" charset="0"/>
                        </a:rPr>
                        <a:t>Mexico</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21.5</a:t>
                      </a:r>
                      <a:endParaRPr lang="en-GB" dirty="0">
                        <a:latin typeface="Arial" panose="020B0604020202020204" pitchFamily="34" charset="0"/>
                        <a:cs typeface="Arial" panose="020B0604020202020204" pitchFamily="34" charset="0"/>
                      </a:endParaRPr>
                    </a:p>
                  </a:txBody>
                  <a:tcPr/>
                </a:tc>
                <a:tc>
                  <a:txBody>
                    <a:bodyPr/>
                    <a:lstStyle/>
                    <a:p>
                      <a:endParaRPr lang="en-GB" dirty="0">
                        <a:latin typeface="Arial" panose="020B0604020202020204" pitchFamily="34" charset="0"/>
                        <a:cs typeface="Arial" panose="020B0604020202020204" pitchFamily="34" charset="0"/>
                      </a:endParaRPr>
                    </a:p>
                  </a:txBody>
                  <a:tcPr>
                    <a:solidFill>
                      <a:schemeClr val="bg1"/>
                    </a:solidFill>
                  </a:tcPr>
                </a:tc>
                <a:tc>
                  <a:txBody>
                    <a:bodyPr/>
                    <a:lstStyle/>
                    <a:p>
                      <a:r>
                        <a:rPr lang="en-GB" dirty="0" smtClean="0">
                          <a:latin typeface="Arial" panose="020B0604020202020204" pitchFamily="34" charset="0"/>
                          <a:cs typeface="Arial" panose="020B0604020202020204" pitchFamily="34" charset="0"/>
                        </a:rPr>
                        <a:t>Austria</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19.4</a:t>
                      </a:r>
                      <a:endParaRPr lang="en-GB" dirty="0">
                        <a:latin typeface="Arial" panose="020B0604020202020204" pitchFamily="34" charset="0"/>
                        <a:cs typeface="Arial" panose="020B0604020202020204" pitchFamily="34" charset="0"/>
                      </a:endParaRPr>
                    </a:p>
                  </a:txBody>
                  <a:tcPr/>
                </a:tc>
              </a:tr>
            </a:tbl>
          </a:graphicData>
        </a:graphic>
      </p:graphicFrame>
      <p:sp>
        <p:nvSpPr>
          <p:cNvPr id="3" name="Rectangle 2"/>
          <p:cNvSpPr/>
          <p:nvPr/>
        </p:nvSpPr>
        <p:spPr>
          <a:xfrm>
            <a:off x="323529" y="5949280"/>
            <a:ext cx="8424934" cy="646331"/>
          </a:xfrm>
          <a:prstGeom prst="rect">
            <a:avLst/>
          </a:prstGeom>
        </p:spPr>
        <p:txBody>
          <a:bodyPr wrap="square">
            <a:spAutoFit/>
          </a:bodyPr>
          <a:lstStyle/>
          <a:p>
            <a:r>
              <a:rPr lang="en-US" b="1" dirty="0" smtClean="0">
                <a:solidFill>
                  <a:schemeClr val="dk1"/>
                </a:solidFill>
                <a:latin typeface="Arial" panose="020B0604020202020204" pitchFamily="34" charset="0"/>
                <a:cs typeface="Arial" panose="020B0604020202020204" pitchFamily="34" charset="0"/>
              </a:rPr>
              <a:t>Fig.1.10</a:t>
            </a:r>
            <a:r>
              <a:rPr lang="en-US" dirty="0" smtClean="0">
                <a:solidFill>
                  <a:schemeClr val="dk1"/>
                </a:solidFill>
                <a:latin typeface="Arial" panose="020B0604020202020204" pitchFamily="34" charset="0"/>
                <a:cs typeface="Arial" panose="020B0604020202020204" pitchFamily="34" charset="0"/>
              </a:rPr>
              <a:t> </a:t>
            </a:r>
            <a:r>
              <a:rPr lang="en-US" dirty="0">
                <a:solidFill>
                  <a:schemeClr val="dk1"/>
                </a:solidFill>
                <a:latin typeface="Arial" panose="020B0604020202020204" pitchFamily="34" charset="0"/>
                <a:cs typeface="Arial" panose="020B0604020202020204" pitchFamily="34" charset="0"/>
              </a:rPr>
              <a:t>Top 10 countries for international tourism arrivals and tourism receipts (</a:t>
            </a:r>
            <a:r>
              <a:rPr lang="en-US" dirty="0" smtClean="0">
                <a:solidFill>
                  <a:schemeClr val="dk1"/>
                </a:solidFill>
                <a:latin typeface="Arial" panose="020B0604020202020204" pitchFamily="34" charset="0"/>
                <a:cs typeface="Arial" panose="020B0604020202020204" pitchFamily="34" charset="0"/>
              </a:rPr>
              <a:t>2009)</a:t>
            </a:r>
            <a:endParaRPr lang="en-GB" dirty="0">
              <a:solidFill>
                <a:schemeClr val="dk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7282050"/>
      </p:ext>
    </p:extLst>
  </p:cSld>
  <p:clrMapOvr>
    <a:masterClrMapping/>
  </p:clrMapOvr>
  <p:transition advClick="0"/>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1.4 – </a:t>
            </a:r>
            <a:r>
              <a:rPr lang="en-US" sz="2800" dirty="0"/>
              <a:t>The </a:t>
            </a:r>
            <a:r>
              <a:rPr lang="en-US" sz="2800" dirty="0" smtClean="0"/>
              <a:t>Pattern </a:t>
            </a:r>
            <a:r>
              <a:rPr lang="en-US" sz="2800" dirty="0"/>
              <a:t>of </a:t>
            </a:r>
            <a:r>
              <a:rPr lang="en-US" sz="2800" dirty="0" smtClean="0"/>
              <a:t>Demand </a:t>
            </a:r>
            <a:r>
              <a:rPr lang="en-US" sz="2800" dirty="0"/>
              <a:t>for </a:t>
            </a:r>
            <a:r>
              <a:rPr lang="en-US" sz="2800" dirty="0" smtClean="0"/>
              <a:t>International T&amp;T</a:t>
            </a:r>
            <a:endParaRPr lang="en-US" sz="2800" dirty="0"/>
          </a:p>
        </p:txBody>
      </p:sp>
      <p:sp>
        <p:nvSpPr>
          <p:cNvPr id="34" name="Rectangle 33"/>
          <p:cNvSpPr/>
          <p:nvPr/>
        </p:nvSpPr>
        <p:spPr>
          <a:xfrm>
            <a:off x="251520" y="1124744"/>
            <a:ext cx="8568952" cy="5632311"/>
          </a:xfrm>
          <a:prstGeom prst="rect">
            <a:avLst/>
          </a:prstGeom>
        </p:spPr>
        <p:txBody>
          <a:bodyPr wrap="square">
            <a:spAutoFit/>
          </a:bodyPr>
          <a:lstStyle/>
          <a:p>
            <a:pPr>
              <a:buClr>
                <a:srgbClr val="0070C0"/>
              </a:buClr>
            </a:pPr>
            <a:r>
              <a:rPr lang="en-US" sz="2000" b="1" dirty="0"/>
              <a:t>Major tourism generators and receiving </a:t>
            </a:r>
            <a:r>
              <a:rPr lang="en-US" sz="2000" b="1" dirty="0" smtClean="0"/>
              <a:t>countries in </a:t>
            </a:r>
            <a:r>
              <a:rPr lang="en-US" sz="2000" b="1" dirty="0"/>
              <a:t>the world</a:t>
            </a:r>
          </a:p>
          <a:p>
            <a:pPr marL="361950" indent="-361950">
              <a:buClr>
                <a:srgbClr val="0070C0"/>
              </a:buClr>
              <a:buFont typeface="Wingdings 3" panose="05040102010807070707" pitchFamily="18" charset="2"/>
              <a:buChar char=""/>
            </a:pPr>
            <a:r>
              <a:rPr lang="en-US" sz="2000" dirty="0"/>
              <a:t>Majority of international travel takes place within the </a:t>
            </a:r>
            <a:r>
              <a:rPr lang="en-US" sz="2000" dirty="0" err="1"/>
              <a:t>traveller’s</a:t>
            </a:r>
            <a:r>
              <a:rPr lang="en-US" sz="2000" dirty="0"/>
              <a:t> </a:t>
            </a:r>
            <a:r>
              <a:rPr lang="en-US" sz="2000" dirty="0" smtClean="0"/>
              <a:t>own region</a:t>
            </a:r>
            <a:r>
              <a:rPr lang="en-US" sz="2000" dirty="0"/>
              <a:t>, with about four out of five worldwide </a:t>
            </a:r>
            <a:r>
              <a:rPr lang="en-US" sz="2000" dirty="0" smtClean="0"/>
              <a:t>arrivals originating </a:t>
            </a:r>
            <a:r>
              <a:rPr lang="en-US" sz="2000" dirty="0"/>
              <a:t>from the same region. However, travel </a:t>
            </a:r>
            <a:r>
              <a:rPr lang="en-US" sz="2000" dirty="0" smtClean="0"/>
              <a:t>between the </a:t>
            </a:r>
            <a:r>
              <a:rPr lang="en-US" sz="2000" dirty="0"/>
              <a:t>worlds different regions tend to grow at a </a:t>
            </a:r>
            <a:r>
              <a:rPr lang="en-US" sz="2000" dirty="0" smtClean="0"/>
              <a:t>somewhat faster </a:t>
            </a:r>
            <a:r>
              <a:rPr lang="en-US" sz="2000" dirty="0"/>
              <a:t>rate than intra-regional travel. In 2008, </a:t>
            </a:r>
            <a:r>
              <a:rPr lang="en-US" sz="2000" dirty="0" smtClean="0"/>
              <a:t>inter-regional travel </a:t>
            </a:r>
            <a:r>
              <a:rPr lang="en-US" sz="2000" dirty="0"/>
              <a:t>increased by 3.1% as compared to a growth rate of </a:t>
            </a:r>
            <a:r>
              <a:rPr lang="en-US" sz="2000" dirty="0" smtClean="0"/>
              <a:t>1.7% for </a:t>
            </a:r>
            <a:r>
              <a:rPr lang="en-US" sz="2000" dirty="0"/>
              <a:t>intra-regional travel. The source markets for </a:t>
            </a:r>
            <a:r>
              <a:rPr lang="en-US" sz="2000" dirty="0" smtClean="0"/>
              <a:t>international tourism </a:t>
            </a:r>
            <a:r>
              <a:rPr lang="en-US" sz="2000" dirty="0"/>
              <a:t>are still largely concentrated in the </a:t>
            </a:r>
            <a:r>
              <a:rPr lang="en-US" sz="2000" dirty="0" smtClean="0"/>
              <a:t>industrialized countries </a:t>
            </a:r>
            <a:r>
              <a:rPr lang="en-US" sz="2000" dirty="0"/>
              <a:t>of Europe, the Americas, and Asia and the Pacific.</a:t>
            </a:r>
          </a:p>
          <a:p>
            <a:pPr marL="361950" indent="-361950">
              <a:buClr>
                <a:srgbClr val="0070C0"/>
              </a:buClr>
              <a:buFont typeface="Wingdings 3" panose="05040102010807070707" pitchFamily="18" charset="2"/>
              <a:buChar char=""/>
            </a:pPr>
            <a:r>
              <a:rPr lang="en-US" sz="2000" dirty="0" smtClean="0"/>
              <a:t>However</a:t>
            </a:r>
            <a:r>
              <a:rPr lang="en-US" sz="2000" dirty="0"/>
              <a:t>, with rising levels of disposable income, many </a:t>
            </a:r>
            <a:r>
              <a:rPr lang="en-US" sz="2000" dirty="0" smtClean="0"/>
              <a:t>emerging economies </a:t>
            </a:r>
            <a:r>
              <a:rPr lang="en-US" sz="2000" dirty="0"/>
              <a:t>have shown fast growth over the recent years, </a:t>
            </a:r>
            <a:r>
              <a:rPr lang="en-US" sz="2000" dirty="0" smtClean="0"/>
              <a:t>especially markets </a:t>
            </a:r>
            <a:r>
              <a:rPr lang="en-US" sz="2000" dirty="0"/>
              <a:t>in North-East and South-East Asia, Central and </a:t>
            </a:r>
            <a:r>
              <a:rPr lang="en-US" sz="2000" dirty="0" smtClean="0"/>
              <a:t>Eastern Europe</a:t>
            </a:r>
            <a:r>
              <a:rPr lang="en-US" sz="2000" dirty="0"/>
              <a:t>, the Middle East, Southern Africa and South </a:t>
            </a:r>
            <a:r>
              <a:rPr lang="en-US" sz="2000" dirty="0" smtClean="0"/>
              <a:t>America, Europe </a:t>
            </a:r>
            <a:r>
              <a:rPr lang="en-US" sz="2000" dirty="0"/>
              <a:t>is currently the most important source market, </a:t>
            </a:r>
            <a:r>
              <a:rPr lang="en-US" sz="2000" dirty="0" smtClean="0"/>
              <a:t>generating 55</a:t>
            </a:r>
            <a:r>
              <a:rPr lang="en-US" sz="2000" dirty="0"/>
              <a:t>% of the international arrivals worldwide in 2008, followed </a:t>
            </a:r>
            <a:r>
              <a:rPr lang="en-US" sz="2000" dirty="0" smtClean="0"/>
              <a:t>by Asia </a:t>
            </a:r>
            <a:r>
              <a:rPr lang="en-US" sz="2000" dirty="0"/>
              <a:t>and the Pacific (20%) and the Americas (16%). All three </a:t>
            </a:r>
            <a:r>
              <a:rPr lang="en-US" sz="2000" dirty="0" smtClean="0"/>
              <a:t>regions grew </a:t>
            </a:r>
            <a:r>
              <a:rPr lang="en-US" sz="2000" dirty="0"/>
              <a:t>at below average rates as the global economic crisis </a:t>
            </a:r>
            <a:r>
              <a:rPr lang="en-US" sz="2000" dirty="0" smtClean="0"/>
              <a:t>dampened growth </a:t>
            </a:r>
            <a:r>
              <a:rPr lang="en-US" sz="2000" dirty="0"/>
              <a:t>in most of the source markets in the second part of the year</a:t>
            </a:r>
            <a:r>
              <a:rPr lang="en-US" sz="2000" dirty="0" smtClean="0"/>
              <a:t>.</a:t>
            </a:r>
            <a:endParaRPr lang="en-US" sz="20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44</a:t>
            </a:r>
          </a:p>
        </p:txBody>
      </p:sp>
    </p:spTree>
    <p:extLst>
      <p:ext uri="{BB962C8B-B14F-4D97-AF65-F5344CB8AC3E}">
        <p14:creationId xmlns:p14="http://schemas.microsoft.com/office/powerpoint/2010/main" val="3719181177"/>
      </p:ext>
    </p:extLst>
  </p:cSld>
  <p:clrMapOvr>
    <a:masterClrMapping/>
  </p:clrMapOvr>
  <p:transition advClick="0"/>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1.4 – </a:t>
            </a:r>
            <a:r>
              <a:rPr lang="en-US" sz="2800" dirty="0"/>
              <a:t>The </a:t>
            </a:r>
            <a:r>
              <a:rPr lang="en-US" sz="2800" dirty="0" smtClean="0"/>
              <a:t>Pattern </a:t>
            </a:r>
            <a:r>
              <a:rPr lang="en-US" sz="2800" dirty="0"/>
              <a:t>of </a:t>
            </a:r>
            <a:r>
              <a:rPr lang="en-US" sz="2800" dirty="0" smtClean="0"/>
              <a:t>Demand </a:t>
            </a:r>
            <a:r>
              <a:rPr lang="en-US" sz="2800" dirty="0"/>
              <a:t>for </a:t>
            </a:r>
            <a:r>
              <a:rPr lang="en-US" sz="2800" dirty="0" smtClean="0"/>
              <a:t>International T&amp;T</a:t>
            </a:r>
            <a:endParaRPr lang="en-US" sz="2800" dirty="0"/>
          </a:p>
        </p:txBody>
      </p:sp>
      <p:sp>
        <p:nvSpPr>
          <p:cNvPr id="34" name="Rectangle 33"/>
          <p:cNvSpPr/>
          <p:nvPr/>
        </p:nvSpPr>
        <p:spPr>
          <a:xfrm>
            <a:off x="251520" y="1124744"/>
            <a:ext cx="8568952" cy="5647700"/>
          </a:xfrm>
          <a:prstGeom prst="rect">
            <a:avLst/>
          </a:prstGeom>
        </p:spPr>
        <p:txBody>
          <a:bodyPr wrap="square">
            <a:spAutoFit/>
          </a:bodyPr>
          <a:lstStyle/>
          <a:p>
            <a:pPr>
              <a:buClr>
                <a:srgbClr val="0070C0"/>
              </a:buClr>
            </a:pPr>
            <a:r>
              <a:rPr lang="en-US" sz="1900" b="1" dirty="0"/>
              <a:t>Major tourism generators and receiving </a:t>
            </a:r>
            <a:r>
              <a:rPr lang="en-US" sz="1900" b="1" dirty="0" smtClean="0"/>
              <a:t>countries in </a:t>
            </a:r>
            <a:r>
              <a:rPr lang="en-US" sz="1900" b="1" dirty="0"/>
              <a:t>the world</a:t>
            </a:r>
          </a:p>
          <a:p>
            <a:pPr marL="361950" indent="-361950">
              <a:buClr>
                <a:srgbClr val="0070C0"/>
              </a:buClr>
              <a:buFont typeface="Wingdings 3" panose="05040102010807070707" pitchFamily="18" charset="2"/>
              <a:buChar char=""/>
            </a:pPr>
            <a:r>
              <a:rPr lang="en-US" sz="1900" dirty="0" smtClean="0"/>
              <a:t>The </a:t>
            </a:r>
            <a:r>
              <a:rPr lang="en-US" sz="1900" dirty="0"/>
              <a:t>Middle East, however, continued its dynamic growth, recording </a:t>
            </a:r>
            <a:r>
              <a:rPr lang="en-US" sz="1900" dirty="0" smtClean="0"/>
              <a:t>an annual </a:t>
            </a:r>
            <a:r>
              <a:rPr lang="en-US" sz="1900" dirty="0"/>
              <a:t>increase of 16%. Outbound tourism from Africa also </a:t>
            </a:r>
            <a:r>
              <a:rPr lang="en-US" sz="1900" dirty="0" smtClean="0"/>
              <a:t>maintained a </a:t>
            </a:r>
            <a:r>
              <a:rPr lang="en-US" sz="1900" dirty="0"/>
              <a:t>growth rate of 5%.</a:t>
            </a:r>
          </a:p>
          <a:p>
            <a:pPr marL="361950" indent="-361950">
              <a:buClr>
                <a:srgbClr val="0070C0"/>
              </a:buClr>
              <a:buFont typeface="Wingdings 3" panose="05040102010807070707" pitchFamily="18" charset="2"/>
              <a:buChar char=""/>
            </a:pPr>
            <a:r>
              <a:rPr lang="en-US" sz="1900" dirty="0"/>
              <a:t>Why does the vast majority of international travel take place </a:t>
            </a:r>
            <a:r>
              <a:rPr lang="en-US" sz="1900" dirty="0" smtClean="0"/>
              <a:t>within these </a:t>
            </a:r>
            <a:r>
              <a:rPr lang="en-US" sz="1900" dirty="0"/>
              <a:t>regions? Northern Europeans holiday predominantly in </a:t>
            </a:r>
            <a:r>
              <a:rPr lang="en-US" sz="1900" dirty="0" smtClean="0"/>
              <a:t>Southern Europe </a:t>
            </a:r>
            <a:r>
              <a:rPr lang="en-US" sz="1900" dirty="0"/>
              <a:t>(particularly the Mediterranean), while the Caribbean </a:t>
            </a:r>
            <a:r>
              <a:rPr lang="en-US" sz="1900" dirty="0" smtClean="0"/>
              <a:t>and Mexico </a:t>
            </a:r>
            <a:r>
              <a:rPr lang="en-US" sz="1900" dirty="0"/>
              <a:t>host large number of visitors from North America and </a:t>
            </a:r>
            <a:r>
              <a:rPr lang="en-US" sz="1900" dirty="0" smtClean="0"/>
              <a:t>Europe. This </a:t>
            </a:r>
            <a:r>
              <a:rPr lang="en-US" sz="1900" dirty="0"/>
              <a:t>is hardly surprising given the cost and time restrictions on travel </a:t>
            </a:r>
            <a:r>
              <a:rPr lang="en-US" sz="1900" dirty="0" smtClean="0"/>
              <a:t>for most </a:t>
            </a:r>
            <a:r>
              <a:rPr lang="en-US" sz="1900" dirty="0"/>
              <a:t>people. However, this pattern is slowly changing, now that long-haul travel is used increasingly as the main annual holiday option due to </a:t>
            </a:r>
            <a:r>
              <a:rPr lang="en-US" sz="1900" dirty="0" smtClean="0"/>
              <a:t>the decreasing </a:t>
            </a:r>
            <a:r>
              <a:rPr lang="en-US" sz="1900" dirty="0"/>
              <a:t>real cost of flights, peoples’ greater travel experience, and </a:t>
            </a:r>
            <a:r>
              <a:rPr lang="en-US" sz="1900" dirty="0" smtClean="0"/>
              <a:t>new destinations </a:t>
            </a:r>
            <a:r>
              <a:rPr lang="en-US" sz="1900" dirty="0"/>
              <a:t>coming into the market.</a:t>
            </a:r>
          </a:p>
          <a:p>
            <a:pPr marL="361950" indent="-361950">
              <a:buClr>
                <a:srgbClr val="0070C0"/>
              </a:buClr>
              <a:buFont typeface="Wingdings 3" panose="05040102010807070707" pitchFamily="18" charset="2"/>
              <a:buChar char=""/>
            </a:pPr>
            <a:r>
              <a:rPr lang="en-US" sz="1900" dirty="0"/>
              <a:t>While some developing countries are highly successful as </a:t>
            </a:r>
            <a:r>
              <a:rPr lang="en-US" sz="1900" dirty="0" smtClean="0"/>
              <a:t>destinations and have </a:t>
            </a:r>
            <a:r>
              <a:rPr lang="en-US" sz="1900" dirty="0"/>
              <a:t>been able to attract large number of visitors, others have so </a:t>
            </a:r>
            <a:r>
              <a:rPr lang="en-US" sz="1900" dirty="0" smtClean="0"/>
              <a:t>far not </a:t>
            </a:r>
            <a:r>
              <a:rPr lang="en-US" sz="1900" dirty="0"/>
              <a:t>entered the international tourism scene. The reasons for this </a:t>
            </a:r>
            <a:r>
              <a:rPr lang="en-US" sz="1900" dirty="0" smtClean="0"/>
              <a:t>vary greatly</a:t>
            </a:r>
            <a:r>
              <a:rPr lang="en-US" sz="1900" dirty="0"/>
              <a:t>, they are linked to physical characteristics </a:t>
            </a:r>
            <a:r>
              <a:rPr lang="en-US" sz="1900" dirty="0" smtClean="0"/>
              <a:t>and climate</a:t>
            </a:r>
            <a:r>
              <a:rPr lang="en-US" sz="1900" dirty="0"/>
              <a:t>; government commitment to tourism; </a:t>
            </a:r>
            <a:r>
              <a:rPr lang="en-US" sz="1900" dirty="0" smtClean="0"/>
              <a:t>security issues</a:t>
            </a:r>
            <a:r>
              <a:rPr lang="en-US" sz="1900" dirty="0"/>
              <a:t>; accessibility; distribution channels; </a:t>
            </a:r>
            <a:r>
              <a:rPr lang="en-US" sz="1900" dirty="0" smtClean="0"/>
              <a:t>image and </a:t>
            </a:r>
            <a:r>
              <a:rPr lang="en-US" sz="1900" dirty="0"/>
              <a:t>marketing etc. to name but a </a:t>
            </a:r>
            <a:r>
              <a:rPr lang="en-US" sz="1900" dirty="0" smtClean="0"/>
              <a:t>few.</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44</a:t>
            </a:r>
          </a:p>
        </p:txBody>
      </p:sp>
    </p:spTree>
    <p:extLst>
      <p:ext uri="{BB962C8B-B14F-4D97-AF65-F5344CB8AC3E}">
        <p14:creationId xmlns:p14="http://schemas.microsoft.com/office/powerpoint/2010/main" val="2607829338"/>
      </p:ext>
    </p:extLst>
  </p:cSld>
  <p:clrMapOvr>
    <a:masterClrMapping/>
  </p:clrMapOvr>
  <p:transition advClick="0"/>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1.4 – </a:t>
            </a:r>
            <a:r>
              <a:rPr lang="en-US" sz="2800" dirty="0"/>
              <a:t>The </a:t>
            </a:r>
            <a:r>
              <a:rPr lang="en-US" sz="2800" dirty="0" smtClean="0"/>
              <a:t>Pattern </a:t>
            </a:r>
            <a:r>
              <a:rPr lang="en-US" sz="2800" dirty="0"/>
              <a:t>of </a:t>
            </a:r>
            <a:r>
              <a:rPr lang="en-US" sz="2800" dirty="0" smtClean="0"/>
              <a:t>Demand </a:t>
            </a:r>
            <a:r>
              <a:rPr lang="en-US" sz="2800" dirty="0"/>
              <a:t>for </a:t>
            </a:r>
            <a:r>
              <a:rPr lang="en-US" sz="2800" dirty="0" smtClean="0"/>
              <a:t>International T&amp;T</a:t>
            </a:r>
            <a:endParaRPr lang="en-US" sz="2800" dirty="0"/>
          </a:p>
        </p:txBody>
      </p:sp>
      <p:sp>
        <p:nvSpPr>
          <p:cNvPr id="34" name="Rectangle 33"/>
          <p:cNvSpPr/>
          <p:nvPr/>
        </p:nvSpPr>
        <p:spPr>
          <a:xfrm>
            <a:off x="251520" y="1124744"/>
            <a:ext cx="7272808" cy="5632311"/>
          </a:xfrm>
          <a:prstGeom prst="rect">
            <a:avLst/>
          </a:prstGeom>
        </p:spPr>
        <p:txBody>
          <a:bodyPr wrap="square">
            <a:spAutoFit/>
          </a:bodyPr>
          <a:lstStyle/>
          <a:p>
            <a:pPr>
              <a:buClr>
                <a:srgbClr val="0070C0"/>
              </a:buClr>
            </a:pPr>
            <a:r>
              <a:rPr lang="en-US" b="1" dirty="0"/>
              <a:t>Major tourism generators and receiving </a:t>
            </a:r>
            <a:r>
              <a:rPr lang="en-US" b="1" dirty="0" smtClean="0"/>
              <a:t>countries in </a:t>
            </a:r>
            <a:r>
              <a:rPr lang="en-US" b="1" dirty="0"/>
              <a:t>the world</a:t>
            </a:r>
          </a:p>
          <a:p>
            <a:pPr marL="361950" indent="-361950">
              <a:buClr>
                <a:srgbClr val="0070C0"/>
              </a:buClr>
              <a:buFont typeface="Wingdings 3" panose="05040102010807070707" pitchFamily="18" charset="2"/>
              <a:buChar char=""/>
            </a:pPr>
            <a:r>
              <a:rPr lang="en-US" dirty="0" smtClean="0"/>
              <a:t>Destinations that </a:t>
            </a:r>
            <a:r>
              <a:rPr lang="en-US" dirty="0"/>
              <a:t>have been adopted by mainstream </a:t>
            </a:r>
            <a:r>
              <a:rPr lang="en-US" dirty="0" smtClean="0"/>
              <a:t>tour-operators (especially </a:t>
            </a:r>
            <a:r>
              <a:rPr lang="en-US" dirty="0"/>
              <a:t>in East Asia, North Africa and the </a:t>
            </a:r>
            <a:r>
              <a:rPr lang="en-US" dirty="0" smtClean="0"/>
              <a:t>Americas) show </a:t>
            </a:r>
            <a:r>
              <a:rPr lang="en-US" dirty="0"/>
              <a:t>very high arrival numbers due to the </a:t>
            </a:r>
            <a:r>
              <a:rPr lang="en-US" dirty="0" smtClean="0"/>
              <a:t>capacities carried </a:t>
            </a:r>
            <a:r>
              <a:rPr lang="en-US" dirty="0"/>
              <a:t>by the larger tour operators. Generally, the </a:t>
            </a:r>
            <a:r>
              <a:rPr lang="en-US" dirty="0" smtClean="0"/>
              <a:t>top tourism </a:t>
            </a:r>
            <a:r>
              <a:rPr lang="en-US" dirty="0"/>
              <a:t>countries amongst the developing world </a:t>
            </a:r>
            <a:r>
              <a:rPr lang="en-US" dirty="0" smtClean="0"/>
              <a:t>are relatively </a:t>
            </a:r>
            <a:r>
              <a:rPr lang="en-US" dirty="0"/>
              <a:t>easily accessible.</a:t>
            </a:r>
          </a:p>
          <a:p>
            <a:pPr marL="361950" indent="-361950">
              <a:buClr>
                <a:srgbClr val="0070C0"/>
              </a:buClr>
              <a:buFont typeface="Wingdings 3" panose="05040102010807070707" pitchFamily="18" charset="2"/>
              <a:buChar char=""/>
            </a:pPr>
            <a:r>
              <a:rPr lang="en-US" dirty="0"/>
              <a:t>The WTO’s Tourism 2020 Vision projects that international </a:t>
            </a:r>
            <a:r>
              <a:rPr lang="en-US" dirty="0" smtClean="0"/>
              <a:t>arrivals are </a:t>
            </a:r>
            <a:r>
              <a:rPr lang="en-US" dirty="0"/>
              <a:t>expected to reach nearly 1.6 billion by the year 2020. Of </a:t>
            </a:r>
            <a:r>
              <a:rPr lang="en-US" dirty="0" smtClean="0"/>
              <a:t>these worldwide </a:t>
            </a:r>
            <a:r>
              <a:rPr lang="en-US" dirty="0"/>
              <a:t>arrivals in 2020, 1.2 billion will be intra-regional and </a:t>
            </a:r>
            <a:r>
              <a:rPr lang="en-US" dirty="0" smtClean="0"/>
              <a:t>0.4bn </a:t>
            </a:r>
            <a:r>
              <a:rPr lang="en-US" dirty="0"/>
              <a:t>will be long-haul travellers. East Asia and the Pacific, South </a:t>
            </a:r>
            <a:r>
              <a:rPr lang="en-US" dirty="0" smtClean="0"/>
              <a:t>Asia, the </a:t>
            </a:r>
            <a:r>
              <a:rPr lang="en-US" dirty="0"/>
              <a:t>Middle East and Africa are forecast to grow at over 5% per </a:t>
            </a:r>
            <a:r>
              <a:rPr lang="en-US" dirty="0" smtClean="0"/>
              <a:t>year, compared </a:t>
            </a:r>
            <a:r>
              <a:rPr lang="en-US" dirty="0"/>
              <a:t>to the world average of 4.1%. More mature regions such </a:t>
            </a:r>
            <a:r>
              <a:rPr lang="en-US" dirty="0" smtClean="0"/>
              <a:t>as Europe </a:t>
            </a:r>
            <a:r>
              <a:rPr lang="en-US" dirty="0"/>
              <a:t>and the Americas are anticipated to show lower than </a:t>
            </a:r>
            <a:r>
              <a:rPr lang="en-US" dirty="0" smtClean="0"/>
              <a:t>average growth rates.</a:t>
            </a:r>
          </a:p>
          <a:p>
            <a:pPr marL="361950" indent="-361950">
              <a:buClr>
                <a:srgbClr val="0070C0"/>
              </a:buClr>
              <a:buFont typeface="Wingdings 3" panose="05040102010807070707" pitchFamily="18" charset="2"/>
              <a:buChar char=""/>
            </a:pPr>
            <a:r>
              <a:rPr lang="en-US" dirty="0" smtClean="0"/>
              <a:t>Europe </a:t>
            </a:r>
            <a:r>
              <a:rPr lang="en-US" dirty="0"/>
              <a:t>will maintain the highest share of world </a:t>
            </a:r>
            <a:r>
              <a:rPr lang="en-US" dirty="0" smtClean="0"/>
              <a:t>arrivals, although </a:t>
            </a:r>
            <a:r>
              <a:rPr lang="en-US" dirty="0"/>
              <a:t>this share will decline from 60% in 1995 to 46% in </a:t>
            </a:r>
            <a:r>
              <a:rPr lang="en-US" dirty="0" smtClean="0"/>
              <a:t>2020. The </a:t>
            </a:r>
            <a:r>
              <a:rPr lang="en-US" dirty="0"/>
              <a:t>total tourist arrivals by region shows that, by 2020, the top </a:t>
            </a:r>
            <a:r>
              <a:rPr lang="en-US" dirty="0" smtClean="0"/>
              <a:t>three receiving </a:t>
            </a:r>
            <a:r>
              <a:rPr lang="en-US" dirty="0"/>
              <a:t>regions will be Europe (</a:t>
            </a:r>
            <a:r>
              <a:rPr lang="en-US" dirty="0" smtClean="0"/>
              <a:t>717m </a:t>
            </a:r>
            <a:r>
              <a:rPr lang="en-US" dirty="0"/>
              <a:t>tourists), East Asia (</a:t>
            </a:r>
            <a:r>
              <a:rPr lang="en-US" dirty="0" smtClean="0"/>
              <a:t>397m) </a:t>
            </a:r>
            <a:r>
              <a:rPr lang="en-US" dirty="0"/>
              <a:t>and the Americas (</a:t>
            </a:r>
            <a:r>
              <a:rPr lang="en-US" dirty="0" smtClean="0"/>
              <a:t>282m), </a:t>
            </a:r>
            <a:r>
              <a:rPr lang="en-US" dirty="0"/>
              <a:t>followed by Africa, the </a:t>
            </a:r>
            <a:r>
              <a:rPr lang="en-US" dirty="0" smtClean="0"/>
              <a:t>Middle East </a:t>
            </a:r>
            <a:r>
              <a:rPr lang="en-US" dirty="0"/>
              <a:t>and South Asia.</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44</a:t>
            </a:r>
          </a:p>
        </p:txBody>
      </p:sp>
      <p:pic>
        <p:nvPicPr>
          <p:cNvPr id="17410" name="Picture 2" descr="Image result for WTO Tourism 2020 Vis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4328" y="1130301"/>
            <a:ext cx="1283166" cy="1117030"/>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Image result for WTO Tourism 2020 Visi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524328" y="2323531"/>
            <a:ext cx="1283166" cy="725831"/>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Related im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2968" r="5082" b="9705"/>
          <a:stretch/>
        </p:blipFill>
        <p:spPr bwMode="auto">
          <a:xfrm>
            <a:off x="7524328" y="3121370"/>
            <a:ext cx="1282422" cy="1038281"/>
          </a:xfrm>
          <a:prstGeom prst="rect">
            <a:avLst/>
          </a:prstGeom>
          <a:noFill/>
          <a:extLst>
            <a:ext uri="{909E8E84-426E-40DD-AFC4-6F175D3DCCD1}">
              <a14:hiddenFill xmlns:a14="http://schemas.microsoft.com/office/drawing/2010/main">
                <a:solidFill>
                  <a:srgbClr val="FFFFFF"/>
                </a:solidFill>
              </a14:hiddenFill>
            </a:ext>
          </a:extLst>
        </p:spPr>
      </p:pic>
      <p:pic>
        <p:nvPicPr>
          <p:cNvPr id="17416" name="Picture 8" descr="Image result for WTO Tourism 2020 Vision"/>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300" t="2098" r="4496" b="8302"/>
          <a:stretch/>
        </p:blipFill>
        <p:spPr bwMode="auto">
          <a:xfrm>
            <a:off x="7524328" y="4228212"/>
            <a:ext cx="1282422" cy="759954"/>
          </a:xfrm>
          <a:prstGeom prst="rect">
            <a:avLst/>
          </a:prstGeom>
          <a:noFill/>
          <a:extLst>
            <a:ext uri="{909E8E84-426E-40DD-AFC4-6F175D3DCCD1}">
              <a14:hiddenFill xmlns:a14="http://schemas.microsoft.com/office/drawing/2010/main">
                <a:solidFill>
                  <a:srgbClr val="FFFFFF"/>
                </a:solidFill>
              </a14:hiddenFill>
            </a:ext>
          </a:extLst>
        </p:spPr>
      </p:pic>
      <p:pic>
        <p:nvPicPr>
          <p:cNvPr id="17418" name="Picture 10" descr="Image result for WTO Tourism 2020 Vision"/>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6263" b="3130"/>
          <a:stretch/>
        </p:blipFill>
        <p:spPr bwMode="auto">
          <a:xfrm>
            <a:off x="7524328" y="5063144"/>
            <a:ext cx="1282422" cy="1366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3762570"/>
      </p:ext>
    </p:extLst>
  </p:cSld>
  <p:clrMapOvr>
    <a:masterClrMapping/>
  </p:clrMapOvr>
  <p:transition advClick="0"/>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1.4 – </a:t>
            </a:r>
            <a:r>
              <a:rPr lang="en-US" sz="2800" dirty="0"/>
              <a:t>The </a:t>
            </a:r>
            <a:r>
              <a:rPr lang="en-US" sz="2800" dirty="0" smtClean="0"/>
              <a:t>Pattern </a:t>
            </a:r>
            <a:r>
              <a:rPr lang="en-US" sz="2800" dirty="0"/>
              <a:t>of </a:t>
            </a:r>
            <a:r>
              <a:rPr lang="en-US" sz="2800" dirty="0" smtClean="0"/>
              <a:t>Demand </a:t>
            </a:r>
            <a:r>
              <a:rPr lang="en-US" sz="2800" dirty="0"/>
              <a:t>for </a:t>
            </a:r>
            <a:r>
              <a:rPr lang="en-US" sz="2800" dirty="0" smtClean="0"/>
              <a:t>International T&amp;T</a:t>
            </a:r>
            <a:endParaRPr lang="en-US" sz="2800" dirty="0"/>
          </a:p>
        </p:txBody>
      </p:sp>
      <p:sp>
        <p:nvSpPr>
          <p:cNvPr id="34" name="Rectangle 33"/>
          <p:cNvSpPr/>
          <p:nvPr/>
        </p:nvSpPr>
        <p:spPr>
          <a:xfrm>
            <a:off x="251520" y="1124744"/>
            <a:ext cx="6336704" cy="5632311"/>
          </a:xfrm>
          <a:prstGeom prst="rect">
            <a:avLst/>
          </a:prstGeom>
        </p:spPr>
        <p:txBody>
          <a:bodyPr wrap="square">
            <a:spAutoFit/>
          </a:bodyPr>
          <a:lstStyle/>
          <a:p>
            <a:pPr>
              <a:buClr>
                <a:srgbClr val="0070C0"/>
              </a:buClr>
            </a:pPr>
            <a:r>
              <a:rPr lang="en-US" sz="2000" b="1" dirty="0">
                <a:solidFill>
                  <a:srgbClr val="FF0000"/>
                </a:solidFill>
              </a:rPr>
              <a:t>Destination Investigation - Group/Project </a:t>
            </a:r>
            <a:r>
              <a:rPr lang="en-US" sz="2000" b="1" dirty="0" smtClean="0">
                <a:solidFill>
                  <a:srgbClr val="FF0000"/>
                </a:solidFill>
              </a:rPr>
              <a:t>Work - Scenario</a:t>
            </a:r>
            <a:endParaRPr lang="en-US" sz="2000" b="1" dirty="0">
              <a:solidFill>
                <a:srgbClr val="FF0000"/>
              </a:solidFill>
            </a:endParaRPr>
          </a:p>
          <a:p>
            <a:pPr marL="361950" indent="-361950">
              <a:buClr>
                <a:srgbClr val="0070C0"/>
              </a:buClr>
              <a:buFont typeface="Wingdings 3" panose="05040102010807070707" pitchFamily="18" charset="2"/>
              <a:buChar char=""/>
            </a:pPr>
            <a:r>
              <a:rPr lang="en-US" sz="2000" dirty="0">
                <a:solidFill>
                  <a:srgbClr val="FF0000"/>
                </a:solidFill>
              </a:rPr>
              <a:t>‘My Tours’ is a local tour agency that provides services to inbound tourists.</a:t>
            </a:r>
          </a:p>
          <a:p>
            <a:pPr marL="361950" indent="-361950">
              <a:buClr>
                <a:srgbClr val="0070C0"/>
              </a:buClr>
              <a:buFont typeface="Wingdings 3" panose="05040102010807070707" pitchFamily="18" charset="2"/>
              <a:buChar char=""/>
            </a:pPr>
            <a:r>
              <a:rPr lang="en-US" sz="2000" dirty="0">
                <a:solidFill>
                  <a:srgbClr val="FF0000"/>
                </a:solidFill>
              </a:rPr>
              <a:t>You work as a Tour Executive in ‘My Tours’ and report to </a:t>
            </a:r>
            <a:r>
              <a:rPr lang="en-US" sz="2000" dirty="0" smtClean="0">
                <a:solidFill>
                  <a:srgbClr val="FF0000"/>
                </a:solidFill>
              </a:rPr>
              <a:t>the company’s </a:t>
            </a:r>
            <a:r>
              <a:rPr lang="en-US" sz="2000" dirty="0">
                <a:solidFill>
                  <a:srgbClr val="FF0000"/>
                </a:solidFill>
              </a:rPr>
              <a:t>Tour Manager. Your duties include planning itineraries </a:t>
            </a:r>
            <a:r>
              <a:rPr lang="en-US" sz="2000" dirty="0" smtClean="0">
                <a:solidFill>
                  <a:srgbClr val="FF0000"/>
                </a:solidFill>
              </a:rPr>
              <a:t>for overseas </a:t>
            </a:r>
            <a:r>
              <a:rPr lang="en-US" sz="2000" dirty="0">
                <a:solidFill>
                  <a:srgbClr val="FF0000"/>
                </a:solidFill>
              </a:rPr>
              <a:t>visitors, replying to customers’ requests for quotations, </a:t>
            </a:r>
            <a:r>
              <a:rPr lang="en-US" sz="2000" dirty="0" smtClean="0">
                <a:solidFill>
                  <a:srgbClr val="FF0000"/>
                </a:solidFill>
              </a:rPr>
              <a:t>and preparing </a:t>
            </a:r>
            <a:r>
              <a:rPr lang="en-US" sz="2000" dirty="0">
                <a:solidFill>
                  <a:srgbClr val="FF0000"/>
                </a:solidFill>
              </a:rPr>
              <a:t>messages, business notices and other materials. The </a:t>
            </a:r>
            <a:r>
              <a:rPr lang="en-US" sz="2000" dirty="0" smtClean="0">
                <a:solidFill>
                  <a:srgbClr val="FF0000"/>
                </a:solidFill>
              </a:rPr>
              <a:t>company is </a:t>
            </a:r>
            <a:r>
              <a:rPr lang="en-US" sz="2000" dirty="0">
                <a:solidFill>
                  <a:srgbClr val="FF0000"/>
                </a:solidFill>
              </a:rPr>
              <a:t>receiving an increasing number of enquiries from leisure </a:t>
            </a:r>
            <a:r>
              <a:rPr lang="en-US" sz="2000" dirty="0" smtClean="0">
                <a:solidFill>
                  <a:srgbClr val="FF0000"/>
                </a:solidFill>
              </a:rPr>
              <a:t>travellers about </a:t>
            </a:r>
            <a:r>
              <a:rPr lang="en-US" sz="2000" dirty="0">
                <a:solidFill>
                  <a:srgbClr val="FF0000"/>
                </a:solidFill>
              </a:rPr>
              <a:t>visiting a destination in your local area. The recent publicity </a:t>
            </a:r>
            <a:r>
              <a:rPr lang="en-US" sz="2000" dirty="0" smtClean="0">
                <a:solidFill>
                  <a:srgbClr val="FF0000"/>
                </a:solidFill>
              </a:rPr>
              <a:t>about the </a:t>
            </a:r>
            <a:r>
              <a:rPr lang="en-US" sz="2000" dirty="0">
                <a:solidFill>
                  <a:srgbClr val="FF0000"/>
                </a:solidFill>
              </a:rPr>
              <a:t>creation of a new facility has added to this interest.</a:t>
            </a:r>
          </a:p>
          <a:p>
            <a:pPr marL="361950" indent="-361950">
              <a:buClr>
                <a:srgbClr val="0070C0"/>
              </a:buClr>
              <a:buFont typeface="Wingdings 3" panose="05040102010807070707" pitchFamily="18" charset="2"/>
              <a:buChar char=""/>
            </a:pPr>
            <a:r>
              <a:rPr lang="en-US" sz="2000" dirty="0">
                <a:solidFill>
                  <a:srgbClr val="FF0000"/>
                </a:solidFill>
              </a:rPr>
              <a:t>The Tour Manager would like you to investigate the tourist </a:t>
            </a:r>
            <a:r>
              <a:rPr lang="en-US" sz="2000" dirty="0" smtClean="0">
                <a:solidFill>
                  <a:srgbClr val="FF0000"/>
                </a:solidFill>
              </a:rPr>
              <a:t>appeal of </a:t>
            </a:r>
            <a:r>
              <a:rPr lang="en-US" sz="2000" dirty="0">
                <a:solidFill>
                  <a:srgbClr val="FF0000"/>
                </a:solidFill>
              </a:rPr>
              <a:t>this destination and help the company produce some </a:t>
            </a:r>
            <a:r>
              <a:rPr lang="en-US" sz="2000" dirty="0" smtClean="0">
                <a:solidFill>
                  <a:srgbClr val="FF0000"/>
                </a:solidFill>
              </a:rPr>
              <a:t>updated information </a:t>
            </a:r>
            <a:r>
              <a:rPr lang="en-US" sz="2000" dirty="0">
                <a:solidFill>
                  <a:srgbClr val="FF0000"/>
                </a:solidFill>
              </a:rPr>
              <a:t>for the potential visitors.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44</a:t>
            </a:r>
          </a:p>
        </p:txBody>
      </p:sp>
      <p:pic>
        <p:nvPicPr>
          <p:cNvPr id="19458" name="Picture 2" descr="Image result for tourist destinations in egyp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0160"/>
          <a:stretch/>
        </p:blipFill>
        <p:spPr bwMode="auto">
          <a:xfrm>
            <a:off x="6618425" y="1133061"/>
            <a:ext cx="2202047" cy="1098825"/>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Image result for tourist destinations in egypt"/>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1163"/>
          <a:stretch/>
        </p:blipFill>
        <p:spPr bwMode="auto">
          <a:xfrm>
            <a:off x="6588224" y="2333172"/>
            <a:ext cx="2232248" cy="1487302"/>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Image result for tourist destinations in egyp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9581"/>
          <a:stretch/>
        </p:blipFill>
        <p:spPr bwMode="auto">
          <a:xfrm>
            <a:off x="6588224" y="3895001"/>
            <a:ext cx="2214736" cy="1334199"/>
          </a:xfrm>
          <a:prstGeom prst="rect">
            <a:avLst/>
          </a:prstGeom>
          <a:noFill/>
          <a:extLst>
            <a:ext uri="{909E8E84-426E-40DD-AFC4-6F175D3DCCD1}">
              <a14:hiddenFill xmlns:a14="http://schemas.microsoft.com/office/drawing/2010/main">
                <a:solidFill>
                  <a:srgbClr val="FFFFFF"/>
                </a:solidFill>
              </a14:hiddenFill>
            </a:ext>
          </a:extLst>
        </p:spPr>
      </p:pic>
      <p:pic>
        <p:nvPicPr>
          <p:cNvPr id="19464" name="Picture 8" descr="Image result for tourist destinations in egypt"/>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5914"/>
          <a:stretch/>
        </p:blipFill>
        <p:spPr bwMode="auto">
          <a:xfrm>
            <a:off x="6618425" y="5303727"/>
            <a:ext cx="2184535" cy="12298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2520111"/>
      </p:ext>
    </p:extLst>
  </p:cSld>
  <p:clrMapOvr>
    <a:masterClrMapping/>
  </p:clrMapOvr>
  <p:transition advClick="0"/>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1.4 – </a:t>
            </a:r>
            <a:r>
              <a:rPr lang="en-US" sz="2800" dirty="0"/>
              <a:t>The </a:t>
            </a:r>
            <a:r>
              <a:rPr lang="en-US" sz="2800" dirty="0" smtClean="0"/>
              <a:t>Pattern </a:t>
            </a:r>
            <a:r>
              <a:rPr lang="en-US" sz="2800" dirty="0"/>
              <a:t>of </a:t>
            </a:r>
            <a:r>
              <a:rPr lang="en-US" sz="2800" dirty="0" smtClean="0"/>
              <a:t>Demand </a:t>
            </a:r>
            <a:r>
              <a:rPr lang="en-US" sz="2800" dirty="0"/>
              <a:t>for </a:t>
            </a:r>
            <a:r>
              <a:rPr lang="en-US" sz="2800" dirty="0" smtClean="0"/>
              <a:t>International T&amp;T</a:t>
            </a:r>
            <a:endParaRPr lang="en-US" sz="2800" dirty="0"/>
          </a:p>
        </p:txBody>
      </p:sp>
      <p:sp>
        <p:nvSpPr>
          <p:cNvPr id="34" name="Rectangle 33"/>
          <p:cNvSpPr/>
          <p:nvPr/>
        </p:nvSpPr>
        <p:spPr>
          <a:xfrm>
            <a:off x="251520" y="1124744"/>
            <a:ext cx="6587008" cy="5262979"/>
          </a:xfrm>
          <a:prstGeom prst="rect">
            <a:avLst/>
          </a:prstGeom>
        </p:spPr>
        <p:txBody>
          <a:bodyPr wrap="square">
            <a:spAutoFit/>
          </a:bodyPr>
          <a:lstStyle/>
          <a:p>
            <a:pPr>
              <a:buClr>
                <a:srgbClr val="0070C0"/>
              </a:buClr>
            </a:pPr>
            <a:r>
              <a:rPr lang="en-US" sz="2100" b="1" dirty="0"/>
              <a:t>Preparatory Work</a:t>
            </a:r>
          </a:p>
          <a:p>
            <a:pPr marL="457200" indent="-457200">
              <a:buClr>
                <a:srgbClr val="0070C0"/>
              </a:buClr>
              <a:buFont typeface="+mj-lt"/>
              <a:buAutoNum type="arabicPeriod"/>
            </a:pPr>
            <a:r>
              <a:rPr lang="en-US" sz="2100" dirty="0" smtClean="0"/>
              <a:t>You </a:t>
            </a:r>
            <a:r>
              <a:rPr lang="en-US" sz="2100" dirty="0"/>
              <a:t>are required to surf the Internet for information on </a:t>
            </a:r>
            <a:r>
              <a:rPr lang="en-US" sz="2100" dirty="0" smtClean="0"/>
              <a:t>the destinations </a:t>
            </a:r>
            <a:r>
              <a:rPr lang="en-US" sz="2100" dirty="0"/>
              <a:t>hotels, local attractions, eating places, transportation etc., and you should approach organisations and suppliers for brochures and details of their various services.</a:t>
            </a:r>
          </a:p>
          <a:p>
            <a:pPr marL="457200" indent="-457200">
              <a:buClr>
                <a:srgbClr val="0070C0"/>
              </a:buClr>
              <a:buFont typeface="+mj-lt"/>
              <a:buAutoNum type="arabicPeriod"/>
            </a:pPr>
            <a:r>
              <a:rPr lang="en-US" sz="2100" dirty="0"/>
              <a:t>Conduct an investigation to identify the relative popularity of the destinations visitor attractions. You should conduct a survey to determine visitors’ preferences. It is suggested that you might ask a variety of people in order to gain a representative sample of opinions. A mix of class members, school friends, members of your family and other people would help to give a range of opinions. An example of a Marker Survey Questionnaire template that could be used is shown below.</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45</a:t>
            </a:r>
          </a:p>
        </p:txBody>
      </p:sp>
      <p:pic>
        <p:nvPicPr>
          <p:cNvPr id="20482" name="Picture 2" descr="Image result for luxor hotel egyp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8528" y="1124744"/>
            <a:ext cx="2005881" cy="1334823"/>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Image result for luxor hotel egyp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38527" y="2564904"/>
            <a:ext cx="2000721" cy="1967506"/>
          </a:xfrm>
          <a:prstGeom prst="rect">
            <a:avLst/>
          </a:prstGeom>
          <a:noFill/>
          <a:extLst>
            <a:ext uri="{909E8E84-426E-40DD-AFC4-6F175D3DCCD1}">
              <a14:hiddenFill xmlns:a14="http://schemas.microsoft.com/office/drawing/2010/main">
                <a:solidFill>
                  <a:srgbClr val="FFFFFF"/>
                </a:solidFill>
              </a14:hiddenFill>
            </a:ext>
          </a:extLst>
        </p:spPr>
      </p:pic>
      <p:pic>
        <p:nvPicPr>
          <p:cNvPr id="20486" name="Picture 6" descr="Image result for bob marley hotel luxo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38527" y="4637747"/>
            <a:ext cx="1999523" cy="14996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1209862"/>
      </p:ext>
    </p:extLst>
  </p:cSld>
  <p:clrMapOvr>
    <a:masterClrMapping/>
  </p:clrMapOvr>
  <p:transition advClick="0"/>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1.4 – </a:t>
            </a:r>
            <a:r>
              <a:rPr lang="en-US" sz="2800" dirty="0"/>
              <a:t>The </a:t>
            </a:r>
            <a:r>
              <a:rPr lang="en-US" sz="2800" dirty="0" smtClean="0"/>
              <a:t>Pattern </a:t>
            </a:r>
            <a:r>
              <a:rPr lang="en-US" sz="2800" dirty="0"/>
              <a:t>of </a:t>
            </a:r>
            <a:r>
              <a:rPr lang="en-US" sz="2800" dirty="0" smtClean="0"/>
              <a:t>Demand </a:t>
            </a:r>
            <a:r>
              <a:rPr lang="en-US" sz="2800" dirty="0"/>
              <a:t>for </a:t>
            </a:r>
            <a:r>
              <a:rPr lang="en-US" sz="2800" dirty="0" smtClean="0"/>
              <a:t>International T&amp;T</a:t>
            </a:r>
            <a:endParaRPr lang="en-US" sz="2800" dirty="0"/>
          </a:p>
        </p:txBody>
      </p:sp>
      <p:sp>
        <p:nvSpPr>
          <p:cNvPr id="34" name="Rectangle 33"/>
          <p:cNvSpPr/>
          <p:nvPr/>
        </p:nvSpPr>
        <p:spPr>
          <a:xfrm>
            <a:off x="251520" y="1124744"/>
            <a:ext cx="8496944" cy="5355312"/>
          </a:xfrm>
          <a:prstGeom prst="rect">
            <a:avLst/>
          </a:prstGeom>
        </p:spPr>
        <p:txBody>
          <a:bodyPr wrap="square">
            <a:spAutoFit/>
          </a:bodyPr>
          <a:lstStyle/>
          <a:p>
            <a:pPr>
              <a:buClr>
                <a:srgbClr val="0070C0"/>
              </a:buClr>
            </a:pPr>
            <a:r>
              <a:rPr lang="en-US" b="1" dirty="0" smtClean="0"/>
              <a:t>Sample Questionnaire</a:t>
            </a:r>
          </a:p>
          <a:p>
            <a:pPr>
              <a:buClr>
                <a:srgbClr val="0070C0"/>
              </a:buClr>
            </a:pPr>
            <a:r>
              <a:rPr lang="en-US" dirty="0"/>
              <a:t>Market Survey Questionnaire</a:t>
            </a:r>
          </a:p>
          <a:p>
            <a:pPr>
              <a:buClr>
                <a:srgbClr val="0070C0"/>
              </a:buClr>
            </a:pPr>
            <a:r>
              <a:rPr lang="en-US" dirty="0"/>
              <a:t>Dear Sir/Madam I am</a:t>
            </a:r>
            <a:r>
              <a:rPr lang="en-US" dirty="0" smtClean="0"/>
              <a:t>________________    from __________________________</a:t>
            </a:r>
            <a:endParaRPr lang="en-US" dirty="0"/>
          </a:p>
          <a:p>
            <a:pPr algn="ctr">
              <a:buClr>
                <a:srgbClr val="0070C0"/>
              </a:buClr>
              <a:tabLst>
                <a:tab pos="4924425" algn="l"/>
              </a:tabLst>
            </a:pPr>
            <a:r>
              <a:rPr lang="en-US" dirty="0" smtClean="0"/>
              <a:t>	(</a:t>
            </a:r>
            <a:r>
              <a:rPr lang="en-US" dirty="0"/>
              <a:t>Name of School)</a:t>
            </a:r>
          </a:p>
          <a:p>
            <a:pPr marL="361950" indent="-361950">
              <a:buClr>
                <a:srgbClr val="0070C0"/>
              </a:buClr>
              <a:buFont typeface="Wingdings 3" panose="05040102010807070707" pitchFamily="18" charset="2"/>
              <a:buChar char=""/>
            </a:pPr>
            <a:r>
              <a:rPr lang="en-US" dirty="0"/>
              <a:t>I am a Travel and Tourism student carrying out a market survey as part of my course. I would appreciate it if you could spare a few minutes to complete this questionnaire Please be assured that your responses will be kept confidential. None of the </a:t>
            </a:r>
            <a:r>
              <a:rPr lang="en-US" dirty="0" smtClean="0"/>
              <a:t>information </a:t>
            </a:r>
            <a:r>
              <a:rPr lang="en-US" dirty="0"/>
              <a:t>you give in the survey can be used to Identify you. Thank you.</a:t>
            </a:r>
          </a:p>
          <a:p>
            <a:pPr marL="457200" indent="-457200">
              <a:buClr>
                <a:srgbClr val="0070C0"/>
              </a:buClr>
              <a:buFont typeface="+mj-lt"/>
              <a:buAutoNum type="arabicPeriod"/>
              <a:tabLst>
                <a:tab pos="2690813" algn="l"/>
                <a:tab pos="6189663" algn="l"/>
              </a:tabLst>
            </a:pPr>
            <a:r>
              <a:rPr lang="en-US" dirty="0" smtClean="0"/>
              <a:t>How </a:t>
            </a:r>
            <a:r>
              <a:rPr lang="en-US" dirty="0"/>
              <a:t>often do you visit (the destination</a:t>
            </a:r>
            <a:r>
              <a:rPr lang="en-US" dirty="0" smtClean="0"/>
              <a:t>)?</a:t>
            </a:r>
            <a:br>
              <a:rPr lang="en-US" dirty="0" smtClean="0"/>
            </a:br>
            <a:r>
              <a:rPr lang="en-US" dirty="0" smtClean="0">
                <a:sym typeface="Webdings" panose="05030102010509060703" pitchFamily="18" charset="2"/>
              </a:rPr>
              <a:t> </a:t>
            </a:r>
            <a:r>
              <a:rPr lang="en-US" dirty="0" smtClean="0"/>
              <a:t>Once </a:t>
            </a:r>
            <a:r>
              <a:rPr lang="en-US" dirty="0"/>
              <a:t>a week </a:t>
            </a:r>
            <a:r>
              <a:rPr lang="en-US" dirty="0" smtClean="0"/>
              <a:t>	</a:t>
            </a:r>
            <a:r>
              <a:rPr lang="en-US" dirty="0">
                <a:sym typeface="Webdings" panose="05030102010509060703" pitchFamily="18" charset="2"/>
              </a:rPr>
              <a:t>  </a:t>
            </a:r>
            <a:r>
              <a:rPr lang="en-US" dirty="0" smtClean="0"/>
              <a:t>Once </a:t>
            </a:r>
            <a:r>
              <a:rPr lang="en-US" dirty="0"/>
              <a:t>every two weeks </a:t>
            </a:r>
            <a:r>
              <a:rPr lang="en-US" dirty="0" smtClean="0"/>
              <a:t>	</a:t>
            </a:r>
            <a:r>
              <a:rPr lang="en-US" dirty="0">
                <a:sym typeface="Webdings" panose="05030102010509060703" pitchFamily="18" charset="2"/>
              </a:rPr>
              <a:t>  </a:t>
            </a:r>
            <a:r>
              <a:rPr lang="en-US" dirty="0" smtClean="0"/>
              <a:t>Once </a:t>
            </a:r>
            <a:r>
              <a:rPr lang="en-US" dirty="0"/>
              <a:t>a month </a:t>
            </a:r>
            <a:r>
              <a:rPr lang="en-US" dirty="0" smtClean="0">
                <a:sym typeface="Webdings" panose="05030102010509060703" pitchFamily="18" charset="2"/>
              </a:rPr>
              <a:t> </a:t>
            </a:r>
            <a:r>
              <a:rPr lang="en-US" dirty="0">
                <a:sym typeface="Webdings" panose="05030102010509060703" pitchFamily="18" charset="2"/>
              </a:rPr>
              <a:t> </a:t>
            </a:r>
            <a:r>
              <a:rPr lang="en-US" dirty="0" smtClean="0"/>
              <a:t>Once </a:t>
            </a:r>
            <a:r>
              <a:rPr lang="en-US" dirty="0"/>
              <a:t>every three months </a:t>
            </a:r>
            <a:r>
              <a:rPr lang="en-US" dirty="0" smtClean="0"/>
              <a:t>	</a:t>
            </a:r>
            <a:r>
              <a:rPr lang="en-US" dirty="0">
                <a:sym typeface="Webdings" panose="05030102010509060703" pitchFamily="18" charset="2"/>
              </a:rPr>
              <a:t>  </a:t>
            </a:r>
            <a:r>
              <a:rPr lang="en-US" dirty="0" smtClean="0"/>
              <a:t>Rarely</a:t>
            </a:r>
            <a:endParaRPr lang="en-US" dirty="0"/>
          </a:p>
          <a:p>
            <a:pPr marL="457200" indent="-457200">
              <a:buClr>
                <a:srgbClr val="0070C0"/>
              </a:buClr>
              <a:buFont typeface="+mj-lt"/>
              <a:buAutoNum type="arabicPeriod"/>
            </a:pPr>
            <a:r>
              <a:rPr lang="en-US" dirty="0" smtClean="0"/>
              <a:t>What </a:t>
            </a:r>
            <a:r>
              <a:rPr lang="en-US" dirty="0"/>
              <a:t>was the main purpose of your most recent visit?</a:t>
            </a:r>
          </a:p>
          <a:p>
            <a:pPr marL="457200" indent="-457200">
              <a:buClr>
                <a:srgbClr val="0070C0"/>
              </a:buClr>
              <a:buFont typeface="+mj-lt"/>
              <a:buAutoNum type="arabicPeriod"/>
            </a:pPr>
            <a:r>
              <a:rPr lang="en-US" dirty="0" smtClean="0"/>
              <a:t>Where </a:t>
            </a:r>
            <a:r>
              <a:rPr lang="en-US" dirty="0"/>
              <a:t>would you advise a visitor to eat?</a:t>
            </a:r>
          </a:p>
          <a:p>
            <a:pPr marL="457200" indent="-457200">
              <a:buClr>
                <a:srgbClr val="0070C0"/>
              </a:buClr>
              <a:buFont typeface="+mj-lt"/>
              <a:buAutoNum type="arabicPeriod"/>
            </a:pPr>
            <a:r>
              <a:rPr lang="en-US" dirty="0" smtClean="0"/>
              <a:t>List </a:t>
            </a:r>
            <a:r>
              <a:rPr lang="en-US" dirty="0"/>
              <a:t>three attractions that you would advise a tourist to visit.</a:t>
            </a:r>
          </a:p>
          <a:p>
            <a:pPr>
              <a:buClr>
                <a:srgbClr val="0070C0"/>
              </a:buClr>
              <a:tabLst>
                <a:tab pos="439738" algn="l"/>
              </a:tabLst>
            </a:pPr>
            <a:r>
              <a:rPr lang="en-US" dirty="0" smtClean="0"/>
              <a:t>	</a:t>
            </a:r>
            <a:r>
              <a:rPr lang="en-US" b="1" dirty="0" smtClean="0"/>
              <a:t>1</a:t>
            </a:r>
            <a:r>
              <a:rPr lang="en-US" dirty="0"/>
              <a:t>.........................................................................................................</a:t>
            </a:r>
          </a:p>
          <a:p>
            <a:pPr>
              <a:buClr>
                <a:srgbClr val="0070C0"/>
              </a:buClr>
              <a:tabLst>
                <a:tab pos="439738" algn="l"/>
              </a:tabLst>
            </a:pPr>
            <a:r>
              <a:rPr lang="en-US" dirty="0" smtClean="0"/>
              <a:t>	</a:t>
            </a:r>
            <a:r>
              <a:rPr lang="en-US" b="1" dirty="0" smtClean="0"/>
              <a:t>2</a:t>
            </a:r>
            <a:r>
              <a:rPr lang="en-US" dirty="0"/>
              <a:t>...........................................................................................</a:t>
            </a:r>
          </a:p>
          <a:p>
            <a:pPr>
              <a:buClr>
                <a:srgbClr val="0070C0"/>
              </a:buClr>
              <a:tabLst>
                <a:tab pos="439738" algn="l"/>
              </a:tabLst>
            </a:pPr>
            <a:r>
              <a:rPr lang="en-US" dirty="0" smtClean="0"/>
              <a:t>	</a:t>
            </a:r>
            <a:r>
              <a:rPr lang="en-US" b="1" dirty="0" smtClean="0"/>
              <a:t>3</a:t>
            </a:r>
            <a:r>
              <a:rPr lang="en-US" dirty="0" smtClean="0"/>
              <a:t>..............................................................................................................</a:t>
            </a:r>
            <a:endParaRPr lang="en-US" dirty="0"/>
          </a:p>
          <a:p>
            <a:pPr algn="ctr">
              <a:buClr>
                <a:srgbClr val="0070C0"/>
              </a:buClr>
            </a:pPr>
            <a:r>
              <a:rPr lang="en-US" dirty="0"/>
              <a:t>Thank you for your help with my investigation.</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45</a:t>
            </a:r>
          </a:p>
        </p:txBody>
      </p:sp>
    </p:spTree>
    <p:extLst>
      <p:ext uri="{BB962C8B-B14F-4D97-AF65-F5344CB8AC3E}">
        <p14:creationId xmlns:p14="http://schemas.microsoft.com/office/powerpoint/2010/main" val="1005215562"/>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300" dirty="0" smtClean="0"/>
              <a:t>1.3 – Role of National Government and Patterns of Demand</a:t>
            </a:r>
            <a:endParaRPr lang="en-GB" sz="2300" b="1" dirty="0" smtClean="0"/>
          </a:p>
        </p:txBody>
      </p:sp>
      <p:sp>
        <p:nvSpPr>
          <p:cNvPr id="34" name="Rectangle 33"/>
          <p:cNvSpPr/>
          <p:nvPr/>
        </p:nvSpPr>
        <p:spPr>
          <a:xfrm>
            <a:off x="323527" y="1124744"/>
            <a:ext cx="8424935" cy="5262979"/>
          </a:xfrm>
          <a:prstGeom prst="rect">
            <a:avLst/>
          </a:prstGeom>
        </p:spPr>
        <p:txBody>
          <a:bodyPr wrap="square">
            <a:spAutoFit/>
          </a:bodyPr>
          <a:lstStyle/>
          <a:p>
            <a:pPr>
              <a:buClr>
                <a:srgbClr val="0070C0"/>
              </a:buClr>
            </a:pPr>
            <a:r>
              <a:rPr lang="en-US" sz="2800" b="1" dirty="0" smtClean="0"/>
              <a:t>1.3 - </a:t>
            </a:r>
            <a:r>
              <a:rPr lang="en-US" sz="2800" dirty="0" smtClean="0"/>
              <a:t>Identify </a:t>
            </a:r>
            <a:r>
              <a:rPr lang="en-US" sz="2800" dirty="0"/>
              <a:t>the role of national governments in forming tourism policy and promotion</a:t>
            </a:r>
            <a:endParaRPr lang="en-US" sz="2800" dirty="0" smtClean="0"/>
          </a:p>
          <a:p>
            <a:pPr marL="457200" indent="-457200">
              <a:buClr>
                <a:srgbClr val="0070C0"/>
              </a:buClr>
              <a:buFont typeface="+mj-lt"/>
              <a:buAutoNum type="alphaLcParenR"/>
            </a:pPr>
            <a:r>
              <a:rPr lang="en-US" sz="2800" dirty="0" smtClean="0"/>
              <a:t>The </a:t>
            </a:r>
            <a:r>
              <a:rPr lang="en-US" sz="2800" dirty="0"/>
              <a:t>role of national and regional tourist boards</a:t>
            </a:r>
          </a:p>
          <a:p>
            <a:pPr marL="457200" indent="-457200">
              <a:buClr>
                <a:srgbClr val="0070C0"/>
              </a:buClr>
              <a:buFont typeface="+mj-lt"/>
              <a:buAutoNum type="alphaLcParenR"/>
            </a:pPr>
            <a:r>
              <a:rPr lang="en-US" sz="2800" dirty="0" smtClean="0"/>
              <a:t>Provision </a:t>
            </a:r>
            <a:r>
              <a:rPr lang="en-US" sz="2800" dirty="0"/>
              <a:t>of travel and tourist information centres, in country and out of country</a:t>
            </a:r>
          </a:p>
          <a:p>
            <a:pPr>
              <a:buClr>
                <a:srgbClr val="0070C0"/>
              </a:buClr>
            </a:pPr>
            <a:r>
              <a:rPr lang="en-US" sz="2800" b="1" dirty="0"/>
              <a:t>1.4</a:t>
            </a:r>
            <a:r>
              <a:rPr lang="en-US" sz="2800" dirty="0"/>
              <a:t> </a:t>
            </a:r>
            <a:r>
              <a:rPr lang="en-US" sz="2800" dirty="0" smtClean="0"/>
              <a:t>- Investigate </a:t>
            </a:r>
            <a:r>
              <a:rPr lang="en-US" sz="2800" dirty="0"/>
              <a:t>the patterns of demand for international travel and tourism</a:t>
            </a:r>
          </a:p>
          <a:p>
            <a:pPr marL="457200" indent="-457200">
              <a:buClr>
                <a:srgbClr val="0070C0"/>
              </a:buClr>
              <a:buFont typeface="+mj-lt"/>
              <a:buAutoNum type="alphaLcParenR"/>
            </a:pPr>
            <a:r>
              <a:rPr lang="en-US" sz="2800" dirty="0" smtClean="0"/>
              <a:t>Patterns </a:t>
            </a:r>
            <a:r>
              <a:rPr lang="en-US" sz="2800" dirty="0"/>
              <a:t>of demand for international tourism; historic trends of international tourism, volume </a:t>
            </a:r>
            <a:r>
              <a:rPr lang="en-US" sz="2800" dirty="0" smtClean="0"/>
              <a:t>and value</a:t>
            </a:r>
            <a:endParaRPr lang="en-US" sz="2800" dirty="0"/>
          </a:p>
          <a:p>
            <a:pPr marL="457200" indent="-457200">
              <a:buClr>
                <a:srgbClr val="0070C0"/>
              </a:buClr>
              <a:buFont typeface="+mj-lt"/>
              <a:buAutoNum type="alphaLcParenR"/>
            </a:pPr>
            <a:r>
              <a:rPr lang="en-US" sz="2800" dirty="0" smtClean="0"/>
              <a:t>Major </a:t>
            </a:r>
            <a:r>
              <a:rPr lang="en-US" sz="2800" dirty="0"/>
              <a:t>tourism generators and receiving countries in the world, including current trends</a:t>
            </a:r>
          </a:p>
        </p:txBody>
      </p:sp>
    </p:spTree>
    <p:extLst>
      <p:ext uri="{BB962C8B-B14F-4D97-AF65-F5344CB8AC3E}">
        <p14:creationId xmlns:p14="http://schemas.microsoft.com/office/powerpoint/2010/main" val="1982038637"/>
      </p:ext>
    </p:extLst>
  </p:cSld>
  <p:clrMapOvr>
    <a:masterClrMapping/>
  </p:clrMapOvr>
  <p:transition advClick="0"/>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1.4 – </a:t>
            </a:r>
            <a:r>
              <a:rPr lang="en-US" sz="2800" dirty="0"/>
              <a:t>The </a:t>
            </a:r>
            <a:r>
              <a:rPr lang="en-US" sz="2800" dirty="0" smtClean="0"/>
              <a:t>Pattern </a:t>
            </a:r>
            <a:r>
              <a:rPr lang="en-US" sz="2800" dirty="0"/>
              <a:t>of </a:t>
            </a:r>
            <a:r>
              <a:rPr lang="en-US" sz="2800" dirty="0" smtClean="0"/>
              <a:t>Demand </a:t>
            </a:r>
            <a:r>
              <a:rPr lang="en-US" sz="2800" dirty="0"/>
              <a:t>for </a:t>
            </a:r>
            <a:r>
              <a:rPr lang="en-US" sz="2800" dirty="0" smtClean="0"/>
              <a:t>International T&amp;T</a:t>
            </a:r>
            <a:endParaRPr lang="en-US" sz="2800" dirty="0"/>
          </a:p>
        </p:txBody>
      </p:sp>
      <p:sp>
        <p:nvSpPr>
          <p:cNvPr id="34" name="Rectangle 33"/>
          <p:cNvSpPr/>
          <p:nvPr/>
        </p:nvSpPr>
        <p:spPr>
          <a:xfrm>
            <a:off x="251520" y="1124744"/>
            <a:ext cx="8496944" cy="5632311"/>
          </a:xfrm>
          <a:prstGeom prst="rect">
            <a:avLst/>
          </a:prstGeom>
        </p:spPr>
        <p:txBody>
          <a:bodyPr wrap="square">
            <a:spAutoFit/>
          </a:bodyPr>
          <a:lstStyle/>
          <a:p>
            <a:pPr marL="342900" indent="-342900">
              <a:buClr>
                <a:srgbClr val="0070C0"/>
              </a:buClr>
              <a:buFont typeface="Wingdings 3" panose="05040102010807070707" pitchFamily="18" charset="2"/>
              <a:buChar char=""/>
            </a:pPr>
            <a:r>
              <a:rPr lang="en-US" dirty="0"/>
              <a:t>Produce a questionnaire data summary sheet, based on the findings of your survey. You may use the following template or any other suitable format.</a:t>
            </a:r>
          </a:p>
          <a:p>
            <a:pPr marL="439738">
              <a:buClr>
                <a:srgbClr val="0070C0"/>
              </a:buClr>
            </a:pPr>
            <a:r>
              <a:rPr lang="en-US" b="1" dirty="0"/>
              <a:t>Questionnaire Summary</a:t>
            </a:r>
          </a:p>
          <a:p>
            <a:pPr marL="439738">
              <a:buClr>
                <a:srgbClr val="0070C0"/>
              </a:buClr>
              <a:buFont typeface="+mj-lt"/>
              <a:buAutoNum type="arabicPeriod"/>
            </a:pPr>
            <a:r>
              <a:rPr lang="en-US" dirty="0" smtClean="0"/>
              <a:t>Most </a:t>
            </a:r>
            <a:r>
              <a:rPr lang="en-US" dirty="0"/>
              <a:t>common frequency of visit</a:t>
            </a:r>
            <a:r>
              <a:rPr lang="en-US" dirty="0" smtClean="0"/>
              <a:t>: __________________________________</a:t>
            </a:r>
            <a:endParaRPr lang="en-US" dirty="0"/>
          </a:p>
          <a:p>
            <a:pPr marL="439738">
              <a:buClr>
                <a:srgbClr val="0070C0"/>
              </a:buClr>
              <a:buFont typeface="+mj-lt"/>
              <a:buAutoNum type="arabicPeriod"/>
            </a:pPr>
            <a:r>
              <a:rPr lang="en-US" dirty="0" smtClean="0"/>
              <a:t>Most </a:t>
            </a:r>
            <a:r>
              <a:rPr lang="en-US" dirty="0"/>
              <a:t>common main purpose of visit</a:t>
            </a:r>
            <a:r>
              <a:rPr lang="en-US" dirty="0" smtClean="0"/>
              <a:t>:</a:t>
            </a:r>
            <a:r>
              <a:rPr lang="en-US" dirty="0"/>
              <a:t> </a:t>
            </a:r>
            <a:r>
              <a:rPr lang="en-US" dirty="0" smtClean="0"/>
              <a:t>_______________________________</a:t>
            </a:r>
            <a:endParaRPr lang="en-US" dirty="0"/>
          </a:p>
          <a:p>
            <a:pPr marL="439738">
              <a:buClr>
                <a:srgbClr val="0070C0"/>
              </a:buClr>
              <a:buFont typeface="+mj-lt"/>
              <a:buAutoNum type="arabicPeriod"/>
            </a:pPr>
            <a:r>
              <a:rPr lang="en-US" dirty="0" smtClean="0"/>
              <a:t>Most </a:t>
            </a:r>
            <a:r>
              <a:rPr lang="en-US" dirty="0"/>
              <a:t>popular place to </a:t>
            </a:r>
            <a:r>
              <a:rPr lang="en-US" dirty="0" smtClean="0"/>
              <a:t>eat: _______________________________________</a:t>
            </a:r>
            <a:endParaRPr lang="en-US" dirty="0"/>
          </a:p>
          <a:p>
            <a:pPr marL="439738">
              <a:buClr>
                <a:srgbClr val="0070C0"/>
              </a:buClr>
              <a:buFont typeface="+mj-lt"/>
              <a:buAutoNum type="arabicPeriod"/>
            </a:pPr>
            <a:r>
              <a:rPr lang="en-US" dirty="0" smtClean="0"/>
              <a:t>The </a:t>
            </a:r>
            <a:r>
              <a:rPr lang="en-US" dirty="0"/>
              <a:t>three most popular attractions to visit:</a:t>
            </a:r>
          </a:p>
          <a:p>
            <a:pPr marL="439738">
              <a:buClr>
                <a:srgbClr val="0070C0"/>
              </a:buClr>
            </a:pPr>
            <a:r>
              <a:rPr lang="en-US" dirty="0"/>
              <a:t>1 </a:t>
            </a:r>
            <a:r>
              <a:rPr lang="en-US" dirty="0" smtClean="0"/>
              <a:t>____________________________________________________________</a:t>
            </a:r>
          </a:p>
          <a:p>
            <a:pPr marL="439738">
              <a:buClr>
                <a:srgbClr val="0070C0"/>
              </a:buClr>
            </a:pPr>
            <a:r>
              <a:rPr lang="en-US" dirty="0" smtClean="0"/>
              <a:t>2 ____________________________________________________________</a:t>
            </a:r>
            <a:endParaRPr lang="en-US" dirty="0"/>
          </a:p>
          <a:p>
            <a:pPr marL="439738">
              <a:buClr>
                <a:srgbClr val="0070C0"/>
              </a:buClr>
            </a:pPr>
            <a:r>
              <a:rPr lang="en-US" dirty="0"/>
              <a:t>3 </a:t>
            </a:r>
            <a:r>
              <a:rPr lang="en-US" dirty="0" smtClean="0"/>
              <a:t>____________________________________________________________</a:t>
            </a:r>
          </a:p>
          <a:p>
            <a:pPr marL="342900" indent="-342900">
              <a:buClr>
                <a:srgbClr val="0070C0"/>
              </a:buClr>
              <a:buFont typeface="Wingdings 3" panose="05040102010807070707" pitchFamily="18" charset="2"/>
              <a:buChar char=""/>
            </a:pPr>
            <a:r>
              <a:rPr lang="en-US" dirty="0"/>
              <a:t>Based on the responses in the completed questionnaires, sort and , display the named visitor attractions using a table and/or a bar chart. An example of a table for displaying sorted data is shown below</a:t>
            </a:r>
            <a:r>
              <a:rPr lang="en-US" dirty="0" smtClean="0"/>
              <a:t>.</a:t>
            </a:r>
          </a:p>
          <a:p>
            <a:pPr marL="342900" indent="-342900">
              <a:buClr>
                <a:srgbClr val="0070C0"/>
              </a:buClr>
              <a:buFont typeface="Wingdings 3" panose="05040102010807070707" pitchFamily="18" charset="2"/>
              <a:buChar char=""/>
            </a:pPr>
            <a:endParaRPr lang="en-US" dirty="0"/>
          </a:p>
          <a:p>
            <a:pPr marL="342900" indent="-342900">
              <a:buClr>
                <a:srgbClr val="0070C0"/>
              </a:buClr>
              <a:buFont typeface="Wingdings 3" panose="05040102010807070707" pitchFamily="18" charset="2"/>
              <a:buChar char=""/>
            </a:pPr>
            <a:endParaRPr lang="en-US" dirty="0" smtClean="0"/>
          </a:p>
          <a:p>
            <a:pPr marL="342900" indent="-342900">
              <a:buClr>
                <a:srgbClr val="0070C0"/>
              </a:buClr>
              <a:buFont typeface="Wingdings 3" panose="05040102010807070707" pitchFamily="18" charset="2"/>
              <a:buChar char=""/>
            </a:pPr>
            <a:endParaRPr lang="en-US" dirty="0"/>
          </a:p>
          <a:p>
            <a:pPr marL="342900" indent="-342900">
              <a:buClr>
                <a:srgbClr val="0070C0"/>
              </a:buClr>
              <a:buFont typeface="Wingdings 3" panose="05040102010807070707" pitchFamily="18" charset="2"/>
              <a:buChar char=""/>
            </a:pPr>
            <a:endParaRPr lang="en-US" dirty="0" smtClean="0"/>
          </a:p>
          <a:p>
            <a:pPr marL="342900" indent="-342900">
              <a:buClr>
                <a:srgbClr val="0070C0"/>
              </a:buClr>
              <a:buFont typeface="Wingdings 3" panose="05040102010807070707" pitchFamily="18" charset="2"/>
              <a:buChar char=""/>
            </a:pPr>
            <a:endParaRPr lang="en-US" dirty="0" smtClean="0"/>
          </a:p>
          <a:p>
            <a:pPr marL="342900" indent="-342900">
              <a:buClr>
                <a:srgbClr val="0070C0"/>
              </a:buClr>
              <a:buFont typeface="Wingdings 3" panose="05040102010807070707" pitchFamily="18" charset="2"/>
              <a:buChar char=""/>
            </a:pPr>
            <a:r>
              <a:rPr lang="en-US" dirty="0" smtClean="0"/>
              <a:t>You </a:t>
            </a:r>
            <a:r>
              <a:rPr lang="en-US" dirty="0"/>
              <a:t>will now be in a position to analyse all the questionnaire data and be able to make reasoned conclusions about the destinations visitor appeal.</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46</a:t>
            </a:r>
          </a:p>
        </p:txBody>
      </p:sp>
      <p:graphicFrame>
        <p:nvGraphicFramePr>
          <p:cNvPr id="2" name="Table 1"/>
          <p:cNvGraphicFramePr>
            <a:graphicFrameLocks noGrp="1"/>
          </p:cNvGraphicFramePr>
          <p:nvPr>
            <p:extLst>
              <p:ext uri="{D42A27DB-BD31-4B8C-83A1-F6EECF244321}">
                <p14:modId xmlns:p14="http://schemas.microsoft.com/office/powerpoint/2010/main" val="4285958469"/>
              </p:ext>
            </p:extLst>
          </p:nvPr>
        </p:nvGraphicFramePr>
        <p:xfrm>
          <a:off x="1907704" y="4869160"/>
          <a:ext cx="6120680" cy="1112520"/>
        </p:xfrm>
        <a:graphic>
          <a:graphicData uri="http://schemas.openxmlformats.org/drawingml/2006/table">
            <a:tbl>
              <a:tblPr firstRow="1" bandRow="1">
                <a:tableStyleId>{5C22544A-7EE6-4342-B048-85BDC9FD1C3A}</a:tableStyleId>
              </a:tblPr>
              <a:tblGrid>
                <a:gridCol w="3060340"/>
                <a:gridCol w="3060340"/>
              </a:tblGrid>
              <a:tr h="370840">
                <a:tc>
                  <a:txBody>
                    <a:bodyPr/>
                    <a:lstStyle/>
                    <a:p>
                      <a:pPr algn="ctr"/>
                      <a:r>
                        <a:rPr lang="en-GB" dirty="0" smtClean="0">
                          <a:latin typeface="Arial" panose="020B0604020202020204" pitchFamily="34" charset="0"/>
                          <a:cs typeface="Arial" panose="020B0604020202020204" pitchFamily="34" charset="0"/>
                        </a:rPr>
                        <a:t>Name of Attraction</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Number of</a:t>
                      </a:r>
                      <a:r>
                        <a:rPr lang="en-GB" baseline="0" dirty="0" smtClean="0">
                          <a:latin typeface="Arial" panose="020B0604020202020204" pitchFamily="34" charset="0"/>
                          <a:cs typeface="Arial" panose="020B0604020202020204" pitchFamily="34" charset="0"/>
                        </a:rPr>
                        <a:t> responses</a:t>
                      </a:r>
                      <a:endParaRPr lang="en-GB" dirty="0">
                        <a:latin typeface="Arial" panose="020B0604020202020204" pitchFamily="34" charset="0"/>
                        <a:cs typeface="Arial" panose="020B0604020202020204" pitchFamily="34" charset="0"/>
                      </a:endParaRPr>
                    </a:p>
                  </a:txBody>
                  <a:tcPr/>
                </a:tc>
              </a:tr>
              <a:tr h="370840">
                <a:tc>
                  <a:txBody>
                    <a:bodyPr/>
                    <a:lstStyle/>
                    <a:p>
                      <a:pPr algn="ctr"/>
                      <a:endParaRPr lang="en-GB">
                        <a:latin typeface="Arial" panose="020B0604020202020204" pitchFamily="34" charset="0"/>
                        <a:cs typeface="Arial" panose="020B0604020202020204" pitchFamily="34" charset="0"/>
                      </a:endParaRPr>
                    </a:p>
                  </a:txBody>
                  <a:tcPr/>
                </a:tc>
                <a:tc>
                  <a:txBody>
                    <a:bodyPr/>
                    <a:lstStyle/>
                    <a:p>
                      <a:pPr algn="ctr"/>
                      <a:endParaRPr lang="en-GB" dirty="0">
                        <a:latin typeface="Arial" panose="020B0604020202020204" pitchFamily="34" charset="0"/>
                        <a:cs typeface="Arial" panose="020B0604020202020204" pitchFamily="34" charset="0"/>
                      </a:endParaRPr>
                    </a:p>
                  </a:txBody>
                  <a:tcPr/>
                </a:tc>
              </a:tr>
              <a:tr h="370840">
                <a:tc>
                  <a:txBody>
                    <a:bodyPr/>
                    <a:lstStyle/>
                    <a:p>
                      <a:pPr algn="ctr"/>
                      <a:endParaRPr lang="en-GB" dirty="0">
                        <a:latin typeface="Arial" panose="020B0604020202020204" pitchFamily="34" charset="0"/>
                        <a:cs typeface="Arial" panose="020B0604020202020204" pitchFamily="34" charset="0"/>
                      </a:endParaRPr>
                    </a:p>
                  </a:txBody>
                  <a:tcPr/>
                </a:tc>
                <a:tc>
                  <a:txBody>
                    <a:bodyPr/>
                    <a:lstStyle/>
                    <a:p>
                      <a:pPr algn="ct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543430747"/>
      </p:ext>
    </p:extLst>
  </p:cSld>
  <p:clrMapOvr>
    <a:masterClrMapping/>
  </p:clrMapOvr>
  <p:transition advClick="0"/>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1.4 – </a:t>
            </a:r>
            <a:r>
              <a:rPr lang="en-US" sz="2800" dirty="0"/>
              <a:t>The </a:t>
            </a:r>
            <a:r>
              <a:rPr lang="en-US" sz="2800" dirty="0" smtClean="0"/>
              <a:t>Pattern </a:t>
            </a:r>
            <a:r>
              <a:rPr lang="en-US" sz="2800" dirty="0"/>
              <a:t>of </a:t>
            </a:r>
            <a:r>
              <a:rPr lang="en-US" sz="2800" dirty="0" smtClean="0"/>
              <a:t>Demand </a:t>
            </a:r>
            <a:r>
              <a:rPr lang="en-US" sz="2800" dirty="0"/>
              <a:t>for </a:t>
            </a:r>
            <a:r>
              <a:rPr lang="en-US" sz="2800" dirty="0" smtClean="0"/>
              <a:t>International T&amp;T</a:t>
            </a:r>
            <a:endParaRPr lang="en-US" sz="2800" dirty="0"/>
          </a:p>
        </p:txBody>
      </p:sp>
      <p:sp>
        <p:nvSpPr>
          <p:cNvPr id="34" name="Rectangle 33"/>
          <p:cNvSpPr/>
          <p:nvPr/>
        </p:nvSpPr>
        <p:spPr>
          <a:xfrm>
            <a:off x="251520" y="1124744"/>
            <a:ext cx="8496944" cy="5586145"/>
          </a:xfrm>
          <a:prstGeom prst="rect">
            <a:avLst/>
          </a:prstGeom>
        </p:spPr>
        <p:txBody>
          <a:bodyPr wrap="square">
            <a:spAutoFit/>
          </a:bodyPr>
          <a:lstStyle/>
          <a:p>
            <a:pPr>
              <a:buClr>
                <a:srgbClr val="0070C0"/>
              </a:buClr>
            </a:pPr>
            <a:r>
              <a:rPr lang="en-US" sz="2550" b="1" dirty="0">
                <a:solidFill>
                  <a:srgbClr val="FF0000"/>
                </a:solidFill>
              </a:rPr>
              <a:t>Promoting visits to the destination's attractions</a:t>
            </a:r>
          </a:p>
          <a:p>
            <a:pPr marL="544513" indent="-544513">
              <a:buClr>
                <a:srgbClr val="0070C0"/>
              </a:buClr>
              <a:buFont typeface="Wingdings 3" panose="05040102010807070707" pitchFamily="18" charset="2"/>
              <a:buChar char=""/>
            </a:pPr>
            <a:r>
              <a:rPr lang="en-US" sz="2550" dirty="0">
                <a:solidFill>
                  <a:srgbClr val="FF0000"/>
                </a:solidFill>
              </a:rPr>
              <a:t>Create a piece of promotional material in the form of a flyer that can be folded for ease of use. For example, an A4 size piece of paper should be printed ‘landscape to allow three columns on both front and back.</a:t>
            </a:r>
          </a:p>
          <a:p>
            <a:pPr marL="544513" indent="-544513">
              <a:buClr>
                <a:srgbClr val="0070C0"/>
              </a:buClr>
              <a:buFont typeface="Wingdings 3" panose="05040102010807070707" pitchFamily="18" charset="2"/>
              <a:buChar char=""/>
            </a:pPr>
            <a:r>
              <a:rPr lang="en-US" sz="2550" dirty="0">
                <a:solidFill>
                  <a:srgbClr val="FF0000"/>
                </a:solidFill>
              </a:rPr>
              <a:t>Your print material might include the following:</a:t>
            </a:r>
          </a:p>
          <a:p>
            <a:pPr marL="544513" indent="-544513">
              <a:buClr>
                <a:srgbClr val="0070C0"/>
              </a:buClr>
              <a:buFont typeface="Wingdings 3" panose="05040102010807070707" pitchFamily="18" charset="2"/>
              <a:buChar char=""/>
            </a:pPr>
            <a:r>
              <a:rPr lang="en-US" sz="2550" dirty="0">
                <a:solidFill>
                  <a:srgbClr val="FF0000"/>
                </a:solidFill>
              </a:rPr>
              <a:t>Front page with an appropriate title, image and company logo for ‘My Tours’.</a:t>
            </a:r>
          </a:p>
          <a:p>
            <a:pPr marL="544513" indent="-544513">
              <a:buClr>
                <a:srgbClr val="0070C0"/>
              </a:buClr>
              <a:buFont typeface="Wingdings 3" panose="05040102010807070707" pitchFamily="18" charset="2"/>
              <a:buChar char=""/>
            </a:pPr>
            <a:r>
              <a:rPr lang="en-US" sz="2550" dirty="0">
                <a:solidFill>
                  <a:srgbClr val="FF0000"/>
                </a:solidFill>
              </a:rPr>
              <a:t>Details of five destination visitor attractions - one per column - each to include:</a:t>
            </a:r>
          </a:p>
          <a:p>
            <a:pPr marL="1073150" indent="-519113">
              <a:buClr>
                <a:srgbClr val="0070C0"/>
              </a:buClr>
              <a:buFont typeface="+mj-lt"/>
              <a:buAutoNum type="arabicPeriod"/>
            </a:pPr>
            <a:r>
              <a:rPr lang="en-US" sz="2550" dirty="0" smtClean="0">
                <a:solidFill>
                  <a:srgbClr val="FF0000"/>
                </a:solidFill>
              </a:rPr>
              <a:t>Title/name </a:t>
            </a:r>
            <a:r>
              <a:rPr lang="en-US" sz="2550" dirty="0">
                <a:solidFill>
                  <a:srgbClr val="FF0000"/>
                </a:solidFill>
              </a:rPr>
              <a:t>of attraction,</a:t>
            </a:r>
          </a:p>
          <a:p>
            <a:pPr marL="1073150" indent="-519113">
              <a:buClr>
                <a:srgbClr val="0070C0"/>
              </a:buClr>
              <a:buFont typeface="+mj-lt"/>
              <a:buAutoNum type="arabicPeriod"/>
            </a:pPr>
            <a:r>
              <a:rPr lang="en-US" sz="2550" dirty="0" smtClean="0">
                <a:solidFill>
                  <a:srgbClr val="FF0000"/>
                </a:solidFill>
              </a:rPr>
              <a:t>Image </a:t>
            </a:r>
            <a:r>
              <a:rPr lang="en-US" sz="2550" dirty="0">
                <a:solidFill>
                  <a:srgbClr val="FF0000"/>
                </a:solidFill>
              </a:rPr>
              <a:t>of the attraction, and </a:t>
            </a:r>
            <a:endParaRPr lang="en-US" sz="2550" dirty="0" smtClean="0">
              <a:solidFill>
                <a:srgbClr val="FF0000"/>
              </a:solidFill>
            </a:endParaRPr>
          </a:p>
          <a:p>
            <a:pPr marL="1073150" indent="-519113">
              <a:buClr>
                <a:srgbClr val="0070C0"/>
              </a:buClr>
              <a:buFont typeface="+mj-lt"/>
              <a:buAutoNum type="arabicPeriod"/>
            </a:pPr>
            <a:r>
              <a:rPr lang="en-US" sz="2550" dirty="0" smtClean="0">
                <a:solidFill>
                  <a:srgbClr val="FF0000"/>
                </a:solidFill>
              </a:rPr>
              <a:t>Visitor </a:t>
            </a:r>
            <a:r>
              <a:rPr lang="en-US" sz="2550" dirty="0">
                <a:solidFill>
                  <a:srgbClr val="FF0000"/>
                </a:solidFill>
              </a:rPr>
              <a:t>information about the attraction.</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46</a:t>
            </a:r>
          </a:p>
        </p:txBody>
      </p:sp>
    </p:spTree>
    <p:extLst>
      <p:ext uri="{BB962C8B-B14F-4D97-AF65-F5344CB8AC3E}">
        <p14:creationId xmlns:p14="http://schemas.microsoft.com/office/powerpoint/2010/main" val="1599094200"/>
      </p:ext>
    </p:extLst>
  </p:cSld>
  <p:clrMapOvr>
    <a:masterClrMapping/>
  </p:clrMapOvr>
  <p:transition advClick="0"/>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1.4 – </a:t>
            </a:r>
            <a:r>
              <a:rPr lang="en-US" sz="2800" dirty="0"/>
              <a:t>The </a:t>
            </a:r>
            <a:r>
              <a:rPr lang="en-US" sz="2800" dirty="0" smtClean="0"/>
              <a:t>Pattern </a:t>
            </a:r>
            <a:r>
              <a:rPr lang="en-US" sz="2800" dirty="0"/>
              <a:t>of </a:t>
            </a:r>
            <a:r>
              <a:rPr lang="en-US" sz="2800" dirty="0" smtClean="0"/>
              <a:t>Demand </a:t>
            </a:r>
            <a:r>
              <a:rPr lang="en-US" sz="2800" dirty="0"/>
              <a:t>for </a:t>
            </a:r>
            <a:r>
              <a:rPr lang="en-US" sz="2800" dirty="0" smtClean="0"/>
              <a:t>International T&amp;T</a:t>
            </a:r>
            <a:endParaRPr lang="en-US" sz="2800" dirty="0"/>
          </a:p>
        </p:txBody>
      </p:sp>
      <p:sp>
        <p:nvSpPr>
          <p:cNvPr id="34" name="Rectangle 33"/>
          <p:cNvSpPr/>
          <p:nvPr/>
        </p:nvSpPr>
        <p:spPr>
          <a:xfrm>
            <a:off x="251520" y="1124744"/>
            <a:ext cx="8496944" cy="5647700"/>
          </a:xfrm>
          <a:prstGeom prst="rect">
            <a:avLst/>
          </a:prstGeom>
        </p:spPr>
        <p:txBody>
          <a:bodyPr wrap="square">
            <a:spAutoFit/>
          </a:bodyPr>
          <a:lstStyle/>
          <a:p>
            <a:pPr>
              <a:buClr>
                <a:srgbClr val="0070C0"/>
              </a:buClr>
            </a:pPr>
            <a:r>
              <a:rPr lang="en-US" sz="1900" b="1" dirty="0"/>
              <a:t>How your knowledge and understanding of </a:t>
            </a:r>
            <a:r>
              <a:rPr lang="en-US" sz="1900" b="1" dirty="0" smtClean="0"/>
              <a:t>Unit </a:t>
            </a:r>
            <a:r>
              <a:rPr lang="en-US" sz="1900" b="1" dirty="0"/>
              <a:t>1 content is likely </a:t>
            </a:r>
            <a:r>
              <a:rPr lang="en-US" sz="1900" b="1" dirty="0" smtClean="0"/>
              <a:t>to </a:t>
            </a:r>
            <a:r>
              <a:rPr lang="en-US" sz="1900" b="1" dirty="0"/>
              <a:t>be assessed</a:t>
            </a:r>
          </a:p>
          <a:p>
            <a:pPr marL="342900" indent="-342900">
              <a:buClr>
                <a:srgbClr val="0070C0"/>
              </a:buClr>
              <a:buFont typeface="Wingdings 3" panose="05040102010807070707" pitchFamily="18" charset="2"/>
              <a:buChar char=""/>
            </a:pPr>
            <a:r>
              <a:rPr lang="en-US" sz="1900" dirty="0"/>
              <a:t>Examination questions will always be partly based on pieces of real </a:t>
            </a:r>
            <a:r>
              <a:rPr lang="en-US" sz="1900" dirty="0" smtClean="0"/>
              <a:t>travel </a:t>
            </a:r>
            <a:r>
              <a:rPr lang="en-US" sz="1900" dirty="0"/>
              <a:t>and tourism industry material. This first chapter contains a </a:t>
            </a:r>
            <a:r>
              <a:rPr lang="en-US" sz="1900" dirty="0" smtClean="0"/>
              <a:t>range of </a:t>
            </a:r>
            <a:r>
              <a:rPr lang="en-US" sz="1900" dirty="0"/>
              <a:t>examples such as Figures 1.7, 1.8, 1.9 and the images included </a:t>
            </a:r>
            <a:r>
              <a:rPr lang="en-US" sz="1900" dirty="0" smtClean="0"/>
              <a:t>within the </a:t>
            </a:r>
            <a:r>
              <a:rPr lang="en-US" sz="1900" dirty="0"/>
              <a:t>case study examples.</a:t>
            </a:r>
          </a:p>
          <a:p>
            <a:pPr>
              <a:buClr>
                <a:srgbClr val="0070C0"/>
              </a:buClr>
            </a:pPr>
            <a:r>
              <a:rPr lang="en-US" sz="1900" b="1" dirty="0">
                <a:solidFill>
                  <a:srgbClr val="FF0000"/>
                </a:solidFill>
              </a:rPr>
              <a:t>Question </a:t>
            </a:r>
            <a:r>
              <a:rPr lang="en-US" sz="1900" b="1" dirty="0" smtClean="0">
                <a:solidFill>
                  <a:srgbClr val="FF0000"/>
                </a:solidFill>
              </a:rPr>
              <a:t>1</a:t>
            </a:r>
            <a:endParaRPr lang="en-US" sz="1900" b="1" dirty="0">
              <a:solidFill>
                <a:srgbClr val="FF0000"/>
              </a:solidFill>
            </a:endParaRPr>
          </a:p>
          <a:p>
            <a:pPr marL="342900" indent="-342900">
              <a:buClr>
                <a:srgbClr val="0070C0"/>
              </a:buClr>
              <a:buFont typeface="Wingdings 3" panose="05040102010807070707" pitchFamily="18" charset="2"/>
              <a:buChar char=""/>
            </a:pPr>
            <a:r>
              <a:rPr lang="en-US" sz="1900" dirty="0">
                <a:solidFill>
                  <a:srgbClr val="FF0000"/>
                </a:solidFill>
              </a:rPr>
              <a:t>Refer to the figure </a:t>
            </a:r>
            <a:r>
              <a:rPr lang="en-US" sz="1900" dirty="0" smtClean="0">
                <a:solidFill>
                  <a:srgbClr val="FF0000"/>
                </a:solidFill>
              </a:rPr>
              <a:t>next, </a:t>
            </a:r>
            <a:r>
              <a:rPr lang="en-US" sz="1900" dirty="0">
                <a:solidFill>
                  <a:srgbClr val="FF0000"/>
                </a:solidFill>
              </a:rPr>
              <a:t>an extract from the Lao People’s </a:t>
            </a:r>
            <a:r>
              <a:rPr lang="en-US" sz="1900" dirty="0" smtClean="0">
                <a:solidFill>
                  <a:srgbClr val="FF0000"/>
                </a:solidFill>
              </a:rPr>
              <a:t>Democrat Republic </a:t>
            </a:r>
            <a:r>
              <a:rPr lang="en-US" sz="1900" dirty="0">
                <a:solidFill>
                  <a:srgbClr val="FF0000"/>
                </a:solidFill>
              </a:rPr>
              <a:t>National Tourism Administration website</a:t>
            </a:r>
            <a:r>
              <a:rPr lang="en-US" sz="1900" dirty="0" smtClean="0">
                <a:solidFill>
                  <a:srgbClr val="FF0000"/>
                </a:solidFill>
              </a:rPr>
              <a:t>.</a:t>
            </a:r>
          </a:p>
          <a:p>
            <a:pPr marL="633413" indent="-342900">
              <a:buClr>
                <a:srgbClr val="0070C0"/>
              </a:buClr>
              <a:buFont typeface="+mj-lt"/>
              <a:buAutoNum type="alphaLcParenR"/>
            </a:pPr>
            <a:r>
              <a:rPr lang="en-US" sz="1900" dirty="0" smtClean="0">
                <a:solidFill>
                  <a:srgbClr val="FF0000"/>
                </a:solidFill>
              </a:rPr>
              <a:t>Identify </a:t>
            </a:r>
            <a:r>
              <a:rPr lang="en-US" sz="1900" dirty="0">
                <a:solidFill>
                  <a:srgbClr val="FF0000"/>
                </a:solidFill>
              </a:rPr>
              <a:t>four positive economic impacts that the Lao </a:t>
            </a:r>
            <a:r>
              <a:rPr lang="en-US" sz="1900" dirty="0" smtClean="0">
                <a:solidFill>
                  <a:srgbClr val="FF0000"/>
                </a:solidFill>
              </a:rPr>
              <a:t>People’s Democratic </a:t>
            </a:r>
            <a:r>
              <a:rPr lang="en-US" sz="1900" dirty="0">
                <a:solidFill>
                  <a:srgbClr val="FF0000"/>
                </a:solidFill>
              </a:rPr>
              <a:t>Republic government hopes will result </a:t>
            </a:r>
            <a:r>
              <a:rPr lang="en-US" sz="1900" dirty="0" smtClean="0">
                <a:solidFill>
                  <a:srgbClr val="FF0000"/>
                </a:solidFill>
              </a:rPr>
              <a:t>from tourism </a:t>
            </a:r>
            <a:r>
              <a:rPr lang="en-US" sz="1900" dirty="0">
                <a:solidFill>
                  <a:srgbClr val="FF0000"/>
                </a:solidFill>
              </a:rPr>
              <a:t>development in the country. (4 </a:t>
            </a:r>
            <a:r>
              <a:rPr lang="en-US" sz="1900" dirty="0" smtClean="0">
                <a:solidFill>
                  <a:srgbClr val="FF0000"/>
                </a:solidFill>
              </a:rPr>
              <a:t>marks).</a:t>
            </a:r>
            <a:endParaRPr lang="en-US" sz="1900" dirty="0">
              <a:solidFill>
                <a:srgbClr val="FF0000"/>
              </a:solidFill>
            </a:endParaRPr>
          </a:p>
          <a:p>
            <a:pPr marL="633413" indent="-342900">
              <a:buClr>
                <a:srgbClr val="0070C0"/>
              </a:buClr>
              <a:buFont typeface="+mj-lt"/>
              <a:buAutoNum type="alphaLcParenR"/>
            </a:pPr>
            <a:r>
              <a:rPr lang="en-US" sz="1900" dirty="0" smtClean="0">
                <a:solidFill>
                  <a:srgbClr val="FF0000"/>
                </a:solidFill>
              </a:rPr>
              <a:t>Explain </a:t>
            </a:r>
            <a:r>
              <a:rPr lang="en-US" sz="1900" dirty="0">
                <a:solidFill>
                  <a:srgbClr val="FF0000"/>
                </a:solidFill>
              </a:rPr>
              <a:t>two negative economic impacts that are </a:t>
            </a:r>
            <a:r>
              <a:rPr lang="en-US" sz="1900" dirty="0" smtClean="0">
                <a:solidFill>
                  <a:srgbClr val="FF0000"/>
                </a:solidFill>
              </a:rPr>
              <a:t>often associated </a:t>
            </a:r>
            <a:r>
              <a:rPr lang="en-US" sz="1900" dirty="0">
                <a:solidFill>
                  <a:srgbClr val="FF0000"/>
                </a:solidFill>
              </a:rPr>
              <a:t>with the arrival of ‘international investors’, such </a:t>
            </a:r>
            <a:r>
              <a:rPr lang="en-US" sz="1900" dirty="0" smtClean="0">
                <a:solidFill>
                  <a:srgbClr val="FF0000"/>
                </a:solidFill>
              </a:rPr>
              <a:t>as foreign-owned </a:t>
            </a:r>
            <a:r>
              <a:rPr lang="en-US" sz="1900" dirty="0">
                <a:solidFill>
                  <a:srgbClr val="FF0000"/>
                </a:solidFill>
              </a:rPr>
              <a:t>hotel chains. (4 </a:t>
            </a:r>
            <a:r>
              <a:rPr lang="en-US" sz="1900" dirty="0" smtClean="0">
                <a:solidFill>
                  <a:srgbClr val="FF0000"/>
                </a:solidFill>
              </a:rPr>
              <a:t>marks)</a:t>
            </a:r>
            <a:endParaRPr lang="en-US" sz="1900" dirty="0">
              <a:solidFill>
                <a:srgbClr val="FF0000"/>
              </a:solidFill>
            </a:endParaRPr>
          </a:p>
          <a:p>
            <a:pPr marL="633413" indent="-342900">
              <a:buClr>
                <a:srgbClr val="0070C0"/>
              </a:buClr>
              <a:buFont typeface="+mj-lt"/>
              <a:buAutoNum type="alphaLcParenR"/>
            </a:pPr>
            <a:r>
              <a:rPr lang="en-US" sz="1900" dirty="0" smtClean="0">
                <a:solidFill>
                  <a:srgbClr val="FF0000"/>
                </a:solidFill>
              </a:rPr>
              <a:t>The </a:t>
            </a:r>
            <a:r>
              <a:rPr lang="en-US" sz="1900" dirty="0">
                <a:solidFill>
                  <a:srgbClr val="FF0000"/>
                </a:solidFill>
              </a:rPr>
              <a:t>Lao People’s Democratic Republic is a Less </a:t>
            </a:r>
            <a:r>
              <a:rPr lang="en-US" sz="1900" dirty="0" smtClean="0">
                <a:solidFill>
                  <a:srgbClr val="FF0000"/>
                </a:solidFill>
              </a:rPr>
              <a:t>Economically Developed </a:t>
            </a:r>
            <a:r>
              <a:rPr lang="en-US" sz="1900" dirty="0">
                <a:solidFill>
                  <a:srgbClr val="FF0000"/>
                </a:solidFill>
              </a:rPr>
              <a:t>Country (LEDC). Explain three ways in </a:t>
            </a:r>
            <a:r>
              <a:rPr lang="en-US" sz="1900" dirty="0" smtClean="0">
                <a:solidFill>
                  <a:srgbClr val="FF0000"/>
                </a:solidFill>
              </a:rPr>
              <a:t>which the </a:t>
            </a:r>
            <a:r>
              <a:rPr lang="en-US" sz="1900" dirty="0">
                <a:solidFill>
                  <a:srgbClr val="FF0000"/>
                </a:solidFill>
              </a:rPr>
              <a:t>expansion of tourism in the country might create </a:t>
            </a:r>
            <a:r>
              <a:rPr lang="en-US" sz="1900" dirty="0" smtClean="0">
                <a:solidFill>
                  <a:srgbClr val="FF0000"/>
                </a:solidFill>
              </a:rPr>
              <a:t>negative social </a:t>
            </a:r>
            <a:r>
              <a:rPr lang="en-US" sz="1900" dirty="0">
                <a:solidFill>
                  <a:srgbClr val="FF0000"/>
                </a:solidFill>
              </a:rPr>
              <a:t>and cultural impacts. (6 </a:t>
            </a:r>
            <a:r>
              <a:rPr lang="en-US" sz="1900" dirty="0" smtClean="0">
                <a:solidFill>
                  <a:srgbClr val="FF0000"/>
                </a:solidFill>
              </a:rPr>
              <a:t>marks)</a:t>
            </a:r>
            <a:endParaRPr lang="en-US" sz="1900" dirty="0">
              <a:solidFill>
                <a:srgbClr val="FF0000"/>
              </a:solidFill>
            </a:endParaRP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47</a:t>
            </a:r>
          </a:p>
        </p:txBody>
      </p:sp>
    </p:spTree>
    <p:extLst>
      <p:ext uri="{BB962C8B-B14F-4D97-AF65-F5344CB8AC3E}">
        <p14:creationId xmlns:p14="http://schemas.microsoft.com/office/powerpoint/2010/main" val="565998763"/>
      </p:ext>
    </p:extLst>
  </p:cSld>
  <p:clrMapOvr>
    <a:masterClrMapping/>
  </p:clrMapOvr>
  <p:transition advClick="0"/>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1.4 – </a:t>
            </a:r>
            <a:r>
              <a:rPr lang="en-US" sz="2800" dirty="0"/>
              <a:t>The </a:t>
            </a:r>
            <a:r>
              <a:rPr lang="en-US" sz="2800" dirty="0" smtClean="0"/>
              <a:t>Pattern </a:t>
            </a:r>
            <a:r>
              <a:rPr lang="en-US" sz="2800" dirty="0"/>
              <a:t>of </a:t>
            </a:r>
            <a:r>
              <a:rPr lang="en-US" sz="2800" dirty="0" smtClean="0"/>
              <a:t>Demand </a:t>
            </a:r>
            <a:r>
              <a:rPr lang="en-US" sz="2800" dirty="0"/>
              <a:t>for </a:t>
            </a:r>
            <a:r>
              <a:rPr lang="en-US" sz="2800" dirty="0" smtClean="0"/>
              <a:t>International T&amp;T</a:t>
            </a:r>
            <a:endParaRPr lang="en-US" sz="28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47</a:t>
            </a:r>
          </a:p>
        </p:txBody>
      </p:sp>
      <p:sp>
        <p:nvSpPr>
          <p:cNvPr id="3" name="Rectangle 2"/>
          <p:cNvSpPr/>
          <p:nvPr/>
        </p:nvSpPr>
        <p:spPr>
          <a:xfrm>
            <a:off x="278233" y="1098604"/>
            <a:ext cx="8496944" cy="5489195"/>
          </a:xfrm>
          <a:prstGeom prst="rect">
            <a:avLst/>
          </a:prstGeom>
          <a:solidFill>
            <a:schemeClr val="tx2">
              <a:lumMod val="20000"/>
              <a:lumOff val="80000"/>
            </a:schemeClr>
          </a:solidFill>
          <a:ln>
            <a:solidFill>
              <a:srgbClr val="002060"/>
            </a:solidFill>
          </a:ln>
        </p:spPr>
        <p:txBody>
          <a:bodyPr wrap="square">
            <a:spAutoFit/>
          </a:bodyPr>
          <a:lstStyle/>
          <a:p>
            <a:pPr algn="ctr"/>
            <a:endParaRPr lang="en-GB" sz="1670" b="1" dirty="0" smtClean="0"/>
          </a:p>
          <a:p>
            <a:pPr algn="ctr"/>
            <a:r>
              <a:rPr lang="en-GB" sz="1670" b="1" dirty="0" smtClean="0"/>
              <a:t>Lao </a:t>
            </a:r>
            <a:r>
              <a:rPr lang="en-GB" sz="1670" b="1" dirty="0"/>
              <a:t>National Tourism Administration </a:t>
            </a:r>
            <a:endParaRPr lang="en-GB" sz="1670" b="1" dirty="0">
              <a:solidFill>
                <a:srgbClr val="000000"/>
              </a:solidFill>
              <a:latin typeface="Arial" panose="020B0604020202020204" pitchFamily="34" charset="0"/>
              <a:cs typeface="Arial" panose="020B0604020202020204" pitchFamily="34" charset="0"/>
            </a:endParaRPr>
          </a:p>
          <a:p>
            <a:endParaRPr lang="en-GB" sz="1670" dirty="0">
              <a:latin typeface="Arial" panose="020B0604020202020204" pitchFamily="34" charset="0"/>
              <a:cs typeface="Arial" panose="020B0604020202020204" pitchFamily="34" charset="0"/>
            </a:endParaRPr>
          </a:p>
          <a:p>
            <a:r>
              <a:rPr lang="en-US" sz="1670" dirty="0">
                <a:latin typeface="Arial" panose="020B0604020202020204" pitchFamily="34" charset="0"/>
                <a:cs typeface="Arial" panose="020B0604020202020204" pitchFamily="34" charset="0"/>
              </a:rPr>
              <a:t>Lao People's Democratic Republic opened its doors to welcome tourists from every continent around the world in 1998.The tourism sector plays a significant role in the socio-economic development of the Lao PDR. Laos is blessed with overwhelming and unexploited nature, pleasing every tourist who has come here. </a:t>
            </a:r>
          </a:p>
          <a:p>
            <a:r>
              <a:rPr lang="en-GB" sz="1670" dirty="0">
                <a:latin typeface="Arial" panose="020B0604020202020204" pitchFamily="34" charset="0"/>
                <a:cs typeface="Arial" panose="020B0604020202020204" pitchFamily="34" charset="0"/>
              </a:rPr>
              <a:t>The main aims are: </a:t>
            </a:r>
          </a:p>
          <a:p>
            <a:pPr marL="720725" indent="-342900">
              <a:buFont typeface="+mj-lt"/>
              <a:buAutoNum type="arabicPeriod"/>
            </a:pPr>
            <a:r>
              <a:rPr lang="en-US" sz="1670" dirty="0" smtClean="0">
                <a:latin typeface="Arial" panose="020B0604020202020204" pitchFamily="34" charset="0"/>
                <a:cs typeface="Arial" panose="020B0604020202020204" pitchFamily="34" charset="0"/>
              </a:rPr>
              <a:t>The </a:t>
            </a:r>
            <a:r>
              <a:rPr lang="en-US" sz="1670" dirty="0">
                <a:latin typeface="Arial" panose="020B0604020202020204" pitchFamily="34" charset="0"/>
                <a:cs typeface="Arial" panose="020B0604020202020204" pitchFamily="34" charset="0"/>
              </a:rPr>
              <a:t>Government will play a central role in the conservation, protection and development of cultural, natural and historic tourism that is sustainable and involves and benefits local people. </a:t>
            </a:r>
          </a:p>
          <a:p>
            <a:pPr marL="720725" indent="-342900">
              <a:buFont typeface="+mj-lt"/>
              <a:buAutoNum type="arabicPeriod"/>
            </a:pPr>
            <a:r>
              <a:rPr lang="en-US" sz="1670" dirty="0" smtClean="0">
                <a:latin typeface="Arial" panose="020B0604020202020204" pitchFamily="34" charset="0"/>
                <a:cs typeface="Arial" panose="020B0604020202020204" pitchFamily="34" charset="0"/>
              </a:rPr>
              <a:t>The </a:t>
            </a:r>
            <a:r>
              <a:rPr lang="en-US" sz="1670" dirty="0">
                <a:latin typeface="Arial" panose="020B0604020202020204" pitchFamily="34" charset="0"/>
                <a:cs typeface="Arial" panose="020B0604020202020204" pitchFamily="34" charset="0"/>
              </a:rPr>
              <a:t>Government considers tourism as a component of national economic development to encourage production, the service sector, increase foreign exchange earnings, create employment, generate income and raise the living standards of the multi-ethnic Lao people. </a:t>
            </a:r>
          </a:p>
          <a:p>
            <a:pPr marL="720725" indent="-342900">
              <a:buFont typeface="+mj-lt"/>
              <a:buAutoNum type="arabicPeriod"/>
            </a:pPr>
            <a:r>
              <a:rPr lang="en-US" sz="1670" dirty="0" smtClean="0">
                <a:latin typeface="Arial" panose="020B0604020202020204" pitchFamily="34" charset="0"/>
                <a:cs typeface="Arial" panose="020B0604020202020204" pitchFamily="34" charset="0"/>
              </a:rPr>
              <a:t>The </a:t>
            </a:r>
            <a:r>
              <a:rPr lang="en-US" sz="1670" dirty="0">
                <a:latin typeface="Arial" panose="020B0604020202020204" pitchFamily="34" charset="0"/>
                <a:cs typeface="Arial" panose="020B0604020202020204" pitchFamily="34" charset="0"/>
              </a:rPr>
              <a:t>Government promotes activities such as traditional festivals related to the national cultural and artistic heritage of the multi-ethnic Lao People, in order to encourage domestic and international tourism. </a:t>
            </a:r>
          </a:p>
          <a:p>
            <a:r>
              <a:rPr lang="en-US" sz="1670" dirty="0">
                <a:latin typeface="Arial" panose="020B0604020202020204" pitchFamily="34" charset="0"/>
                <a:cs typeface="Arial" panose="020B0604020202020204" pitchFamily="34" charset="0"/>
              </a:rPr>
              <a:t>The </a:t>
            </a:r>
            <a:r>
              <a:rPr lang="en-US" sz="1670" b="1" dirty="0">
                <a:latin typeface="Arial" panose="020B0604020202020204" pitchFamily="34" charset="0"/>
                <a:cs typeface="Arial" panose="020B0604020202020204" pitchFamily="34" charset="0"/>
              </a:rPr>
              <a:t>"New Tourism Landscape"</a:t>
            </a:r>
            <a:r>
              <a:rPr lang="en-US" sz="1670" dirty="0">
                <a:latin typeface="Arial" panose="020B0604020202020204" pitchFamily="34" charset="0"/>
                <a:cs typeface="Arial" panose="020B0604020202020204" pitchFamily="34" charset="0"/>
              </a:rPr>
              <a:t> is the new campaign to attract tourism. We welcome you to what Laos </a:t>
            </a:r>
            <a:r>
              <a:rPr lang="en-US" sz="1670" dirty="0" smtClean="0">
                <a:latin typeface="Arial" panose="020B0604020202020204" pitchFamily="34" charset="0"/>
                <a:cs typeface="Arial" panose="020B0604020202020204" pitchFamily="34" charset="0"/>
              </a:rPr>
              <a:t>has </a:t>
            </a:r>
            <a:r>
              <a:rPr lang="en-US" sz="1670" dirty="0">
                <a:latin typeface="Arial" panose="020B0604020202020204" pitchFamily="34" charset="0"/>
                <a:cs typeface="Arial" panose="020B0604020202020204" pitchFamily="34" charset="0"/>
              </a:rPr>
              <a:t>to </a:t>
            </a:r>
            <a:r>
              <a:rPr lang="en-US" sz="1670" dirty="0" smtClean="0">
                <a:latin typeface="Arial" panose="020B0604020202020204" pitchFamily="34" charset="0"/>
                <a:cs typeface="Arial" panose="020B0604020202020204" pitchFamily="34" charset="0"/>
              </a:rPr>
              <a:t>offer, development </a:t>
            </a:r>
            <a:r>
              <a:rPr lang="en-US" sz="1670" dirty="0">
                <a:latin typeface="Arial" panose="020B0604020202020204" pitchFamily="34" charset="0"/>
                <a:cs typeface="Arial" panose="020B0604020202020204" pitchFamily="34" charset="0"/>
              </a:rPr>
              <a:t>potential as the nation enters the new century. </a:t>
            </a:r>
            <a:endParaRPr lang="en-GB" sz="1670" dirty="0">
              <a:latin typeface="Arial" panose="020B0604020202020204" pitchFamily="34" charset="0"/>
              <a:cs typeface="Arial" panose="020B0604020202020204" pitchFamily="34" charset="0"/>
            </a:endParaRPr>
          </a:p>
        </p:txBody>
      </p:sp>
      <p:pic>
        <p:nvPicPr>
          <p:cNvPr id="1026" name="Picture 2" descr="http://www.tourismlaos.org/images/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343" y="1196752"/>
            <a:ext cx="632265" cy="648072"/>
          </a:xfrm>
          <a:prstGeom prst="rect">
            <a:avLst/>
          </a:prstGeom>
          <a:noFill/>
          <a:extLst>
            <a:ext uri="{909E8E84-426E-40DD-AFC4-6F175D3DCCD1}">
              <a14:hiddenFill xmlns:a14="http://schemas.microsoft.com/office/drawing/2010/main">
                <a:solidFill>
                  <a:srgbClr val="FFFFFF"/>
                </a:solidFill>
              </a14:hiddenFill>
            </a:ext>
          </a:extLst>
        </p:spPr>
      </p:pic>
      <p:pic>
        <p:nvPicPr>
          <p:cNvPr id="21506" name="Picture 2" descr="Image result for laos fla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68344" y="1196753"/>
            <a:ext cx="1012649" cy="674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759451"/>
      </p:ext>
    </p:extLst>
  </p:cSld>
  <p:clrMapOvr>
    <a:masterClrMapping/>
  </p:clrMapOvr>
  <p:transition advClick="0"/>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800" dirty="0" smtClean="0"/>
              <a:t>1.4 – </a:t>
            </a:r>
            <a:r>
              <a:rPr lang="en-US" sz="2800" dirty="0"/>
              <a:t>The </a:t>
            </a:r>
            <a:r>
              <a:rPr lang="en-US" sz="2800" dirty="0" smtClean="0"/>
              <a:t>Pattern </a:t>
            </a:r>
            <a:r>
              <a:rPr lang="en-US" sz="2800" dirty="0"/>
              <a:t>of </a:t>
            </a:r>
            <a:r>
              <a:rPr lang="en-US" sz="2800" dirty="0" smtClean="0"/>
              <a:t>Demand </a:t>
            </a:r>
            <a:r>
              <a:rPr lang="en-US" sz="2800" dirty="0"/>
              <a:t>for </a:t>
            </a:r>
            <a:r>
              <a:rPr lang="en-US" sz="2800" dirty="0" smtClean="0"/>
              <a:t>International T&amp;T</a:t>
            </a:r>
            <a:endParaRPr lang="en-US" sz="2800" dirty="0"/>
          </a:p>
        </p:txBody>
      </p:sp>
      <p:sp>
        <p:nvSpPr>
          <p:cNvPr id="34" name="Rectangle 33"/>
          <p:cNvSpPr/>
          <p:nvPr/>
        </p:nvSpPr>
        <p:spPr>
          <a:xfrm>
            <a:off x="251520" y="1124744"/>
            <a:ext cx="8496944" cy="923330"/>
          </a:xfrm>
          <a:prstGeom prst="rect">
            <a:avLst/>
          </a:prstGeom>
        </p:spPr>
        <p:txBody>
          <a:bodyPr wrap="square">
            <a:spAutoFit/>
          </a:bodyPr>
          <a:lstStyle/>
          <a:p>
            <a:pPr>
              <a:buClr>
                <a:srgbClr val="0070C0"/>
              </a:buClr>
            </a:pPr>
            <a:r>
              <a:rPr lang="en-US" b="1" dirty="0">
                <a:solidFill>
                  <a:srgbClr val="FF0000"/>
                </a:solidFill>
              </a:rPr>
              <a:t>Question 2</a:t>
            </a:r>
          </a:p>
          <a:p>
            <a:pPr marL="342900" indent="-342900">
              <a:buClr>
                <a:srgbClr val="0070C0"/>
              </a:buClr>
              <a:buFont typeface="Wingdings 3" panose="05040102010807070707" pitchFamily="18" charset="2"/>
              <a:buChar char=""/>
            </a:pPr>
            <a:r>
              <a:rPr lang="en-US" dirty="0">
                <a:solidFill>
                  <a:srgbClr val="FF0000"/>
                </a:solidFill>
              </a:rPr>
              <a:t>Refer to the figure below, information about tourism spending in Guam</a:t>
            </a:r>
            <a:r>
              <a:rPr lang="en-US" dirty="0" smtClean="0">
                <a:solidFill>
                  <a:srgbClr val="FF0000"/>
                </a:solidFill>
              </a:rPr>
              <a:t>.</a:t>
            </a:r>
          </a:p>
          <a:p>
            <a:pPr marL="342900" indent="-342900">
              <a:buClr>
                <a:srgbClr val="0070C0"/>
              </a:buClr>
              <a:buFont typeface="Wingdings 3" panose="05040102010807070707" pitchFamily="18" charset="2"/>
              <a:buChar char=""/>
            </a:pPr>
            <a:endParaRPr lang="en-US" dirty="0">
              <a:solidFill>
                <a:srgbClr val="FF0000"/>
              </a:solidFill>
            </a:endParaRP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47</a:t>
            </a:r>
          </a:p>
        </p:txBody>
      </p:sp>
      <p:sp>
        <p:nvSpPr>
          <p:cNvPr id="3" name="Rectangle 2"/>
          <p:cNvSpPr/>
          <p:nvPr/>
        </p:nvSpPr>
        <p:spPr>
          <a:xfrm>
            <a:off x="269776" y="1803295"/>
            <a:ext cx="5670376" cy="4770537"/>
          </a:xfrm>
          <a:prstGeom prst="rect">
            <a:avLst/>
          </a:prstGeom>
        </p:spPr>
        <p:txBody>
          <a:bodyPr wrap="square">
            <a:spAutoFit/>
          </a:bodyPr>
          <a:lstStyle/>
          <a:p>
            <a:pPr marL="342900" indent="-342900">
              <a:buFont typeface="+mj-lt"/>
              <a:buAutoNum type="alphaLcParenR"/>
              <a:tabLst>
                <a:tab pos="5732463" algn="r"/>
              </a:tabLst>
            </a:pPr>
            <a:r>
              <a:rPr lang="en-US" sz="1600" dirty="0" smtClean="0">
                <a:solidFill>
                  <a:srgbClr val="FF0000"/>
                </a:solidFill>
                <a:latin typeface="Arial" panose="020B0604020202020204" pitchFamily="34" charset="0"/>
                <a:cs typeface="Arial" panose="020B0604020202020204" pitchFamily="34" charset="0"/>
              </a:rPr>
              <a:t>The </a:t>
            </a:r>
            <a:r>
              <a:rPr lang="en-US" sz="1600" dirty="0">
                <a:solidFill>
                  <a:srgbClr val="FF0000"/>
                </a:solidFill>
                <a:latin typeface="Arial" panose="020B0604020202020204" pitchFamily="34" charset="0"/>
                <a:cs typeface="Arial" panose="020B0604020202020204" pitchFamily="34" charset="0"/>
              </a:rPr>
              <a:t>figure shows evidence that visitors to Guam create a </a:t>
            </a:r>
            <a:r>
              <a:rPr lang="en-US" sz="1600" dirty="0" smtClean="0">
                <a:solidFill>
                  <a:srgbClr val="FF0000"/>
                </a:solidFill>
                <a:latin typeface="Arial" panose="020B0604020202020204" pitchFamily="34" charset="0"/>
                <a:cs typeface="Arial" panose="020B0604020202020204" pitchFamily="34" charset="0"/>
              </a:rPr>
              <a:t>strong ‘Multiplier </a:t>
            </a:r>
            <a:r>
              <a:rPr lang="en-US" sz="1600" dirty="0">
                <a:solidFill>
                  <a:srgbClr val="FF0000"/>
                </a:solidFill>
                <a:latin typeface="Arial" panose="020B0604020202020204" pitchFamily="34" charset="0"/>
                <a:cs typeface="Arial" panose="020B0604020202020204" pitchFamily="34" charset="0"/>
              </a:rPr>
              <a:t>Effect’. Identify and explain </a:t>
            </a:r>
            <a:r>
              <a:rPr lang="en-US" sz="1600" b="1" dirty="0">
                <a:solidFill>
                  <a:srgbClr val="FF0000"/>
                </a:solidFill>
                <a:latin typeface="Arial" panose="020B0604020202020204" pitchFamily="34" charset="0"/>
                <a:cs typeface="Arial" panose="020B0604020202020204" pitchFamily="34" charset="0"/>
              </a:rPr>
              <a:t>three </a:t>
            </a:r>
            <a:r>
              <a:rPr lang="en-US" sz="1600" dirty="0">
                <a:solidFill>
                  <a:srgbClr val="FF0000"/>
                </a:solidFill>
                <a:latin typeface="Arial" panose="020B0604020202020204" pitchFamily="34" charset="0"/>
                <a:cs typeface="Arial" panose="020B0604020202020204" pitchFamily="34" charset="0"/>
              </a:rPr>
              <a:t>ways in which the local economy is likely to benefit. </a:t>
            </a:r>
            <a:r>
              <a:rPr lang="en-US" sz="1600" i="1" dirty="0">
                <a:solidFill>
                  <a:srgbClr val="FF0000"/>
                </a:solidFill>
                <a:latin typeface="Arial" panose="020B0604020202020204" pitchFamily="34" charset="0"/>
                <a:cs typeface="Arial" panose="020B0604020202020204" pitchFamily="34" charset="0"/>
              </a:rPr>
              <a:t>(6 marks)</a:t>
            </a:r>
          </a:p>
          <a:p>
            <a:pPr marL="342900" indent="-342900">
              <a:buFont typeface="+mj-lt"/>
              <a:buAutoNum type="alphaLcParenR"/>
              <a:tabLst>
                <a:tab pos="5732463" algn="r"/>
              </a:tabLst>
            </a:pPr>
            <a:r>
              <a:rPr lang="en-US" sz="1600" dirty="0" smtClean="0">
                <a:solidFill>
                  <a:srgbClr val="FF0000"/>
                </a:solidFill>
                <a:latin typeface="Arial" panose="020B0604020202020204" pitchFamily="34" charset="0"/>
                <a:cs typeface="Arial" panose="020B0604020202020204" pitchFamily="34" charset="0"/>
              </a:rPr>
              <a:t>Explain </a:t>
            </a:r>
            <a:r>
              <a:rPr lang="en-US" sz="1600" b="1" dirty="0">
                <a:solidFill>
                  <a:srgbClr val="FF0000"/>
                </a:solidFill>
                <a:latin typeface="Arial" panose="020B0604020202020204" pitchFamily="34" charset="0"/>
                <a:cs typeface="Arial" panose="020B0604020202020204" pitchFamily="34" charset="0"/>
              </a:rPr>
              <a:t>three </a:t>
            </a:r>
            <a:r>
              <a:rPr lang="en-US" sz="1600" dirty="0">
                <a:solidFill>
                  <a:srgbClr val="FF0000"/>
                </a:solidFill>
                <a:latin typeface="Arial" panose="020B0604020202020204" pitchFamily="34" charset="0"/>
                <a:cs typeface="Arial" panose="020B0604020202020204" pitchFamily="34" charset="0"/>
              </a:rPr>
              <a:t>ways in which the Guam Visitors Bureau </a:t>
            </a:r>
            <a:r>
              <a:rPr lang="en-US" sz="1600" dirty="0" smtClean="0">
                <a:solidFill>
                  <a:srgbClr val="FF0000"/>
                </a:solidFill>
                <a:latin typeface="Arial" panose="020B0604020202020204" pitchFamily="34" charset="0"/>
                <a:cs typeface="Arial" panose="020B0604020202020204" pitchFamily="34" charset="0"/>
              </a:rPr>
              <a:t>could help </a:t>
            </a:r>
            <a:r>
              <a:rPr lang="en-US" sz="1600" dirty="0">
                <a:solidFill>
                  <a:srgbClr val="FF0000"/>
                </a:solidFill>
                <a:latin typeface="Arial" panose="020B0604020202020204" pitchFamily="34" charset="0"/>
                <a:cs typeface="Arial" panose="020B0604020202020204" pitchFamily="34" charset="0"/>
              </a:rPr>
              <a:t>to increase the number of international visitors to the destination. </a:t>
            </a:r>
            <a:r>
              <a:rPr lang="en-US" sz="1600" dirty="0" smtClean="0">
                <a:solidFill>
                  <a:srgbClr val="FF0000"/>
                </a:solidFill>
                <a:latin typeface="Arial" panose="020B0604020202020204" pitchFamily="34" charset="0"/>
                <a:cs typeface="Arial" panose="020B0604020202020204" pitchFamily="34" charset="0"/>
              </a:rPr>
              <a:t>	</a:t>
            </a:r>
            <a:r>
              <a:rPr lang="en-US" sz="1600" i="1" dirty="0" smtClean="0">
                <a:solidFill>
                  <a:srgbClr val="FF0000"/>
                </a:solidFill>
                <a:latin typeface="Arial" panose="020B0604020202020204" pitchFamily="34" charset="0"/>
                <a:cs typeface="Arial" panose="020B0604020202020204" pitchFamily="34" charset="0"/>
              </a:rPr>
              <a:t>(</a:t>
            </a:r>
            <a:r>
              <a:rPr lang="en-US" sz="1600" i="1" dirty="0">
                <a:solidFill>
                  <a:srgbClr val="FF0000"/>
                </a:solidFill>
                <a:latin typeface="Arial" panose="020B0604020202020204" pitchFamily="34" charset="0"/>
                <a:cs typeface="Arial" panose="020B0604020202020204" pitchFamily="34" charset="0"/>
              </a:rPr>
              <a:t>6</a:t>
            </a:r>
            <a:r>
              <a:rPr lang="en-US" sz="1600" dirty="0">
                <a:solidFill>
                  <a:srgbClr val="FF0000"/>
                </a:solidFill>
                <a:latin typeface="Arial" panose="020B0604020202020204" pitchFamily="34" charset="0"/>
                <a:cs typeface="Arial" panose="020B0604020202020204" pitchFamily="34" charset="0"/>
              </a:rPr>
              <a:t> </a:t>
            </a:r>
            <a:r>
              <a:rPr lang="en-US" sz="1600" i="1" dirty="0">
                <a:solidFill>
                  <a:srgbClr val="FF0000"/>
                </a:solidFill>
                <a:latin typeface="Arial" panose="020B0604020202020204" pitchFamily="34" charset="0"/>
                <a:cs typeface="Arial" panose="020B0604020202020204" pitchFamily="34" charset="0"/>
              </a:rPr>
              <a:t>marks)</a:t>
            </a:r>
            <a:endParaRPr lang="en-US" sz="1600" dirty="0">
              <a:solidFill>
                <a:srgbClr val="FF0000"/>
              </a:solidFill>
              <a:latin typeface="Arial" panose="020B0604020202020204" pitchFamily="34" charset="0"/>
              <a:cs typeface="Arial" panose="020B0604020202020204" pitchFamily="34" charset="0"/>
            </a:endParaRPr>
          </a:p>
          <a:p>
            <a:pPr marL="342900" indent="-342900">
              <a:buFont typeface="+mj-lt"/>
              <a:buAutoNum type="alphaLcParenR"/>
              <a:tabLst>
                <a:tab pos="5732463" algn="r"/>
              </a:tabLst>
            </a:pPr>
            <a:r>
              <a:rPr lang="en-US" sz="1600" dirty="0" smtClean="0">
                <a:solidFill>
                  <a:srgbClr val="FF0000"/>
                </a:solidFill>
                <a:latin typeface="Arial" panose="020B0604020202020204" pitchFamily="34" charset="0"/>
                <a:cs typeface="Arial" panose="020B0604020202020204" pitchFamily="34" charset="0"/>
              </a:rPr>
              <a:t>Discuss </a:t>
            </a:r>
            <a:r>
              <a:rPr lang="en-US" sz="1600" dirty="0">
                <a:solidFill>
                  <a:srgbClr val="FF0000"/>
                </a:solidFill>
                <a:latin typeface="Arial" panose="020B0604020202020204" pitchFamily="34" charset="0"/>
                <a:cs typeface="Arial" panose="020B0604020202020204" pitchFamily="34" charset="0"/>
              </a:rPr>
              <a:t>why the ‘Demonstration Effect’ can be a cause of serious social problems in certain </a:t>
            </a:r>
            <a:r>
              <a:rPr lang="en-US" sz="1600" dirty="0" smtClean="0">
                <a:solidFill>
                  <a:srgbClr val="FF0000"/>
                </a:solidFill>
                <a:latin typeface="Arial" panose="020B0604020202020204" pitchFamily="34" charset="0"/>
                <a:cs typeface="Arial" panose="020B0604020202020204" pitchFamily="34" charset="0"/>
              </a:rPr>
              <a:t>destinations. 	(6 marks)</a:t>
            </a:r>
            <a:br>
              <a:rPr lang="en-US" sz="1600" dirty="0" smtClean="0">
                <a:solidFill>
                  <a:srgbClr val="FF0000"/>
                </a:solidFill>
                <a:latin typeface="Arial" panose="020B0604020202020204" pitchFamily="34" charset="0"/>
                <a:cs typeface="Arial" panose="020B0604020202020204" pitchFamily="34" charset="0"/>
              </a:rPr>
            </a:br>
            <a:r>
              <a:rPr lang="en-US" sz="1600" dirty="0" smtClean="0">
                <a:solidFill>
                  <a:srgbClr val="FF0000"/>
                </a:solidFill>
                <a:latin typeface="Arial" panose="020B0604020202020204" pitchFamily="34" charset="0"/>
                <a:cs typeface="Arial" panose="020B0604020202020204" pitchFamily="34" charset="0"/>
              </a:rPr>
              <a:t>Source</a:t>
            </a:r>
            <a:r>
              <a:rPr lang="en-US" sz="1600" dirty="0">
                <a:solidFill>
                  <a:srgbClr val="FF0000"/>
                </a:solidFill>
                <a:latin typeface="Arial" panose="020B0604020202020204" pitchFamily="34" charset="0"/>
                <a:cs typeface="Arial" panose="020B0604020202020204" pitchFamily="34" charset="0"/>
              </a:rPr>
              <a:t>: Cambridge 0471 PI Q4 (b) and (c) June 2010</a:t>
            </a:r>
          </a:p>
          <a:p>
            <a:pPr>
              <a:tabLst>
                <a:tab pos="5732463" algn="r"/>
              </a:tabLst>
            </a:pPr>
            <a:r>
              <a:rPr lang="en-GB" sz="1600" b="1" dirty="0">
                <a:solidFill>
                  <a:srgbClr val="FF0000"/>
                </a:solidFill>
                <a:latin typeface="Arial" panose="020B0604020202020204" pitchFamily="34" charset="0"/>
                <a:cs typeface="Arial" panose="020B0604020202020204" pitchFamily="34" charset="0"/>
              </a:rPr>
              <a:t>Question 3</a:t>
            </a:r>
          </a:p>
          <a:p>
            <a:pPr marL="342900" indent="-342900">
              <a:buFont typeface="+mj-lt"/>
              <a:buAutoNum type="alphaLcParenR"/>
              <a:tabLst>
                <a:tab pos="5732463" algn="r"/>
              </a:tabLst>
            </a:pPr>
            <a:r>
              <a:rPr lang="en-US" sz="1600" dirty="0" smtClean="0">
                <a:solidFill>
                  <a:srgbClr val="FF0000"/>
                </a:solidFill>
                <a:latin typeface="Arial" panose="020B0604020202020204" pitchFamily="34" charset="0"/>
                <a:cs typeface="Arial" panose="020B0604020202020204" pitchFamily="34" charset="0"/>
              </a:rPr>
              <a:t>Explain </a:t>
            </a:r>
            <a:r>
              <a:rPr lang="en-US" sz="1600" b="1" dirty="0">
                <a:solidFill>
                  <a:srgbClr val="FF0000"/>
                </a:solidFill>
                <a:latin typeface="Arial" panose="020B0604020202020204" pitchFamily="34" charset="0"/>
                <a:cs typeface="Arial" panose="020B0604020202020204" pitchFamily="34" charset="0"/>
              </a:rPr>
              <a:t>three </a:t>
            </a:r>
            <a:r>
              <a:rPr lang="en-US" sz="1600" dirty="0">
                <a:solidFill>
                  <a:srgbClr val="FF0000"/>
                </a:solidFill>
                <a:latin typeface="Arial" panose="020B0604020202020204" pitchFamily="34" charset="0"/>
                <a:cs typeface="Arial" panose="020B0604020202020204" pitchFamily="34" charset="0"/>
              </a:rPr>
              <a:t>negative environmental impacts frequently caused by tourists visiting National Parks</a:t>
            </a:r>
            <a:r>
              <a:rPr lang="en-US" sz="1600" dirty="0" smtClean="0">
                <a:solidFill>
                  <a:srgbClr val="FF0000"/>
                </a:solidFill>
                <a:latin typeface="Arial" panose="020B0604020202020204" pitchFamily="34" charset="0"/>
                <a:cs typeface="Arial" panose="020B0604020202020204" pitchFamily="34" charset="0"/>
              </a:rPr>
              <a:t>. 	</a:t>
            </a:r>
            <a:r>
              <a:rPr lang="en-US" sz="1600" i="1" dirty="0" smtClean="0">
                <a:solidFill>
                  <a:srgbClr val="FF0000"/>
                </a:solidFill>
                <a:latin typeface="Arial" panose="020B0604020202020204" pitchFamily="34" charset="0"/>
                <a:cs typeface="Arial" panose="020B0604020202020204" pitchFamily="34" charset="0"/>
              </a:rPr>
              <a:t>(6 marks)</a:t>
            </a:r>
            <a:endParaRPr lang="en-US" sz="1600" i="1" dirty="0">
              <a:solidFill>
                <a:srgbClr val="FF0000"/>
              </a:solidFill>
              <a:latin typeface="Arial" panose="020B0604020202020204" pitchFamily="34" charset="0"/>
              <a:cs typeface="Arial" panose="020B0604020202020204" pitchFamily="34" charset="0"/>
            </a:endParaRPr>
          </a:p>
          <a:p>
            <a:pPr marL="342900" indent="-342900">
              <a:buFont typeface="+mj-lt"/>
              <a:buAutoNum type="alphaLcParenR"/>
              <a:tabLst>
                <a:tab pos="5732463" algn="r"/>
              </a:tabLst>
            </a:pPr>
            <a:r>
              <a:rPr lang="en-US" sz="1600" dirty="0" smtClean="0">
                <a:solidFill>
                  <a:srgbClr val="FF0000"/>
                </a:solidFill>
                <a:latin typeface="Arial" panose="020B0604020202020204" pitchFamily="34" charset="0"/>
                <a:cs typeface="Arial" panose="020B0604020202020204" pitchFamily="34" charset="0"/>
              </a:rPr>
              <a:t>Discuss </a:t>
            </a:r>
            <a:r>
              <a:rPr lang="en-US" sz="1600" dirty="0">
                <a:solidFill>
                  <a:srgbClr val="FF0000"/>
                </a:solidFill>
                <a:latin typeface="Arial" panose="020B0604020202020204" pitchFamily="34" charset="0"/>
                <a:cs typeface="Arial" panose="020B0604020202020204" pitchFamily="34" charset="0"/>
              </a:rPr>
              <a:t>the negative impacts that frequently result from </a:t>
            </a:r>
            <a:r>
              <a:rPr lang="en-US" sz="1600" dirty="0" smtClean="0">
                <a:solidFill>
                  <a:srgbClr val="FF0000"/>
                </a:solidFill>
                <a:latin typeface="Arial" panose="020B0604020202020204" pitchFamily="34" charset="0"/>
                <a:cs typeface="Arial" panose="020B0604020202020204" pitchFamily="34" charset="0"/>
              </a:rPr>
              <a:t>airport </a:t>
            </a:r>
            <a:r>
              <a:rPr lang="en-GB" sz="1600" dirty="0" smtClean="0">
                <a:solidFill>
                  <a:srgbClr val="FF0000"/>
                </a:solidFill>
                <a:latin typeface="Arial" panose="020B0604020202020204" pitchFamily="34" charset="0"/>
                <a:cs typeface="Arial" panose="020B0604020202020204" pitchFamily="34" charset="0"/>
              </a:rPr>
              <a:t>expansion</a:t>
            </a:r>
            <a:r>
              <a:rPr lang="en-GB" sz="1600" dirty="0">
                <a:solidFill>
                  <a:srgbClr val="FF0000"/>
                </a:solidFill>
                <a:latin typeface="Arial" panose="020B0604020202020204" pitchFamily="34" charset="0"/>
                <a:cs typeface="Arial" panose="020B0604020202020204" pitchFamily="34" charset="0"/>
              </a:rPr>
              <a:t>. </a:t>
            </a:r>
            <a:r>
              <a:rPr lang="en-GB" sz="1600" dirty="0" smtClean="0">
                <a:solidFill>
                  <a:srgbClr val="FF0000"/>
                </a:solidFill>
                <a:latin typeface="Arial" panose="020B0604020202020204" pitchFamily="34" charset="0"/>
                <a:cs typeface="Arial" panose="020B0604020202020204" pitchFamily="34" charset="0"/>
              </a:rPr>
              <a:t>	</a:t>
            </a:r>
            <a:r>
              <a:rPr lang="en-GB" sz="1600" i="1" dirty="0" smtClean="0">
                <a:solidFill>
                  <a:srgbClr val="FF0000"/>
                </a:solidFill>
                <a:latin typeface="Arial" panose="020B0604020202020204" pitchFamily="34" charset="0"/>
                <a:cs typeface="Arial" panose="020B0604020202020204" pitchFamily="34" charset="0"/>
              </a:rPr>
              <a:t>(</a:t>
            </a:r>
            <a:r>
              <a:rPr lang="en-GB" sz="1600" i="1" dirty="0">
                <a:solidFill>
                  <a:srgbClr val="FF0000"/>
                </a:solidFill>
                <a:latin typeface="Arial" panose="020B0604020202020204" pitchFamily="34" charset="0"/>
                <a:cs typeface="Arial" panose="020B0604020202020204" pitchFamily="34" charset="0"/>
              </a:rPr>
              <a:t>6 marks)</a:t>
            </a:r>
            <a:endParaRPr lang="en-GB" sz="1600" dirty="0">
              <a:solidFill>
                <a:srgbClr val="FF0000"/>
              </a:solidFill>
              <a:latin typeface="Arial" panose="020B0604020202020204" pitchFamily="34" charset="0"/>
              <a:cs typeface="Arial" panose="020B0604020202020204" pitchFamily="34" charset="0"/>
            </a:endParaRPr>
          </a:p>
          <a:p>
            <a:pPr marL="342900" indent="-342900">
              <a:buFont typeface="+mj-lt"/>
              <a:buAutoNum type="alphaLcParenR"/>
              <a:tabLst>
                <a:tab pos="5732463" algn="r"/>
              </a:tabLst>
            </a:pPr>
            <a:r>
              <a:rPr lang="en-GB" sz="1600" dirty="0" smtClean="0">
                <a:solidFill>
                  <a:srgbClr val="FF0000"/>
                </a:solidFill>
                <a:latin typeface="Arial" panose="020B0604020202020204" pitchFamily="34" charset="0"/>
                <a:cs typeface="Arial" panose="020B0604020202020204" pitchFamily="34" charset="0"/>
              </a:rPr>
              <a:t>Many </a:t>
            </a:r>
            <a:r>
              <a:rPr lang="en-GB" sz="1600" dirty="0">
                <a:solidFill>
                  <a:srgbClr val="FF0000"/>
                </a:solidFill>
                <a:latin typeface="Arial" panose="020B0604020202020204" pitchFamily="34" charset="0"/>
                <a:cs typeface="Arial" panose="020B0604020202020204" pitchFamily="34" charset="0"/>
              </a:rPr>
              <a:t>destinations have Tourist Information Centres (TICs</a:t>
            </a:r>
            <a:r>
              <a:rPr lang="en-GB" sz="1600" dirty="0" smtClean="0">
                <a:solidFill>
                  <a:srgbClr val="FF0000"/>
                </a:solidFill>
                <a:latin typeface="Arial" panose="020B0604020202020204" pitchFamily="34" charset="0"/>
                <a:cs typeface="Arial" panose="020B0604020202020204" pitchFamily="34" charset="0"/>
              </a:rPr>
              <a:t>). </a:t>
            </a:r>
            <a:r>
              <a:rPr lang="en-US" sz="1600" dirty="0" smtClean="0">
                <a:solidFill>
                  <a:srgbClr val="FF0000"/>
                </a:solidFill>
                <a:latin typeface="Arial" panose="020B0604020202020204" pitchFamily="34" charset="0"/>
                <a:cs typeface="Arial" panose="020B0604020202020204" pitchFamily="34" charset="0"/>
              </a:rPr>
              <a:t>Name </a:t>
            </a:r>
            <a:r>
              <a:rPr lang="en-US" sz="1600" b="1" dirty="0">
                <a:solidFill>
                  <a:srgbClr val="FF0000"/>
                </a:solidFill>
                <a:latin typeface="Arial" panose="020B0604020202020204" pitchFamily="34" charset="0"/>
                <a:cs typeface="Arial" panose="020B0604020202020204" pitchFamily="34" charset="0"/>
              </a:rPr>
              <a:t>three </a:t>
            </a:r>
            <a:r>
              <a:rPr lang="en-US" sz="1600" dirty="0">
                <a:solidFill>
                  <a:srgbClr val="FF0000"/>
                </a:solidFill>
                <a:latin typeface="Arial" panose="020B0604020202020204" pitchFamily="34" charset="0"/>
                <a:cs typeface="Arial" panose="020B0604020202020204" pitchFamily="34" charset="0"/>
              </a:rPr>
              <a:t>services usually provided in TICs and briefly explain why visitors to the destination would find each of these services useful. </a:t>
            </a:r>
            <a:r>
              <a:rPr lang="en-US" sz="1600" dirty="0" smtClean="0">
                <a:solidFill>
                  <a:srgbClr val="FF0000"/>
                </a:solidFill>
                <a:latin typeface="Arial" panose="020B0604020202020204" pitchFamily="34" charset="0"/>
                <a:cs typeface="Arial" panose="020B0604020202020204" pitchFamily="34" charset="0"/>
              </a:rPr>
              <a:t>	</a:t>
            </a:r>
            <a:r>
              <a:rPr lang="en-US" sz="1600" i="1" dirty="0" smtClean="0">
                <a:solidFill>
                  <a:srgbClr val="FF0000"/>
                </a:solidFill>
                <a:latin typeface="Arial" panose="020B0604020202020204" pitchFamily="34" charset="0"/>
                <a:cs typeface="Arial" panose="020B0604020202020204" pitchFamily="34" charset="0"/>
              </a:rPr>
              <a:t>(</a:t>
            </a:r>
            <a:r>
              <a:rPr lang="en-US" sz="1600" i="1" dirty="0">
                <a:solidFill>
                  <a:srgbClr val="FF0000"/>
                </a:solidFill>
                <a:latin typeface="Arial" panose="020B0604020202020204" pitchFamily="34" charset="0"/>
                <a:cs typeface="Arial" panose="020B0604020202020204" pitchFamily="34" charset="0"/>
              </a:rPr>
              <a:t>6 marks)</a:t>
            </a:r>
            <a:endParaRPr lang="en-GB" sz="1600" dirty="0">
              <a:solidFill>
                <a:srgbClr val="FF0000"/>
              </a:solidFill>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509656528"/>
              </p:ext>
            </p:extLst>
          </p:nvPr>
        </p:nvGraphicFramePr>
        <p:xfrm>
          <a:off x="6006752" y="1803295"/>
          <a:ext cx="2813720" cy="3048000"/>
        </p:xfrm>
        <a:graphic>
          <a:graphicData uri="http://schemas.openxmlformats.org/drawingml/2006/table">
            <a:tbl>
              <a:tblPr firstRow="1" bandRow="1">
                <a:tableStyleId>{5C22544A-7EE6-4342-B048-85BDC9FD1C3A}</a:tableStyleId>
              </a:tblPr>
              <a:tblGrid>
                <a:gridCol w="1709936"/>
                <a:gridCol w="1103784"/>
              </a:tblGrid>
              <a:tr h="370840">
                <a:tc>
                  <a:txBody>
                    <a:bodyPr/>
                    <a:lstStyle/>
                    <a:p>
                      <a:r>
                        <a:rPr lang="en-GB" sz="1600" dirty="0" smtClean="0">
                          <a:latin typeface="Arial" panose="020B0604020202020204" pitchFamily="34" charset="0"/>
                          <a:cs typeface="Arial" panose="020B0604020202020204" pitchFamily="34" charset="0"/>
                        </a:rPr>
                        <a:t>Component</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Amount spent (</a:t>
                      </a:r>
                      <a:r>
                        <a:rPr lang="en-GB" sz="1600" dirty="0" err="1" smtClean="0">
                          <a:latin typeface="Arial" panose="020B0604020202020204" pitchFamily="34" charset="0"/>
                          <a:cs typeface="Arial" panose="020B0604020202020204" pitchFamily="34" charset="0"/>
                        </a:rPr>
                        <a:t>US$m</a:t>
                      </a:r>
                      <a:r>
                        <a:rPr lang="en-GB" sz="1600" dirty="0" smtClean="0">
                          <a:latin typeface="Arial" panose="020B0604020202020204" pitchFamily="34" charset="0"/>
                          <a:cs typeface="Arial" panose="020B0604020202020204" pitchFamily="34" charset="0"/>
                        </a:rPr>
                        <a:t>)</a:t>
                      </a:r>
                      <a:endParaRPr lang="en-GB" sz="160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Accommodation</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$353.7</a:t>
                      </a:r>
                      <a:endParaRPr lang="en-GB" sz="160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Entertainment</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$161.1</a:t>
                      </a:r>
                      <a:endParaRPr lang="en-GB" sz="160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Transportation</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$27.1</a:t>
                      </a:r>
                      <a:endParaRPr lang="en-GB" sz="160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Food</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$132.2</a:t>
                      </a:r>
                      <a:endParaRPr lang="en-GB" sz="160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Retail</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$492.9</a:t>
                      </a:r>
                      <a:endParaRPr lang="en-GB" sz="160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Total</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$1167.0</a:t>
                      </a:r>
                      <a:endParaRPr lang="en-GB" sz="1600" dirty="0">
                        <a:latin typeface="Arial" panose="020B0604020202020204" pitchFamily="34" charset="0"/>
                        <a:cs typeface="Arial" panose="020B0604020202020204" pitchFamily="34" charset="0"/>
                      </a:endParaRPr>
                    </a:p>
                  </a:txBody>
                  <a:tcPr/>
                </a:tc>
              </a:tr>
            </a:tbl>
          </a:graphicData>
        </a:graphic>
      </p:graphicFrame>
      <p:pic>
        <p:nvPicPr>
          <p:cNvPr id="22530" name="Picture 2" descr="Image result for Guam Visitors Bure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6752" y="4979972"/>
            <a:ext cx="2813720" cy="15200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7944496"/>
      </p:ext>
    </p:extLst>
  </p:cSld>
  <p:clrMapOvr>
    <a:masterClrMapping/>
  </p:clrMapOvr>
  <p:transition advClick="0"/>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IE" sz="2800" dirty="0" smtClean="0"/>
              <a:t>Unit 01 – Exam Questions – June 2016 – Paper 11</a:t>
            </a:r>
            <a:endParaRPr lang="en-US" sz="2800" dirty="0"/>
          </a:p>
        </p:txBody>
      </p:sp>
      <p:sp>
        <p:nvSpPr>
          <p:cNvPr id="34" name="Rectangle 33"/>
          <p:cNvSpPr/>
          <p:nvPr/>
        </p:nvSpPr>
        <p:spPr>
          <a:xfrm>
            <a:off x="251520" y="1124744"/>
            <a:ext cx="8496944" cy="5478423"/>
          </a:xfrm>
          <a:prstGeom prst="rect">
            <a:avLst/>
          </a:prstGeom>
        </p:spPr>
        <p:txBody>
          <a:bodyPr wrap="square">
            <a:spAutoFit/>
          </a:bodyPr>
          <a:lstStyle/>
          <a:p>
            <a:pPr>
              <a:lnSpc>
                <a:spcPts val="2800"/>
              </a:lnSpc>
              <a:spcAft>
                <a:spcPts val="0"/>
              </a:spcAft>
              <a:buClr>
                <a:srgbClr val="0070C0"/>
              </a:buClr>
            </a:pPr>
            <a:r>
              <a:rPr lang="en-US" sz="1700" dirty="0">
                <a:solidFill>
                  <a:srgbClr val="FF0000"/>
                </a:solidFill>
              </a:rPr>
              <a:t>(c) Many large city destinations suffer from overcrowding and congestion in their central areas.</a:t>
            </a:r>
          </a:p>
          <a:p>
            <a:pPr>
              <a:lnSpc>
                <a:spcPts val="2800"/>
              </a:lnSpc>
              <a:spcAft>
                <a:spcPts val="0"/>
              </a:spcAft>
              <a:buClr>
                <a:srgbClr val="0070C0"/>
              </a:buClr>
            </a:pPr>
            <a:r>
              <a:rPr lang="en-US" sz="1700" dirty="0">
                <a:solidFill>
                  <a:srgbClr val="FF0000"/>
                </a:solidFill>
              </a:rPr>
              <a:t>State and explain three ways in which destinations try to reduce these problems.</a:t>
            </a:r>
          </a:p>
          <a:p>
            <a:pPr>
              <a:lnSpc>
                <a:spcPts val="2800"/>
              </a:lnSpc>
              <a:spcAft>
                <a:spcPts val="0"/>
              </a:spcAft>
              <a:buClr>
                <a:srgbClr val="0070C0"/>
              </a:buClr>
              <a:buAutoNum type="arabicPlain"/>
              <a:tabLst>
                <a:tab pos="8247063" algn="r"/>
              </a:tabLst>
            </a:pPr>
            <a:r>
              <a:rPr lang="en-US" sz="1700" dirty="0" smtClean="0">
                <a:solidFill>
                  <a:srgbClr val="FF0000"/>
                </a:solidFill>
              </a:rPr>
              <a:t> </a:t>
            </a:r>
            <a:r>
              <a:rPr lang="en-US" sz="1700" dirty="0" smtClean="0">
                <a:solidFill>
                  <a:srgbClr val="FF0000"/>
                </a:solidFill>
              </a:rPr>
              <a:t>___________________________________________________________________ ________________________________________________________________________________________________________________________________________ __________________________________________________________________</a:t>
            </a:r>
            <a:r>
              <a:rPr lang="en-US" sz="1700" dirty="0" smtClean="0">
                <a:solidFill>
                  <a:srgbClr val="FF0000"/>
                </a:solidFill>
              </a:rPr>
              <a:t>	[</a:t>
            </a:r>
            <a:r>
              <a:rPr lang="en-US" sz="1700" dirty="0">
                <a:solidFill>
                  <a:srgbClr val="FF0000"/>
                </a:solidFill>
              </a:rPr>
              <a:t>6</a:t>
            </a:r>
            <a:r>
              <a:rPr lang="en-US" sz="1700" dirty="0" smtClean="0">
                <a:solidFill>
                  <a:srgbClr val="FF0000"/>
                </a:solidFill>
              </a:rPr>
              <a:t>]</a:t>
            </a:r>
          </a:p>
          <a:p>
            <a:pPr>
              <a:lnSpc>
                <a:spcPts val="2800"/>
              </a:lnSpc>
              <a:spcAft>
                <a:spcPts val="0"/>
              </a:spcAft>
              <a:buClr>
                <a:srgbClr val="0070C0"/>
              </a:buClr>
              <a:buFontTx/>
              <a:buAutoNum type="arabicPlain"/>
              <a:tabLst>
                <a:tab pos="8247063" algn="r"/>
              </a:tabLst>
            </a:pPr>
            <a:r>
              <a:rPr lang="en-US" sz="1700" dirty="0">
                <a:solidFill>
                  <a:srgbClr val="FF0000"/>
                </a:solidFill>
              </a:rPr>
              <a:t> </a:t>
            </a:r>
            <a:r>
              <a:rPr lang="en-US" sz="1700" dirty="0" smtClean="0">
                <a:solidFill>
                  <a:srgbClr val="FF0000"/>
                </a:solidFill>
              </a:rPr>
              <a:t>___________________________________________________________________ __________________________________________________________________________________________________________________________________________________________________________________________________________</a:t>
            </a:r>
            <a:r>
              <a:rPr lang="en-US" sz="1700" dirty="0">
                <a:solidFill>
                  <a:srgbClr val="FF0000"/>
                </a:solidFill>
              </a:rPr>
              <a:t>	[6]</a:t>
            </a:r>
          </a:p>
          <a:p>
            <a:pPr>
              <a:lnSpc>
                <a:spcPts val="2800"/>
              </a:lnSpc>
              <a:spcAft>
                <a:spcPts val="0"/>
              </a:spcAft>
              <a:buClr>
                <a:srgbClr val="0070C0"/>
              </a:buClr>
              <a:buFontTx/>
              <a:buAutoNum type="arabicPlain"/>
              <a:tabLst>
                <a:tab pos="8247063" algn="r"/>
              </a:tabLst>
            </a:pPr>
            <a:r>
              <a:rPr lang="en-US" sz="1700" dirty="0">
                <a:solidFill>
                  <a:srgbClr val="FF0000"/>
                </a:solidFill>
              </a:rPr>
              <a:t> </a:t>
            </a:r>
            <a:r>
              <a:rPr lang="en-US" sz="1700" dirty="0" smtClean="0">
                <a:solidFill>
                  <a:srgbClr val="FF0000"/>
                </a:solidFill>
              </a:rPr>
              <a:t>___________________________________________________________________ __________________________________________________________________________________________________________________________________________________________________________________________________________</a:t>
            </a:r>
            <a:r>
              <a:rPr lang="en-US" sz="1700" dirty="0">
                <a:solidFill>
                  <a:srgbClr val="FF0000"/>
                </a:solidFill>
              </a:rPr>
              <a:t>	[6</a:t>
            </a:r>
            <a:r>
              <a:rPr lang="en-US" sz="1700" dirty="0" smtClean="0">
                <a:solidFill>
                  <a:srgbClr val="FF0000"/>
                </a:solidFill>
              </a:rPr>
              <a:t>]</a:t>
            </a:r>
            <a:endParaRPr lang="en-US" sz="1700" dirty="0">
              <a:solidFill>
                <a:srgbClr val="FF0000"/>
              </a:solidFill>
            </a:endParaRPr>
          </a:p>
        </p:txBody>
      </p:sp>
    </p:spTree>
    <p:extLst>
      <p:ext uri="{BB962C8B-B14F-4D97-AF65-F5344CB8AC3E}">
        <p14:creationId xmlns:p14="http://schemas.microsoft.com/office/powerpoint/2010/main" val="3033637520"/>
      </p:ext>
    </p:extLst>
  </p:cSld>
  <p:clrMapOvr>
    <a:masterClrMapping/>
  </p:clrMapOvr>
  <p:transition advClick="0"/>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IE" sz="2800" dirty="0" smtClean="0"/>
              <a:t>Unit 01 – Exam Questions – June 2016 – Paper 11</a:t>
            </a:r>
            <a:endParaRPr lang="en-US" sz="2800" dirty="0"/>
          </a:p>
        </p:txBody>
      </p:sp>
      <p:sp>
        <p:nvSpPr>
          <p:cNvPr id="34" name="Rectangle 33"/>
          <p:cNvSpPr/>
          <p:nvPr/>
        </p:nvSpPr>
        <p:spPr>
          <a:xfrm>
            <a:off x="251520" y="1124744"/>
            <a:ext cx="8568952" cy="5286575"/>
          </a:xfrm>
          <a:prstGeom prst="rect">
            <a:avLst/>
          </a:prstGeom>
          <a:solidFill>
            <a:schemeClr val="tx2">
              <a:lumMod val="20000"/>
              <a:lumOff val="80000"/>
            </a:schemeClr>
          </a:solidFill>
        </p:spPr>
        <p:txBody>
          <a:bodyPr wrap="square">
            <a:spAutoFit/>
          </a:bodyPr>
          <a:lstStyle/>
          <a:p>
            <a:pPr marL="439738" indent="-439738">
              <a:spcAft>
                <a:spcPts val="200"/>
              </a:spcAft>
              <a:buClr>
                <a:srgbClr val="0070C0"/>
              </a:buClr>
              <a:tabLst>
                <a:tab pos="8334375" algn="r"/>
              </a:tabLst>
            </a:pPr>
            <a:r>
              <a:rPr lang="en-US" sz="1680" b="1" dirty="0"/>
              <a:t>(c) </a:t>
            </a:r>
            <a:r>
              <a:rPr lang="en-US" sz="1680" b="1" dirty="0" smtClean="0"/>
              <a:t>	Many </a:t>
            </a:r>
            <a:r>
              <a:rPr lang="en-US" sz="1680" b="1" dirty="0"/>
              <a:t>large city destinations suffer from overcrowding and congestion in their </a:t>
            </a:r>
            <a:r>
              <a:rPr lang="en-US" sz="1680" b="1" dirty="0" smtClean="0"/>
              <a:t>central areas</a:t>
            </a:r>
            <a:r>
              <a:rPr lang="en-US" sz="1680" b="1" dirty="0"/>
              <a:t>. State and explain three ways in which destinations try to reduce </a:t>
            </a:r>
            <a:r>
              <a:rPr lang="en-US" sz="1680" b="1" dirty="0" smtClean="0"/>
              <a:t>these problems</a:t>
            </a:r>
            <a:r>
              <a:rPr lang="en-US" sz="1680" b="1" dirty="0"/>
              <a:t>. </a:t>
            </a:r>
            <a:r>
              <a:rPr lang="en-US" sz="1680" b="1" dirty="0" smtClean="0"/>
              <a:t>	[</a:t>
            </a:r>
            <a:r>
              <a:rPr lang="en-US" sz="1680" b="1" dirty="0"/>
              <a:t>6]</a:t>
            </a:r>
          </a:p>
          <a:p>
            <a:pPr marL="439738">
              <a:spcAft>
                <a:spcPts val="200"/>
              </a:spcAft>
              <a:buClr>
                <a:srgbClr val="0070C0"/>
              </a:buClr>
              <a:tabLst>
                <a:tab pos="8334375" algn="r"/>
              </a:tabLst>
            </a:pPr>
            <a:r>
              <a:rPr lang="en-US" sz="1680" dirty="0"/>
              <a:t>Award one mark for the identification of each of three valid control methods and award </a:t>
            </a:r>
            <a:r>
              <a:rPr lang="en-US" sz="1680" dirty="0" smtClean="0"/>
              <a:t>a second </a:t>
            </a:r>
            <a:r>
              <a:rPr lang="en-US" sz="1680" dirty="0"/>
              <a:t>mark for an explanatory comment relating to efficient </a:t>
            </a:r>
            <a:r>
              <a:rPr lang="en-US" sz="1680" dirty="0" smtClean="0"/>
              <a:t>management.</a:t>
            </a:r>
          </a:p>
          <a:p>
            <a:pPr marL="439738">
              <a:spcAft>
                <a:spcPts val="200"/>
              </a:spcAft>
              <a:buClr>
                <a:srgbClr val="0070C0"/>
              </a:buClr>
              <a:tabLst>
                <a:tab pos="8334375" algn="r"/>
              </a:tabLst>
            </a:pPr>
            <a:r>
              <a:rPr lang="en-US" sz="1680" dirty="0" smtClean="0"/>
              <a:t>Valid </a:t>
            </a:r>
            <a:r>
              <a:rPr lang="en-US" sz="1680" dirty="0"/>
              <a:t>responses will include:</a:t>
            </a:r>
          </a:p>
          <a:p>
            <a:pPr marL="809625" indent="-263525">
              <a:spcAft>
                <a:spcPts val="200"/>
              </a:spcAft>
              <a:buClr>
                <a:srgbClr val="0070C0"/>
              </a:buClr>
              <a:buFont typeface="Wingdings" panose="05000000000000000000" pitchFamily="2" charset="2"/>
              <a:buChar char="§"/>
              <a:tabLst>
                <a:tab pos="8334375" algn="r"/>
              </a:tabLst>
            </a:pPr>
            <a:r>
              <a:rPr lang="en-US" sz="1680" dirty="0" smtClean="0"/>
              <a:t>Pedestrian </a:t>
            </a:r>
            <a:r>
              <a:rPr lang="en-US" sz="1680" dirty="0"/>
              <a:t>zones (1) – traffic-free environment creating more space for </a:t>
            </a:r>
            <a:r>
              <a:rPr lang="en-US" sz="1680" dirty="0" smtClean="0"/>
              <a:t>visitors, shoppers </a:t>
            </a:r>
            <a:r>
              <a:rPr lang="en-US" sz="1680" dirty="0"/>
              <a:t>and workers (1) and avoids congestion within CBD (1)</a:t>
            </a:r>
          </a:p>
          <a:p>
            <a:pPr marL="809625" indent="-263525">
              <a:spcAft>
                <a:spcPts val="200"/>
              </a:spcAft>
              <a:buClr>
                <a:srgbClr val="0070C0"/>
              </a:buClr>
              <a:buFont typeface="Wingdings" panose="05000000000000000000" pitchFamily="2" charset="2"/>
              <a:buChar char="§"/>
              <a:tabLst>
                <a:tab pos="8334375" algn="r"/>
              </a:tabLst>
            </a:pPr>
            <a:r>
              <a:rPr lang="en-US" sz="1680" dirty="0" smtClean="0"/>
              <a:t>Ring </a:t>
            </a:r>
            <a:r>
              <a:rPr lang="en-US" sz="1680" dirty="0"/>
              <a:t>roads (1) – keeps through traffic out of CBD (1), allows vehicles to move at </a:t>
            </a:r>
            <a:r>
              <a:rPr lang="en-US" sz="1680" dirty="0" smtClean="0"/>
              <a:t>higher speed (</a:t>
            </a:r>
            <a:r>
              <a:rPr lang="en-US" sz="1680" dirty="0"/>
              <a:t>1)</a:t>
            </a:r>
          </a:p>
          <a:p>
            <a:pPr marL="809625" indent="-263525">
              <a:spcAft>
                <a:spcPts val="200"/>
              </a:spcAft>
              <a:buClr>
                <a:srgbClr val="0070C0"/>
              </a:buClr>
              <a:buFont typeface="Wingdings" panose="05000000000000000000" pitchFamily="2" charset="2"/>
              <a:buChar char="§"/>
              <a:tabLst>
                <a:tab pos="8334375" algn="r"/>
              </a:tabLst>
            </a:pPr>
            <a:r>
              <a:rPr lang="en-US" sz="1680" dirty="0" smtClean="0"/>
              <a:t>Congestion </a:t>
            </a:r>
            <a:r>
              <a:rPr lang="en-US" sz="1680" dirty="0"/>
              <a:t>charge (1) reduce traffic in peak hours (1)</a:t>
            </a:r>
          </a:p>
          <a:p>
            <a:pPr marL="809625" indent="-263525">
              <a:spcAft>
                <a:spcPts val="200"/>
              </a:spcAft>
              <a:buClr>
                <a:srgbClr val="0070C0"/>
              </a:buClr>
              <a:buFont typeface="Wingdings" panose="05000000000000000000" pitchFamily="2" charset="2"/>
              <a:buChar char="§"/>
              <a:tabLst>
                <a:tab pos="8334375" algn="r"/>
              </a:tabLst>
            </a:pPr>
            <a:r>
              <a:rPr lang="en-US" sz="1680" dirty="0" smtClean="0"/>
              <a:t>Awareness </a:t>
            </a:r>
            <a:r>
              <a:rPr lang="en-US" sz="1680" dirty="0"/>
              <a:t>raising campaign regarding use public transport (1) reduce congestion </a:t>
            </a:r>
            <a:r>
              <a:rPr lang="en-US" sz="1680" dirty="0" smtClean="0"/>
              <a:t>by increasing </a:t>
            </a:r>
            <a:r>
              <a:rPr lang="en-US" sz="1680" dirty="0"/>
              <a:t>use of public transport (1)</a:t>
            </a:r>
          </a:p>
          <a:p>
            <a:pPr marL="809625" indent="-263525">
              <a:spcAft>
                <a:spcPts val="200"/>
              </a:spcAft>
              <a:buClr>
                <a:srgbClr val="0070C0"/>
              </a:buClr>
              <a:buFont typeface="Wingdings" panose="05000000000000000000" pitchFamily="2" charset="2"/>
              <a:buChar char="§"/>
              <a:tabLst>
                <a:tab pos="8334375" algn="r"/>
              </a:tabLst>
            </a:pPr>
            <a:r>
              <a:rPr lang="en-US" sz="1680" dirty="0" smtClean="0"/>
              <a:t>One </a:t>
            </a:r>
            <a:r>
              <a:rPr lang="en-US" sz="1680" dirty="0"/>
              <a:t>way systems (1) – reduce congestion by diverting traffic (1)</a:t>
            </a:r>
          </a:p>
          <a:p>
            <a:pPr marL="809625" indent="-263525">
              <a:spcAft>
                <a:spcPts val="200"/>
              </a:spcAft>
              <a:buClr>
                <a:srgbClr val="0070C0"/>
              </a:buClr>
              <a:buFont typeface="Wingdings" panose="05000000000000000000" pitchFamily="2" charset="2"/>
              <a:buChar char="§"/>
              <a:tabLst>
                <a:tab pos="8334375" algn="r"/>
              </a:tabLst>
            </a:pPr>
            <a:r>
              <a:rPr lang="en-US" sz="1680" dirty="0" smtClean="0"/>
              <a:t>Toll </a:t>
            </a:r>
            <a:r>
              <a:rPr lang="en-US" sz="1680" dirty="0"/>
              <a:t>roads (1) use of public transport to avoid toll charges (1)</a:t>
            </a:r>
          </a:p>
          <a:p>
            <a:pPr marL="809625" indent="-263525">
              <a:spcAft>
                <a:spcPts val="200"/>
              </a:spcAft>
              <a:buClr>
                <a:srgbClr val="0070C0"/>
              </a:buClr>
              <a:buFont typeface="Wingdings" panose="05000000000000000000" pitchFamily="2" charset="2"/>
              <a:buChar char="§"/>
              <a:tabLst>
                <a:tab pos="8334375" algn="r"/>
              </a:tabLst>
            </a:pPr>
            <a:r>
              <a:rPr lang="en-US" sz="1680" dirty="0" smtClean="0"/>
              <a:t>Park </a:t>
            </a:r>
            <a:r>
              <a:rPr lang="en-US" sz="1680" dirty="0"/>
              <a:t>and ride schemes (1) – keeps cars out of CBD (1)</a:t>
            </a:r>
          </a:p>
          <a:p>
            <a:pPr marL="809625" indent="-263525">
              <a:spcAft>
                <a:spcPts val="200"/>
              </a:spcAft>
              <a:buClr>
                <a:srgbClr val="0070C0"/>
              </a:buClr>
              <a:buFont typeface="Wingdings" panose="05000000000000000000" pitchFamily="2" charset="2"/>
              <a:buChar char="§"/>
              <a:tabLst>
                <a:tab pos="8334375" algn="r"/>
              </a:tabLst>
            </a:pPr>
            <a:r>
              <a:rPr lang="en-US" sz="1680" dirty="0" smtClean="0"/>
              <a:t>‘</a:t>
            </a:r>
            <a:r>
              <a:rPr lang="en-US" sz="1680" dirty="0"/>
              <a:t>Off-peak’ travel cards (1) – encourages non-rush hour travel (1) and better </a:t>
            </a:r>
            <a:r>
              <a:rPr lang="en-US" sz="1680" dirty="0" smtClean="0"/>
              <a:t>uses capacity </a:t>
            </a:r>
            <a:r>
              <a:rPr lang="en-US" sz="1680" dirty="0"/>
              <a:t>of public transport network (1)</a:t>
            </a:r>
          </a:p>
          <a:p>
            <a:pPr marL="439738">
              <a:spcAft>
                <a:spcPts val="200"/>
              </a:spcAft>
              <a:buClr>
                <a:srgbClr val="0070C0"/>
              </a:buClr>
              <a:tabLst>
                <a:tab pos="8334375" algn="r"/>
              </a:tabLst>
            </a:pPr>
            <a:r>
              <a:rPr lang="en-US" sz="1680" dirty="0"/>
              <a:t>Credit all valid reasoning.</a:t>
            </a:r>
          </a:p>
        </p:txBody>
      </p:sp>
    </p:spTree>
    <p:extLst>
      <p:ext uri="{BB962C8B-B14F-4D97-AF65-F5344CB8AC3E}">
        <p14:creationId xmlns:p14="http://schemas.microsoft.com/office/powerpoint/2010/main" val="2495950365"/>
      </p:ext>
    </p:extLst>
  </p:cSld>
  <p:clrMapOvr>
    <a:masterClrMapping/>
  </p:clrMapOvr>
  <p:transition advClick="0"/>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IE" sz="2800" dirty="0" smtClean="0"/>
              <a:t>Unit 01 – Exam Questions – June 2016 – Paper 11</a:t>
            </a:r>
            <a:endParaRPr lang="en-US" sz="2800" dirty="0"/>
          </a:p>
        </p:txBody>
      </p:sp>
      <p:sp>
        <p:nvSpPr>
          <p:cNvPr id="34" name="Rectangle 33"/>
          <p:cNvSpPr/>
          <p:nvPr/>
        </p:nvSpPr>
        <p:spPr>
          <a:xfrm>
            <a:off x="251520" y="1124744"/>
            <a:ext cx="8496944" cy="5478423"/>
          </a:xfrm>
          <a:prstGeom prst="rect">
            <a:avLst/>
          </a:prstGeom>
        </p:spPr>
        <p:txBody>
          <a:bodyPr wrap="square">
            <a:spAutoFit/>
          </a:bodyPr>
          <a:lstStyle/>
          <a:p>
            <a:pPr>
              <a:lnSpc>
                <a:spcPts val="2800"/>
              </a:lnSpc>
              <a:spcAft>
                <a:spcPts val="0"/>
              </a:spcAft>
              <a:buClr>
                <a:srgbClr val="0070C0"/>
              </a:buClr>
            </a:pPr>
            <a:r>
              <a:rPr lang="en-US" sz="1700" dirty="0" smtClean="0">
                <a:solidFill>
                  <a:srgbClr val="FF0000"/>
                </a:solidFill>
              </a:rPr>
              <a:t>2 (d</a:t>
            </a:r>
            <a:r>
              <a:rPr lang="en-US" sz="1700" dirty="0">
                <a:solidFill>
                  <a:srgbClr val="FF0000"/>
                </a:solidFill>
              </a:rPr>
              <a:t>) The Jamaican Tourist Board (JTB) is responsible for marketing and promoting </a:t>
            </a:r>
            <a:r>
              <a:rPr lang="en-US" sz="1700" dirty="0" smtClean="0">
                <a:solidFill>
                  <a:srgbClr val="FF0000"/>
                </a:solidFill>
              </a:rPr>
              <a:t>Jamaica worldwide. State </a:t>
            </a:r>
            <a:r>
              <a:rPr lang="en-US" sz="1700" dirty="0">
                <a:solidFill>
                  <a:srgbClr val="FF0000"/>
                </a:solidFill>
              </a:rPr>
              <a:t>and explain three ways in which the JTB is likely to fulfil its role to promote and </a:t>
            </a:r>
            <a:r>
              <a:rPr lang="en-US" sz="1700" dirty="0" smtClean="0">
                <a:solidFill>
                  <a:srgbClr val="FF0000"/>
                </a:solidFill>
              </a:rPr>
              <a:t>market out </a:t>
            </a:r>
            <a:r>
              <a:rPr lang="en-US" sz="1700" dirty="0">
                <a:solidFill>
                  <a:srgbClr val="FF0000"/>
                </a:solidFill>
              </a:rPr>
              <a:t>of country.</a:t>
            </a:r>
          </a:p>
          <a:p>
            <a:pPr marL="439738">
              <a:lnSpc>
                <a:spcPts val="2800"/>
              </a:lnSpc>
              <a:spcAft>
                <a:spcPts val="0"/>
              </a:spcAft>
              <a:buClr>
                <a:srgbClr val="0070C0"/>
              </a:buClr>
              <a:buAutoNum type="arabicPlain"/>
              <a:tabLst>
                <a:tab pos="8247063" algn="r"/>
              </a:tabLst>
            </a:pPr>
            <a:r>
              <a:rPr lang="en-US" sz="1700" dirty="0" smtClean="0">
                <a:solidFill>
                  <a:srgbClr val="FF0000"/>
                </a:solidFill>
              </a:rPr>
              <a:t> _______________________________________________________________ __________________________________________________________________________________________________________________________________ ________________________________________________________________	</a:t>
            </a:r>
          </a:p>
          <a:p>
            <a:pPr marL="439738">
              <a:lnSpc>
                <a:spcPts val="2800"/>
              </a:lnSpc>
              <a:spcAft>
                <a:spcPts val="0"/>
              </a:spcAft>
              <a:buClr>
                <a:srgbClr val="0070C0"/>
              </a:buClr>
              <a:buFontTx/>
              <a:buAutoNum type="arabicPlain"/>
              <a:tabLst>
                <a:tab pos="8247063" algn="r"/>
              </a:tabLst>
            </a:pPr>
            <a:r>
              <a:rPr lang="en-US" sz="1700" dirty="0">
                <a:solidFill>
                  <a:srgbClr val="FF0000"/>
                </a:solidFill>
              </a:rPr>
              <a:t> _______________________________________________________________ __________________________________________________________________________________________________________________________________ </a:t>
            </a:r>
            <a:r>
              <a:rPr lang="en-US" sz="1700" dirty="0" smtClean="0">
                <a:solidFill>
                  <a:srgbClr val="FF0000"/>
                </a:solidFill>
              </a:rPr>
              <a:t>_________________________________________________________________</a:t>
            </a:r>
          </a:p>
          <a:p>
            <a:pPr marL="439738">
              <a:lnSpc>
                <a:spcPts val="2800"/>
              </a:lnSpc>
              <a:spcAft>
                <a:spcPts val="0"/>
              </a:spcAft>
              <a:buClr>
                <a:srgbClr val="0070C0"/>
              </a:buClr>
              <a:buFontTx/>
              <a:buAutoNum type="arabicPlain"/>
              <a:tabLst>
                <a:tab pos="8247063" algn="r"/>
              </a:tabLst>
            </a:pPr>
            <a:r>
              <a:rPr lang="en-US" sz="1700" dirty="0">
                <a:solidFill>
                  <a:srgbClr val="FF0000"/>
                </a:solidFill>
              </a:rPr>
              <a:t>	_______________________________________________________________ </a:t>
            </a:r>
            <a:r>
              <a:rPr lang="en-US" sz="1700" dirty="0" smtClean="0">
                <a:solidFill>
                  <a:srgbClr val="FF0000"/>
                </a:solidFill>
              </a:rPr>
              <a:t>__________________________________________________________________________________________________________________________________ ____________________________________________________________	[6]</a:t>
            </a:r>
          </a:p>
        </p:txBody>
      </p:sp>
    </p:spTree>
    <p:extLst>
      <p:ext uri="{BB962C8B-B14F-4D97-AF65-F5344CB8AC3E}">
        <p14:creationId xmlns:p14="http://schemas.microsoft.com/office/powerpoint/2010/main" val="2358866722"/>
      </p:ext>
    </p:extLst>
  </p:cSld>
  <p:clrMapOvr>
    <a:masterClrMapping/>
  </p:clrMapOvr>
  <p:transition advClick="0"/>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IE" sz="2800" dirty="0" smtClean="0"/>
              <a:t>Unit 01 – Exam Questions – June 2016 – Paper 11</a:t>
            </a:r>
            <a:endParaRPr lang="en-US" sz="2800" dirty="0"/>
          </a:p>
        </p:txBody>
      </p:sp>
      <p:sp>
        <p:nvSpPr>
          <p:cNvPr id="34" name="Rectangle 33"/>
          <p:cNvSpPr/>
          <p:nvPr/>
        </p:nvSpPr>
        <p:spPr>
          <a:xfrm>
            <a:off x="251520" y="1124744"/>
            <a:ext cx="8568952" cy="5286575"/>
          </a:xfrm>
          <a:prstGeom prst="rect">
            <a:avLst/>
          </a:prstGeom>
          <a:solidFill>
            <a:schemeClr val="tx2">
              <a:lumMod val="20000"/>
              <a:lumOff val="80000"/>
            </a:schemeClr>
          </a:solidFill>
        </p:spPr>
        <p:txBody>
          <a:bodyPr wrap="square">
            <a:spAutoFit/>
          </a:bodyPr>
          <a:lstStyle/>
          <a:p>
            <a:pPr marL="439738" indent="-439738">
              <a:spcAft>
                <a:spcPts val="200"/>
              </a:spcAft>
              <a:buClr>
                <a:srgbClr val="0070C0"/>
              </a:buClr>
              <a:tabLst>
                <a:tab pos="8334375" algn="r"/>
              </a:tabLst>
            </a:pPr>
            <a:r>
              <a:rPr lang="en-US" sz="1680" b="1" dirty="0" smtClean="0"/>
              <a:t>(d) </a:t>
            </a:r>
            <a:r>
              <a:rPr lang="en-US" sz="1680" b="1" dirty="0"/>
              <a:t>	Tourist attractions located in city destinations will often have to manage a </a:t>
            </a:r>
            <a:r>
              <a:rPr lang="en-US" sz="1680" b="1" dirty="0" smtClean="0"/>
              <a:t>large number </a:t>
            </a:r>
            <a:r>
              <a:rPr lang="en-US" sz="1680" b="1" dirty="0"/>
              <a:t>of visitor arrivals. Explain three ways that such attractions manage </a:t>
            </a:r>
            <a:r>
              <a:rPr lang="en-US" sz="1680" b="1" dirty="0" smtClean="0"/>
              <a:t>visitor arrivals </a:t>
            </a:r>
            <a:r>
              <a:rPr lang="en-US" sz="1680" b="1" dirty="0"/>
              <a:t>to avoid congestion at their entrances.</a:t>
            </a:r>
            <a:r>
              <a:rPr lang="en-US" sz="1680" b="1" dirty="0" smtClean="0"/>
              <a:t>	[</a:t>
            </a:r>
            <a:r>
              <a:rPr lang="en-US" sz="1680" b="1" dirty="0"/>
              <a:t>6]</a:t>
            </a:r>
          </a:p>
          <a:p>
            <a:pPr marL="439738">
              <a:spcAft>
                <a:spcPts val="200"/>
              </a:spcAft>
              <a:buClr>
                <a:srgbClr val="0070C0"/>
              </a:buClr>
              <a:tabLst>
                <a:tab pos="8334375" algn="r"/>
              </a:tabLst>
            </a:pPr>
            <a:r>
              <a:rPr lang="en-US" sz="1680" dirty="0"/>
              <a:t>Award one mark for the correct identification of each of three valid control methods at </a:t>
            </a:r>
            <a:r>
              <a:rPr lang="en-US" sz="1680" dirty="0" smtClean="0"/>
              <a:t>the entrance </a:t>
            </a:r>
            <a:r>
              <a:rPr lang="en-US" sz="1680" dirty="0"/>
              <a:t>and award a second mark for an appropriate explanation as to how </a:t>
            </a:r>
            <a:r>
              <a:rPr lang="en-US" sz="1680" dirty="0" smtClean="0"/>
              <a:t>congestion might </a:t>
            </a:r>
            <a:r>
              <a:rPr lang="en-US" sz="1680" dirty="0"/>
              <a:t>be avoided in each case.</a:t>
            </a:r>
          </a:p>
          <a:p>
            <a:pPr marL="439738">
              <a:spcAft>
                <a:spcPts val="200"/>
              </a:spcAft>
              <a:buClr>
                <a:srgbClr val="0070C0"/>
              </a:buClr>
              <a:tabLst>
                <a:tab pos="8334375" algn="r"/>
              </a:tabLst>
            </a:pPr>
            <a:r>
              <a:rPr lang="en-US" sz="1680" dirty="0"/>
              <a:t>Correct ideas will include:</a:t>
            </a:r>
          </a:p>
          <a:p>
            <a:pPr marL="725488" indent="-285750">
              <a:spcAft>
                <a:spcPts val="200"/>
              </a:spcAft>
              <a:buClr>
                <a:srgbClr val="0070C0"/>
              </a:buClr>
              <a:buFont typeface="Wingdings" panose="05000000000000000000" pitchFamily="2" charset="2"/>
              <a:buChar char="§"/>
              <a:tabLst>
                <a:tab pos="8334375" algn="r"/>
              </a:tabLst>
            </a:pPr>
            <a:r>
              <a:rPr lang="en-US" sz="1680" dirty="0" smtClean="0"/>
              <a:t>Pre-booking </a:t>
            </a:r>
            <a:r>
              <a:rPr lang="en-US" sz="1680" dirty="0"/>
              <a:t>(1) – allows venue to stagger arrivals, avoid entrance queues etc. (1)</a:t>
            </a:r>
          </a:p>
          <a:p>
            <a:pPr marL="725488" indent="-285750">
              <a:spcAft>
                <a:spcPts val="200"/>
              </a:spcAft>
              <a:buClr>
                <a:srgbClr val="0070C0"/>
              </a:buClr>
              <a:buFont typeface="Wingdings" panose="05000000000000000000" pitchFamily="2" charset="2"/>
              <a:buChar char="§"/>
              <a:tabLst>
                <a:tab pos="8334375" algn="r"/>
              </a:tabLst>
            </a:pPr>
            <a:r>
              <a:rPr lang="en-US" sz="1680" dirty="0" smtClean="0"/>
              <a:t>Queue </a:t>
            </a:r>
            <a:r>
              <a:rPr lang="en-US" sz="1680" dirty="0"/>
              <a:t>barriers to hold in visitors (1) – keeps some access to entrance free for use (1)</a:t>
            </a:r>
          </a:p>
          <a:p>
            <a:pPr marL="725488" indent="-285750">
              <a:spcAft>
                <a:spcPts val="200"/>
              </a:spcAft>
              <a:buClr>
                <a:srgbClr val="0070C0"/>
              </a:buClr>
              <a:buFont typeface="Wingdings" panose="05000000000000000000" pitchFamily="2" charset="2"/>
              <a:buChar char="§"/>
              <a:tabLst>
                <a:tab pos="8334375" algn="r"/>
              </a:tabLst>
            </a:pPr>
            <a:r>
              <a:rPr lang="en-US" sz="1680" dirty="0" smtClean="0"/>
              <a:t>Limit </a:t>
            </a:r>
            <a:r>
              <a:rPr lang="en-US" sz="1680" dirty="0"/>
              <a:t>groups (1) – coach parties only at certain times etc. (1)</a:t>
            </a:r>
          </a:p>
          <a:p>
            <a:pPr marL="725488" indent="-285750">
              <a:spcAft>
                <a:spcPts val="200"/>
              </a:spcAft>
              <a:buClr>
                <a:srgbClr val="0070C0"/>
              </a:buClr>
              <a:buFont typeface="Wingdings" panose="05000000000000000000" pitchFamily="2" charset="2"/>
              <a:buChar char="§"/>
              <a:tabLst>
                <a:tab pos="8334375" algn="r"/>
              </a:tabLst>
            </a:pPr>
            <a:r>
              <a:rPr lang="en-US" sz="1680" dirty="0" smtClean="0"/>
              <a:t>More </a:t>
            </a:r>
            <a:r>
              <a:rPr lang="en-US" sz="1680" dirty="0"/>
              <a:t>staff at busy times (1) – gives increased capacity when needed (1)</a:t>
            </a:r>
          </a:p>
          <a:p>
            <a:pPr marL="725488" indent="-285750">
              <a:spcAft>
                <a:spcPts val="200"/>
              </a:spcAft>
              <a:buClr>
                <a:srgbClr val="0070C0"/>
              </a:buClr>
              <a:buFont typeface="Wingdings" panose="05000000000000000000" pitchFamily="2" charset="2"/>
              <a:buChar char="§"/>
              <a:tabLst>
                <a:tab pos="8334375" algn="r"/>
              </a:tabLst>
            </a:pPr>
            <a:r>
              <a:rPr lang="en-US" sz="1680" dirty="0" smtClean="0"/>
              <a:t>Set </a:t>
            </a:r>
            <a:r>
              <a:rPr lang="en-US" sz="1680" dirty="0"/>
              <a:t>up a drop-off zone (1) – no parking at entrance (1)</a:t>
            </a:r>
          </a:p>
          <a:p>
            <a:pPr marL="725488" indent="-285750">
              <a:spcAft>
                <a:spcPts val="200"/>
              </a:spcAft>
              <a:buClr>
                <a:srgbClr val="0070C0"/>
              </a:buClr>
              <a:buFont typeface="Wingdings" panose="05000000000000000000" pitchFamily="2" charset="2"/>
              <a:buChar char="§"/>
              <a:tabLst>
                <a:tab pos="8334375" algn="r"/>
              </a:tabLst>
            </a:pPr>
            <a:r>
              <a:rPr lang="en-US" sz="1680" dirty="0" smtClean="0"/>
              <a:t>Designated </a:t>
            </a:r>
            <a:r>
              <a:rPr lang="en-US" sz="1680" dirty="0"/>
              <a:t>disability access (1) – reduces hold-ups (1)</a:t>
            </a:r>
          </a:p>
          <a:p>
            <a:pPr marL="725488" indent="-285750">
              <a:spcAft>
                <a:spcPts val="200"/>
              </a:spcAft>
              <a:buClr>
                <a:srgbClr val="0070C0"/>
              </a:buClr>
              <a:buFont typeface="Wingdings" panose="05000000000000000000" pitchFamily="2" charset="2"/>
              <a:buChar char="§"/>
              <a:tabLst>
                <a:tab pos="8334375" algn="r"/>
              </a:tabLst>
            </a:pPr>
            <a:r>
              <a:rPr lang="en-US" sz="1680" dirty="0" smtClean="0"/>
              <a:t>Technology </a:t>
            </a:r>
            <a:r>
              <a:rPr lang="en-US" sz="1680" dirty="0"/>
              <a:t>e.g. EPOS (1) – speed up purchasing of tickets (1) faster processing </a:t>
            </a:r>
            <a:r>
              <a:rPr lang="en-US" sz="1680" dirty="0" smtClean="0"/>
              <a:t>of tourists </a:t>
            </a:r>
            <a:r>
              <a:rPr lang="en-US" sz="1680" dirty="0"/>
              <a:t>(1)</a:t>
            </a:r>
          </a:p>
          <a:p>
            <a:pPr marL="725488" indent="-285750">
              <a:spcAft>
                <a:spcPts val="200"/>
              </a:spcAft>
              <a:buClr>
                <a:srgbClr val="0070C0"/>
              </a:buClr>
              <a:buFont typeface="Wingdings" panose="05000000000000000000" pitchFamily="2" charset="2"/>
              <a:buChar char="§"/>
              <a:tabLst>
                <a:tab pos="8334375" algn="r"/>
              </a:tabLst>
            </a:pPr>
            <a:r>
              <a:rPr lang="en-US" sz="1680" dirty="0" smtClean="0"/>
              <a:t>Timed </a:t>
            </a:r>
            <a:r>
              <a:rPr lang="en-US" sz="1680" dirty="0"/>
              <a:t>tickets (1) stagger arrivals (1)</a:t>
            </a:r>
          </a:p>
          <a:p>
            <a:pPr marL="439738">
              <a:spcAft>
                <a:spcPts val="200"/>
              </a:spcAft>
              <a:buClr>
                <a:srgbClr val="0070C0"/>
              </a:buClr>
              <a:tabLst>
                <a:tab pos="8334375" algn="r"/>
              </a:tabLst>
            </a:pPr>
            <a:r>
              <a:rPr lang="en-US" sz="1680" dirty="0"/>
              <a:t>Credit all valid reasoning to do with valid types of control methods.</a:t>
            </a:r>
          </a:p>
        </p:txBody>
      </p:sp>
    </p:spTree>
    <p:extLst>
      <p:ext uri="{BB962C8B-B14F-4D97-AF65-F5344CB8AC3E}">
        <p14:creationId xmlns:p14="http://schemas.microsoft.com/office/powerpoint/2010/main" val="2107204815"/>
      </p:ext>
    </p:extLst>
  </p:cSld>
  <p:clrMapOvr>
    <a:masterClrMapping/>
  </p:clrMapOvr>
  <p:transition advClick="0"/>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IE" sz="2800" dirty="0" smtClean="0"/>
              <a:t>Unit 01 – Exam Questions – June 2016 – Paper 11</a:t>
            </a:r>
            <a:endParaRPr lang="en-US" sz="2800" dirty="0"/>
          </a:p>
        </p:txBody>
      </p:sp>
      <p:sp>
        <p:nvSpPr>
          <p:cNvPr id="34" name="Rectangle 33"/>
          <p:cNvSpPr/>
          <p:nvPr/>
        </p:nvSpPr>
        <p:spPr>
          <a:xfrm>
            <a:off x="251520" y="1124744"/>
            <a:ext cx="8496944" cy="5478423"/>
          </a:xfrm>
          <a:prstGeom prst="rect">
            <a:avLst/>
          </a:prstGeom>
        </p:spPr>
        <p:txBody>
          <a:bodyPr wrap="square">
            <a:spAutoFit/>
          </a:bodyPr>
          <a:lstStyle/>
          <a:p>
            <a:pPr marL="544513" indent="-544513">
              <a:lnSpc>
                <a:spcPts val="2800"/>
              </a:lnSpc>
              <a:spcAft>
                <a:spcPts val="0"/>
              </a:spcAft>
              <a:buClr>
                <a:srgbClr val="0070C0"/>
              </a:buClr>
            </a:pPr>
            <a:r>
              <a:rPr lang="en-US" sz="1700" dirty="0" smtClean="0">
                <a:solidFill>
                  <a:srgbClr val="FF0000"/>
                </a:solidFill>
              </a:rPr>
              <a:t>2 (e) 	Jamaica </a:t>
            </a:r>
            <a:r>
              <a:rPr lang="en-US" sz="1700" dirty="0">
                <a:solidFill>
                  <a:srgbClr val="FF0000"/>
                </a:solidFill>
              </a:rPr>
              <a:t>is famous for its ‘Reggae’ music. Many destinations offer opportunities for visitors </a:t>
            </a:r>
            <a:r>
              <a:rPr lang="en-US" sz="1700" dirty="0" smtClean="0">
                <a:solidFill>
                  <a:srgbClr val="FF0000"/>
                </a:solidFill>
              </a:rPr>
              <a:t>to enjoy </a:t>
            </a:r>
            <a:r>
              <a:rPr lang="en-US" sz="1700" dirty="0">
                <a:solidFill>
                  <a:srgbClr val="FF0000"/>
                </a:solidFill>
              </a:rPr>
              <a:t>music, dance or other types of performance in a cultural </a:t>
            </a:r>
            <a:r>
              <a:rPr lang="en-US" sz="1700" dirty="0" smtClean="0">
                <a:solidFill>
                  <a:srgbClr val="FF0000"/>
                </a:solidFill>
              </a:rPr>
              <a:t>setting. With </a:t>
            </a:r>
            <a:r>
              <a:rPr lang="en-US" sz="1700" dirty="0">
                <a:solidFill>
                  <a:srgbClr val="FF0000"/>
                </a:solidFill>
              </a:rPr>
              <a:t>reference to one example, assess the appeal of a cultural performance to tourists.</a:t>
            </a:r>
          </a:p>
          <a:p>
            <a:pPr>
              <a:lnSpc>
                <a:spcPts val="2800"/>
              </a:lnSpc>
              <a:spcAft>
                <a:spcPts val="0"/>
              </a:spcAft>
              <a:buClr>
                <a:srgbClr val="0070C0"/>
              </a:buClr>
              <a:tabLst>
                <a:tab pos="8247063" algn="r"/>
              </a:tabLst>
            </a:pPr>
            <a:r>
              <a:rPr lang="en-US" sz="1700" dirty="0">
                <a:solidFill>
                  <a:srgbClr val="FF0000"/>
                </a:solidFill>
              </a:rPr>
              <a:t>Chosen </a:t>
            </a:r>
            <a:r>
              <a:rPr lang="en-US" sz="1700" dirty="0" smtClean="0">
                <a:solidFill>
                  <a:srgbClr val="FF0000"/>
                </a:solidFill>
              </a:rPr>
              <a:t>example ______________________________________________________ ____________________________________________________________________________________________________________________________________________________________________________________________________________ 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en-US" sz="1700" dirty="0">
                <a:solidFill>
                  <a:srgbClr val="FF0000"/>
                </a:solidFill>
              </a:rPr>
              <a:t>____________________________________________________________________</a:t>
            </a:r>
            <a:r>
              <a:rPr lang="en-US" sz="1700" dirty="0" smtClean="0">
                <a:solidFill>
                  <a:srgbClr val="FF0000"/>
                </a:solidFill>
              </a:rPr>
              <a:t>_____________________________________________________________________________________________________________________________________	[6]</a:t>
            </a:r>
          </a:p>
        </p:txBody>
      </p:sp>
    </p:spTree>
    <p:extLst>
      <p:ext uri="{BB962C8B-B14F-4D97-AF65-F5344CB8AC3E}">
        <p14:creationId xmlns:p14="http://schemas.microsoft.com/office/powerpoint/2010/main" val="1095028948"/>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300" dirty="0" smtClean="0"/>
              <a:t>1.1 – Introduction – The Tourism Industry</a:t>
            </a:r>
            <a:endParaRPr lang="en-GB" sz="3300" b="1" dirty="0" smtClean="0"/>
          </a:p>
        </p:txBody>
      </p:sp>
      <p:sp>
        <p:nvSpPr>
          <p:cNvPr id="34" name="Rectangle 33"/>
          <p:cNvSpPr/>
          <p:nvPr/>
        </p:nvSpPr>
        <p:spPr>
          <a:xfrm>
            <a:off x="323527" y="1124744"/>
            <a:ext cx="6624737" cy="3893374"/>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1900" dirty="0" smtClean="0"/>
              <a:t>The </a:t>
            </a:r>
            <a:r>
              <a:rPr lang="en-US" sz="1900" dirty="0"/>
              <a:t>substantial growth and development of tourism-related </a:t>
            </a:r>
            <a:r>
              <a:rPr lang="en-US" sz="1900" dirty="0" smtClean="0"/>
              <a:t>activities clearly </a:t>
            </a:r>
            <a:r>
              <a:rPr lang="en-US" sz="1900" dirty="0"/>
              <a:t>mark tourism as one of the most remarkable economic and </a:t>
            </a:r>
            <a:r>
              <a:rPr lang="en-US" sz="1900" dirty="0" smtClean="0"/>
              <a:t>social phenomena </a:t>
            </a:r>
            <a:r>
              <a:rPr lang="en-US" sz="1900" dirty="0"/>
              <a:t>of the past </a:t>
            </a:r>
            <a:r>
              <a:rPr lang="en-US" sz="1900" dirty="0" smtClean="0"/>
              <a:t>century.</a:t>
            </a:r>
          </a:p>
          <a:p>
            <a:pPr marL="355600" indent="-355600">
              <a:buClr>
                <a:srgbClr val="0070C0"/>
              </a:buClr>
              <a:buFont typeface="Wingdings 3" panose="05040102010807070707" pitchFamily="18" charset="2"/>
              <a:buChar char=""/>
            </a:pPr>
            <a:r>
              <a:rPr lang="en-US" sz="1900" dirty="0" smtClean="0"/>
              <a:t>For </a:t>
            </a:r>
            <a:r>
              <a:rPr lang="en-US" sz="1900" dirty="0"/>
              <a:t>example, </a:t>
            </a:r>
            <a:r>
              <a:rPr lang="en-US" sz="1900" dirty="0" smtClean="0"/>
              <a:t>the number </a:t>
            </a:r>
            <a:r>
              <a:rPr lang="en-US" sz="1900" dirty="0"/>
              <a:t>of international arrivals show an </a:t>
            </a:r>
            <a:r>
              <a:rPr lang="en-US" sz="1900" dirty="0" smtClean="0"/>
              <a:t>evolution from </a:t>
            </a:r>
            <a:r>
              <a:rPr lang="en-US" sz="1900" dirty="0"/>
              <a:t>a mere </a:t>
            </a:r>
            <a:r>
              <a:rPr lang="en-US" sz="1900" dirty="0" smtClean="0"/>
              <a:t>25m </a:t>
            </a:r>
            <a:r>
              <a:rPr lang="en-US" sz="1900" dirty="0"/>
              <a:t>international arrivals in </a:t>
            </a:r>
            <a:r>
              <a:rPr lang="en-US" sz="1900" dirty="0" smtClean="0"/>
              <a:t>1950 to </a:t>
            </a:r>
            <a:r>
              <a:rPr lang="en-US" sz="1900" dirty="0"/>
              <a:t>over </a:t>
            </a:r>
            <a:r>
              <a:rPr lang="en-US" sz="1900" dirty="0" smtClean="0"/>
              <a:t>900m in </a:t>
            </a:r>
            <a:r>
              <a:rPr lang="en-US" sz="1900" dirty="0"/>
              <a:t>2008, corresponding to </a:t>
            </a:r>
            <a:r>
              <a:rPr lang="en-US" sz="1900" dirty="0" smtClean="0"/>
              <a:t>an average </a:t>
            </a:r>
            <a:r>
              <a:rPr lang="en-US" sz="1900" dirty="0"/>
              <a:t>annual growth rate of </a:t>
            </a:r>
            <a:r>
              <a:rPr lang="en-US" sz="1900" dirty="0" smtClean="0"/>
              <a:t>6.6%.</a:t>
            </a:r>
            <a:endParaRPr lang="en-US" sz="1900" dirty="0"/>
          </a:p>
          <a:p>
            <a:pPr marL="355600" indent="-355600">
              <a:buClr>
                <a:srgbClr val="0070C0"/>
              </a:buClr>
              <a:buFont typeface="Wingdings 3" panose="05040102010807070707" pitchFamily="18" charset="2"/>
              <a:buChar char=""/>
            </a:pPr>
            <a:r>
              <a:rPr lang="en-US" sz="1900" dirty="0"/>
              <a:t>Today travel and tourism is one of the </a:t>
            </a:r>
            <a:r>
              <a:rPr lang="en-US" sz="1900" dirty="0" smtClean="0"/>
              <a:t>world’s largest </a:t>
            </a:r>
            <a:r>
              <a:rPr lang="en-US" sz="1900" dirty="0"/>
              <a:t>industries, employing approximately </a:t>
            </a:r>
            <a:r>
              <a:rPr lang="en-US" sz="1900" dirty="0" smtClean="0"/>
              <a:t>231m people </a:t>
            </a:r>
            <a:r>
              <a:rPr lang="en-US" sz="1900" dirty="0"/>
              <a:t>and generating over </a:t>
            </a:r>
            <a:r>
              <a:rPr lang="en-US" sz="1900" dirty="0" smtClean="0"/>
              <a:t>10% of world </a:t>
            </a:r>
            <a:r>
              <a:rPr lang="en-US" sz="1900" dirty="0"/>
              <a:t>GDP. Indeed, world travel and tourism </a:t>
            </a:r>
            <a:r>
              <a:rPr lang="en-US" sz="1900" dirty="0" smtClean="0"/>
              <a:t>is expected </a:t>
            </a:r>
            <a:r>
              <a:rPr lang="en-US" sz="1900" dirty="0"/>
              <a:t>to generate in excess of </a:t>
            </a:r>
            <a:r>
              <a:rPr lang="en-US" sz="1900" dirty="0" smtClean="0"/>
              <a:t>$13tn over </a:t>
            </a:r>
            <a:r>
              <a:rPr lang="en-US" sz="1900" dirty="0"/>
              <a:t>the coming decade</a:t>
            </a:r>
            <a:r>
              <a:rPr lang="en-US" sz="1900" dirty="0" smtClean="0"/>
              <a:t>.</a:t>
            </a:r>
            <a:endParaRPr lang="en-US" sz="1900" dirty="0"/>
          </a:p>
        </p:txBody>
      </p:sp>
      <p:graphicFrame>
        <p:nvGraphicFramePr>
          <p:cNvPr id="4" name="Table 3"/>
          <p:cNvGraphicFramePr>
            <a:graphicFrameLocks noGrp="1"/>
          </p:cNvGraphicFramePr>
          <p:nvPr>
            <p:extLst>
              <p:ext uri="{D42A27DB-BD31-4B8C-83A1-F6EECF244321}">
                <p14:modId xmlns:p14="http://schemas.microsoft.com/office/powerpoint/2010/main" val="2100593872"/>
              </p:ext>
            </p:extLst>
          </p:nvPr>
        </p:nvGraphicFramePr>
        <p:xfrm>
          <a:off x="7092280" y="1102812"/>
          <a:ext cx="1728193" cy="5472132"/>
        </p:xfrm>
        <a:graphic>
          <a:graphicData uri="http://schemas.openxmlformats.org/drawingml/2006/table">
            <a:tbl>
              <a:tblPr firstRow="1" firstCol="1" lastRow="1" lastCol="1" bandRow="1" bandCol="1">
                <a:tableStyleId>{2D5ABB26-0587-4C30-8999-92F81FD0307C}</a:tableStyleId>
              </a:tblPr>
              <a:tblGrid>
                <a:gridCol w="1728193"/>
              </a:tblGrid>
              <a:tr h="381972">
                <a:tc>
                  <a:txBody>
                    <a:bodyPr/>
                    <a:lstStyle/>
                    <a:p>
                      <a:pPr>
                        <a:spcAft>
                          <a:spcPts val="0"/>
                        </a:spcAft>
                      </a:pPr>
                      <a:endParaRPr lang="en-GB" sz="152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76072">
                <a:tc>
                  <a:txBody>
                    <a:bodyPr/>
                    <a:lstStyle/>
                    <a:p>
                      <a:pPr marL="177800" indent="-177800" algn="l">
                        <a:spcAft>
                          <a:spcPts val="600"/>
                        </a:spcAft>
                        <a:buFontTx/>
                        <a:buBlip>
                          <a:blip r:embed="rId3"/>
                        </a:buBlip>
                      </a:pPr>
                      <a:r>
                        <a:rPr lang="en-US" sz="1520" baseline="0" dirty="0" smtClean="0">
                          <a:solidFill>
                            <a:srgbClr val="FF0000"/>
                          </a:solidFill>
                          <a:effectLst/>
                          <a:latin typeface="Arial" pitchFamily="34" charset="0"/>
                          <a:ea typeface="Times New Roman"/>
                          <a:cs typeface="Arial" pitchFamily="34" charset="0"/>
                        </a:rPr>
                        <a:t>Where did you last go on holiday?</a:t>
                      </a:r>
                    </a:p>
                    <a:p>
                      <a:pPr marL="177800" indent="-177800" algn="l">
                        <a:spcAft>
                          <a:spcPts val="600"/>
                        </a:spcAft>
                        <a:buFontTx/>
                        <a:buBlip>
                          <a:blip r:embed="rId3"/>
                        </a:buBlip>
                      </a:pPr>
                      <a:r>
                        <a:rPr lang="en-US" sz="1520" baseline="0" dirty="0" smtClean="0">
                          <a:solidFill>
                            <a:schemeClr val="tx1"/>
                          </a:solidFill>
                          <a:effectLst/>
                          <a:latin typeface="Arial" pitchFamily="34" charset="0"/>
                          <a:ea typeface="Times New Roman"/>
                          <a:cs typeface="Arial" pitchFamily="34" charset="0"/>
                        </a:rPr>
                        <a:t>Was it in your country or abroad?</a:t>
                      </a:r>
                    </a:p>
                    <a:p>
                      <a:pPr marL="177800" indent="-177800" algn="l">
                        <a:spcAft>
                          <a:spcPts val="600"/>
                        </a:spcAft>
                        <a:buFontTx/>
                        <a:buBlip>
                          <a:blip r:embed="rId3"/>
                        </a:buBlip>
                      </a:pPr>
                      <a:r>
                        <a:rPr lang="en-US" sz="1520" baseline="0" dirty="0" smtClean="0">
                          <a:solidFill>
                            <a:srgbClr val="FF0000"/>
                          </a:solidFill>
                          <a:effectLst/>
                          <a:latin typeface="Arial" pitchFamily="34" charset="0"/>
                          <a:ea typeface="Times New Roman"/>
                          <a:cs typeface="Arial" pitchFamily="34" charset="0"/>
                        </a:rPr>
                        <a:t>How did you travel?</a:t>
                      </a:r>
                    </a:p>
                    <a:p>
                      <a:pPr marL="177800" indent="-177800" algn="l">
                        <a:spcAft>
                          <a:spcPts val="600"/>
                        </a:spcAft>
                        <a:buFontTx/>
                        <a:buBlip>
                          <a:blip r:embed="rId3"/>
                        </a:buBlip>
                      </a:pPr>
                      <a:r>
                        <a:rPr lang="en-US" sz="1520" baseline="0" dirty="0" smtClean="0">
                          <a:solidFill>
                            <a:schemeClr val="tx1"/>
                          </a:solidFill>
                          <a:effectLst/>
                          <a:latin typeface="Arial" pitchFamily="34" charset="0"/>
                          <a:ea typeface="Times New Roman"/>
                          <a:cs typeface="Arial" pitchFamily="34" charset="0"/>
                        </a:rPr>
                        <a:t>What type of accommodation did </a:t>
                      </a:r>
                      <a:r>
                        <a:rPr kumimoji="0" lang="en-US" sz="1520" kern="1200" baseline="0" dirty="0" smtClean="0">
                          <a:solidFill>
                            <a:schemeClr val="tx1"/>
                          </a:solidFill>
                          <a:effectLst/>
                          <a:latin typeface="Arial" pitchFamily="34" charset="0"/>
                          <a:ea typeface="Times New Roman"/>
                          <a:cs typeface="Arial" pitchFamily="34" charset="0"/>
                        </a:rPr>
                        <a:t>you stay in?</a:t>
                      </a:r>
                    </a:p>
                    <a:p>
                      <a:pPr marL="177800" indent="-177800" algn="l">
                        <a:spcAft>
                          <a:spcPts val="600"/>
                        </a:spcAft>
                        <a:buFontTx/>
                        <a:buBlip>
                          <a:blip r:embed="rId3"/>
                        </a:buBlip>
                      </a:pPr>
                      <a:r>
                        <a:rPr lang="en-US" sz="1520" baseline="0" dirty="0" smtClean="0">
                          <a:solidFill>
                            <a:srgbClr val="FF0000"/>
                          </a:solidFill>
                          <a:effectLst/>
                          <a:latin typeface="Arial" pitchFamily="34" charset="0"/>
                          <a:ea typeface="Times New Roman"/>
                          <a:cs typeface="Arial" pitchFamily="34" charset="0"/>
                        </a:rPr>
                        <a:t>What did you eat and drink?</a:t>
                      </a:r>
                    </a:p>
                    <a:p>
                      <a:pPr marL="177800" indent="-177800" algn="l">
                        <a:spcAft>
                          <a:spcPts val="600"/>
                        </a:spcAft>
                        <a:buFontTx/>
                        <a:buBlip>
                          <a:blip r:embed="rId3"/>
                        </a:buBlip>
                      </a:pPr>
                      <a:r>
                        <a:rPr lang="en-US" sz="1520" baseline="0" dirty="0" smtClean="0">
                          <a:solidFill>
                            <a:schemeClr val="tx1"/>
                          </a:solidFill>
                          <a:effectLst/>
                          <a:latin typeface="Arial" pitchFamily="34" charset="0"/>
                          <a:ea typeface="Times New Roman"/>
                          <a:cs typeface="Arial" pitchFamily="34" charset="0"/>
                        </a:rPr>
                        <a:t>What activities did you do on holiday?</a:t>
                      </a:r>
                    </a:p>
                    <a:p>
                      <a:pPr marL="177800" indent="-177800" algn="l">
                        <a:spcAft>
                          <a:spcPts val="600"/>
                        </a:spcAft>
                        <a:buFontTx/>
                        <a:buBlip>
                          <a:blip r:embed="rId3"/>
                        </a:buBlip>
                      </a:pPr>
                      <a:r>
                        <a:rPr lang="en-US" sz="1520" baseline="0" dirty="0" smtClean="0">
                          <a:solidFill>
                            <a:srgbClr val="FF0000"/>
                          </a:solidFill>
                          <a:effectLst/>
                          <a:latin typeface="Arial" pitchFamily="34" charset="0"/>
                          <a:ea typeface="Times New Roman"/>
                          <a:cs typeface="Arial" pitchFamily="34" charset="0"/>
                        </a:rPr>
                        <a:t>How was the holiday organised/ booked?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bl>
          </a:graphicData>
        </a:graphic>
      </p:graphicFrame>
      <p:pic>
        <p:nvPicPr>
          <p:cNvPr id="5"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4288" y="1151409"/>
            <a:ext cx="1584176" cy="33337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l="1621" r="6042" b="9997"/>
          <a:stretch/>
        </p:blipFill>
        <p:spPr>
          <a:xfrm>
            <a:off x="323527" y="4972043"/>
            <a:ext cx="3456385" cy="1617088"/>
          </a:xfrm>
          <a:prstGeom prst="rect">
            <a:avLst/>
          </a:prstGeom>
        </p:spPr>
      </p:pic>
      <p:pic>
        <p:nvPicPr>
          <p:cNvPr id="6" name="Picture 5">
            <a:hlinkClick r:id="rId6"/>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55976" y="4955519"/>
            <a:ext cx="2592288" cy="1619425"/>
          </a:xfrm>
          <a:prstGeom prst="rect">
            <a:avLst/>
          </a:prstGeom>
        </p:spPr>
      </p:pic>
      <p:sp>
        <p:nvSpPr>
          <p:cNvPr id="9" name="Round Same Side Corner Rectangle 8">
            <a:hlinkClick r:id="rId8"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01</a:t>
            </a:r>
            <a:endParaRPr lang="en-GB" sz="1400" b="1" dirty="0">
              <a:latin typeface="Calibri" panose="020F0502020204030204" pitchFamily="34" charset="0"/>
            </a:endParaRPr>
          </a:p>
        </p:txBody>
      </p:sp>
    </p:spTree>
    <p:extLst>
      <p:ext uri="{BB962C8B-B14F-4D97-AF65-F5344CB8AC3E}">
        <p14:creationId xmlns:p14="http://schemas.microsoft.com/office/powerpoint/2010/main" val="3793746651"/>
      </p:ext>
    </p:extLst>
  </p:cSld>
  <p:clrMapOvr>
    <a:masterClrMapping/>
  </p:clrMapOvr>
  <p:transition advClick="0"/>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IE" sz="2800" dirty="0" smtClean="0"/>
              <a:t>Unit 01 – Exam Questions – June 2016 – Paper 11</a:t>
            </a:r>
            <a:endParaRPr lang="en-US" sz="2800" dirty="0"/>
          </a:p>
        </p:txBody>
      </p:sp>
      <p:sp>
        <p:nvSpPr>
          <p:cNvPr id="34" name="Rectangle 33"/>
          <p:cNvSpPr/>
          <p:nvPr/>
        </p:nvSpPr>
        <p:spPr>
          <a:xfrm>
            <a:off x="251520" y="1124744"/>
            <a:ext cx="8568952" cy="5321970"/>
          </a:xfrm>
          <a:prstGeom prst="rect">
            <a:avLst/>
          </a:prstGeom>
          <a:solidFill>
            <a:schemeClr val="tx2">
              <a:lumMod val="20000"/>
              <a:lumOff val="80000"/>
            </a:schemeClr>
          </a:solidFill>
        </p:spPr>
        <p:txBody>
          <a:bodyPr wrap="square">
            <a:spAutoFit/>
          </a:bodyPr>
          <a:lstStyle/>
          <a:p>
            <a:pPr marL="439738" indent="-439738">
              <a:spcAft>
                <a:spcPts val="200"/>
              </a:spcAft>
              <a:buClr>
                <a:srgbClr val="0070C0"/>
              </a:buClr>
              <a:tabLst>
                <a:tab pos="8334375" algn="r"/>
              </a:tabLst>
            </a:pPr>
            <a:r>
              <a:rPr lang="en-US" sz="1950" b="1" dirty="0" smtClean="0"/>
              <a:t>(e) </a:t>
            </a:r>
            <a:r>
              <a:rPr lang="en-US" sz="1950" b="1" dirty="0"/>
              <a:t>	Jamaica is famous for its ‘Reggae’ music. Many destinations offer opportunities </a:t>
            </a:r>
            <a:r>
              <a:rPr lang="en-US" sz="1950" b="1" dirty="0" smtClean="0"/>
              <a:t>for visitors </a:t>
            </a:r>
            <a:r>
              <a:rPr lang="en-US" sz="1950" b="1" dirty="0"/>
              <a:t>to enjoy music, dance or other types of performance in a cultural setting. </a:t>
            </a:r>
            <a:r>
              <a:rPr lang="en-US" sz="1950" b="1" dirty="0" smtClean="0"/>
              <a:t>With reference </a:t>
            </a:r>
            <a:r>
              <a:rPr lang="en-US" sz="1950" b="1" dirty="0"/>
              <a:t>to one example, assess the appeal of a cultural performance to </a:t>
            </a:r>
            <a:r>
              <a:rPr lang="en-US" sz="1950" b="1" dirty="0" smtClean="0"/>
              <a:t>visiting tourists</a:t>
            </a:r>
            <a:r>
              <a:rPr lang="en-US" sz="1950" b="1" dirty="0"/>
              <a:t>..</a:t>
            </a:r>
            <a:r>
              <a:rPr lang="en-US" sz="1950" b="1" dirty="0" smtClean="0"/>
              <a:t>	[</a:t>
            </a:r>
            <a:r>
              <a:rPr lang="en-US" sz="1950" b="1" dirty="0"/>
              <a:t>6]</a:t>
            </a:r>
          </a:p>
          <a:p>
            <a:pPr marL="439738">
              <a:spcAft>
                <a:spcPts val="200"/>
              </a:spcAft>
              <a:buClr>
                <a:srgbClr val="0070C0"/>
              </a:buClr>
              <a:tabLst>
                <a:tab pos="8334375" algn="r"/>
              </a:tabLst>
            </a:pPr>
            <a:r>
              <a:rPr lang="en-US" sz="1950" dirty="0"/>
              <a:t>The key is the assessment of what the candidate identifies as features of the chosen </a:t>
            </a:r>
            <a:r>
              <a:rPr lang="en-US" sz="1950" dirty="0" smtClean="0"/>
              <a:t>event. Credit </a:t>
            </a:r>
            <a:r>
              <a:rPr lang="en-US" sz="1950" b="1" dirty="0"/>
              <a:t>all </a:t>
            </a:r>
            <a:r>
              <a:rPr lang="en-US" sz="1950" dirty="0"/>
              <a:t>valid comments relating to visiting leisure tourist needs and expectations.</a:t>
            </a:r>
          </a:p>
          <a:p>
            <a:pPr marL="439738">
              <a:spcAft>
                <a:spcPts val="200"/>
              </a:spcAft>
              <a:buClr>
                <a:srgbClr val="0070C0"/>
              </a:buClr>
              <a:tabLst>
                <a:tab pos="8334375" algn="r"/>
              </a:tabLst>
            </a:pPr>
            <a:r>
              <a:rPr lang="en-US" sz="1950" dirty="0"/>
              <a:t>Use level of response criteria</a:t>
            </a:r>
          </a:p>
          <a:p>
            <a:pPr marL="439738">
              <a:spcAft>
                <a:spcPts val="200"/>
              </a:spcAft>
              <a:buClr>
                <a:srgbClr val="0070C0"/>
              </a:buClr>
              <a:tabLst>
                <a:tab pos="8334375" algn="r"/>
              </a:tabLst>
            </a:pPr>
            <a:r>
              <a:rPr lang="en-US" sz="1950" b="1" dirty="0"/>
              <a:t>Level 1 (1–2 marks) </a:t>
            </a:r>
            <a:r>
              <a:rPr lang="en-US" sz="1950" dirty="0"/>
              <a:t>will identify up to two appropriate aspects of the chosen event </a:t>
            </a:r>
            <a:r>
              <a:rPr lang="en-US" sz="1950" dirty="0" smtClean="0"/>
              <a:t>e.g. transport/access</a:t>
            </a:r>
            <a:r>
              <a:rPr lang="en-US" sz="1950" dirty="0"/>
              <a:t>, venue, what takes place etc. providing some detail but will be </a:t>
            </a:r>
            <a:r>
              <a:rPr lang="en-US" sz="1950" dirty="0" smtClean="0"/>
              <a:t>mainly descriptive</a:t>
            </a:r>
            <a:endParaRPr lang="en-US" sz="1950" dirty="0"/>
          </a:p>
          <a:p>
            <a:pPr marL="439738">
              <a:spcAft>
                <a:spcPts val="200"/>
              </a:spcAft>
              <a:buClr>
                <a:srgbClr val="0070C0"/>
              </a:buClr>
              <a:tabLst>
                <a:tab pos="8334375" algn="r"/>
              </a:tabLst>
            </a:pPr>
            <a:r>
              <a:rPr lang="en-US" sz="1950" b="1" dirty="0"/>
              <a:t>Level 2 (3–4 marks) </a:t>
            </a:r>
            <a:r>
              <a:rPr lang="en-US" sz="1950" dirty="0"/>
              <a:t>can be awarded for an analysis of selected event aspects, </a:t>
            </a:r>
            <a:r>
              <a:rPr lang="en-US" sz="1950" dirty="0" smtClean="0"/>
              <a:t>clearly indicating </a:t>
            </a:r>
            <a:r>
              <a:rPr lang="en-US" sz="1950" dirty="0"/>
              <a:t>appeal such as suitability for tourist needs and/or requirements for at least one </a:t>
            </a:r>
            <a:r>
              <a:rPr lang="en-US" sz="1950" dirty="0" smtClean="0"/>
              <a:t>or two </a:t>
            </a:r>
            <a:r>
              <a:rPr lang="en-US" sz="1950" dirty="0"/>
              <a:t>of these.</a:t>
            </a:r>
          </a:p>
          <a:p>
            <a:pPr marL="439738">
              <a:spcAft>
                <a:spcPts val="200"/>
              </a:spcAft>
              <a:buClr>
                <a:srgbClr val="0070C0"/>
              </a:buClr>
              <a:tabLst>
                <a:tab pos="8334375" algn="r"/>
              </a:tabLst>
            </a:pPr>
            <a:r>
              <a:rPr lang="en-US" sz="1950" b="1" dirty="0"/>
              <a:t>Level 3 (5–6 marks) </a:t>
            </a:r>
            <a:r>
              <a:rPr lang="en-US" sz="1950" dirty="0"/>
              <a:t>can be awarded for evaluative comment about each aspect and this </a:t>
            </a:r>
            <a:r>
              <a:rPr lang="en-US" sz="1950" dirty="0" smtClean="0"/>
              <a:t>will probably </a:t>
            </a:r>
            <a:r>
              <a:rPr lang="en-US" sz="1950" dirty="0"/>
              <a:t>be related to the event’s meeting of visitor needs. The better answers will have </a:t>
            </a:r>
            <a:r>
              <a:rPr lang="en-US" sz="1950" dirty="0" smtClean="0"/>
              <a:t>a reasoned </a:t>
            </a:r>
            <a:r>
              <a:rPr lang="en-US" sz="1950" dirty="0"/>
              <a:t>conclusion.</a:t>
            </a:r>
          </a:p>
        </p:txBody>
      </p:sp>
    </p:spTree>
    <p:extLst>
      <p:ext uri="{BB962C8B-B14F-4D97-AF65-F5344CB8AC3E}">
        <p14:creationId xmlns:p14="http://schemas.microsoft.com/office/powerpoint/2010/main" val="1954127040"/>
      </p:ext>
    </p:extLst>
  </p:cSld>
  <p:clrMapOvr>
    <a:masterClrMapping/>
  </p:clrMapOvr>
  <p:transition advClick="0"/>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IE" sz="2800" dirty="0" smtClean="0"/>
              <a:t>Unit 01 – Exam Questions – June 2016 – Paper 11</a:t>
            </a:r>
            <a:endParaRPr lang="en-US" sz="2800" dirty="0"/>
          </a:p>
        </p:txBody>
      </p:sp>
      <p:sp>
        <p:nvSpPr>
          <p:cNvPr id="34" name="Rectangle 33"/>
          <p:cNvSpPr/>
          <p:nvPr/>
        </p:nvSpPr>
        <p:spPr>
          <a:xfrm>
            <a:off x="251520" y="1124744"/>
            <a:ext cx="8568952" cy="5493812"/>
          </a:xfrm>
          <a:prstGeom prst="rect">
            <a:avLst/>
          </a:prstGeom>
          <a:solidFill>
            <a:schemeClr val="tx2">
              <a:lumMod val="20000"/>
              <a:lumOff val="80000"/>
            </a:schemeClr>
          </a:solidFill>
        </p:spPr>
        <p:txBody>
          <a:bodyPr wrap="square">
            <a:spAutoFit/>
          </a:bodyPr>
          <a:lstStyle/>
          <a:p>
            <a:pPr>
              <a:spcAft>
                <a:spcPts val="600"/>
              </a:spcAft>
              <a:buClr>
                <a:srgbClr val="0070C0"/>
              </a:buClr>
              <a:tabLst>
                <a:tab pos="8334375" algn="r"/>
              </a:tabLst>
            </a:pPr>
            <a:r>
              <a:rPr lang="en-US" sz="2100" b="1" dirty="0"/>
              <a:t>Example: Rio de Janeiro Carnival</a:t>
            </a:r>
          </a:p>
          <a:p>
            <a:pPr>
              <a:spcAft>
                <a:spcPts val="600"/>
              </a:spcAft>
              <a:buClr>
                <a:srgbClr val="0070C0"/>
              </a:buClr>
              <a:tabLst>
                <a:tab pos="8334375" algn="r"/>
              </a:tabLst>
            </a:pPr>
            <a:r>
              <a:rPr lang="en-US" sz="2100" dirty="0"/>
              <a:t>Rio Carnival appeals to visitors because it is the biggest street party in the world (L1), </a:t>
            </a:r>
            <a:r>
              <a:rPr lang="en-US" sz="2100" dirty="0" smtClean="0"/>
              <a:t>with hundreds </a:t>
            </a:r>
            <a:r>
              <a:rPr lang="en-US" sz="2100" dirty="0"/>
              <a:t>of thousands of people pouring into the city each year to take part in the festival.</a:t>
            </a:r>
          </a:p>
          <a:p>
            <a:pPr>
              <a:spcAft>
                <a:spcPts val="600"/>
              </a:spcAft>
              <a:buClr>
                <a:srgbClr val="0070C0"/>
              </a:buClr>
              <a:tabLst>
                <a:tab pos="8334375" algn="r"/>
              </a:tabLst>
            </a:pPr>
            <a:r>
              <a:rPr lang="en-US" sz="2100" dirty="0"/>
              <a:t>During the last 4 days and nights prior to Ash Wednesday, most of the city closes down </a:t>
            </a:r>
            <a:r>
              <a:rPr lang="en-US" sz="2100" dirty="0" smtClean="0"/>
              <a:t>for wild </a:t>
            </a:r>
            <a:r>
              <a:rPr lang="en-US" sz="2100" dirty="0"/>
              <a:t>and euphoric celebrations. The streets come alive with colourful feathers, sequins </a:t>
            </a:r>
            <a:r>
              <a:rPr lang="en-US" sz="2100" dirty="0" smtClean="0"/>
              <a:t>and silk </a:t>
            </a:r>
            <a:r>
              <a:rPr lang="en-US" sz="2100" dirty="0"/>
              <a:t>as far as the eye can see and samba drums beat out an infectious rhythm (L1). </a:t>
            </a:r>
            <a:endParaRPr lang="en-US" sz="2100" dirty="0" smtClean="0"/>
          </a:p>
          <a:p>
            <a:pPr>
              <a:spcAft>
                <a:spcPts val="600"/>
              </a:spcAft>
              <a:buClr>
                <a:srgbClr val="0070C0"/>
              </a:buClr>
              <a:tabLst>
                <a:tab pos="8334375" algn="r"/>
              </a:tabLst>
            </a:pPr>
            <a:r>
              <a:rPr lang="en-US" sz="2100" dirty="0" smtClean="0"/>
              <a:t>The entertainment </a:t>
            </a:r>
            <a:r>
              <a:rPr lang="en-US" sz="2100" dirty="0"/>
              <a:t>continues well into the night with carnival balls each evening, as well as </a:t>
            </a:r>
            <a:r>
              <a:rPr lang="en-US" sz="2100" dirty="0" smtClean="0"/>
              <a:t>free street </a:t>
            </a:r>
            <a:r>
              <a:rPr lang="en-US" sz="2100" dirty="0"/>
              <a:t>parties and parades all over the city (L2). However, the major highlight of carnival </a:t>
            </a:r>
            <a:r>
              <a:rPr lang="en-US" sz="2100" dirty="0" smtClean="0"/>
              <a:t>is the </a:t>
            </a:r>
            <a:r>
              <a:rPr lang="en-US" sz="2100" dirty="0"/>
              <a:t>spectacular Sambadrome parade, where samba schools battle it out to win the </a:t>
            </a:r>
            <a:r>
              <a:rPr lang="en-US" sz="2100" dirty="0" smtClean="0"/>
              <a:t>hearts and </a:t>
            </a:r>
            <a:r>
              <a:rPr lang="en-US" sz="2100" dirty="0"/>
              <a:t>minds of carnival goers, with glittery costumes, fabulous floats and elaborate </a:t>
            </a:r>
            <a:r>
              <a:rPr lang="en-US" sz="2100" dirty="0" smtClean="0"/>
              <a:t>dance routines</a:t>
            </a:r>
            <a:r>
              <a:rPr lang="en-US" sz="2100" dirty="0"/>
              <a:t>. Parades in the Sambadrome run from Friday to Tuesday nights but the </a:t>
            </a:r>
            <a:r>
              <a:rPr lang="en-US" sz="2100" dirty="0" smtClean="0"/>
              <a:t>most spectacular </a:t>
            </a:r>
            <a:r>
              <a:rPr lang="en-US" sz="2100" dirty="0"/>
              <a:t>are on the Sunday and Monday evenings (L3).</a:t>
            </a:r>
          </a:p>
        </p:txBody>
      </p:sp>
    </p:spTree>
    <p:extLst>
      <p:ext uri="{BB962C8B-B14F-4D97-AF65-F5344CB8AC3E}">
        <p14:creationId xmlns:p14="http://schemas.microsoft.com/office/powerpoint/2010/main" val="392795416"/>
      </p:ext>
    </p:extLst>
  </p:cSld>
  <p:clrMapOvr>
    <a:masterClrMapping/>
  </p:clrMapOvr>
  <p:transition advClick="0"/>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IE" sz="2800" dirty="0" smtClean="0"/>
              <a:t>Unit 01 – Exam Questions – June 2016 – Paper 11</a:t>
            </a:r>
            <a:endParaRPr lang="en-US" sz="2800" dirty="0"/>
          </a:p>
        </p:txBody>
      </p:sp>
      <p:sp>
        <p:nvSpPr>
          <p:cNvPr id="34" name="Rectangle 33"/>
          <p:cNvSpPr/>
          <p:nvPr/>
        </p:nvSpPr>
        <p:spPr>
          <a:xfrm>
            <a:off x="251519" y="1124744"/>
            <a:ext cx="6048671" cy="5509200"/>
          </a:xfrm>
          <a:prstGeom prst="rect">
            <a:avLst/>
          </a:prstGeom>
        </p:spPr>
        <p:txBody>
          <a:bodyPr wrap="square">
            <a:spAutoFit/>
          </a:bodyPr>
          <a:lstStyle/>
          <a:p>
            <a:pPr>
              <a:spcAft>
                <a:spcPts val="0"/>
              </a:spcAft>
              <a:buClr>
                <a:srgbClr val="0070C0"/>
              </a:buClr>
            </a:pPr>
            <a:r>
              <a:rPr lang="en-GB" sz="1600" b="1" dirty="0">
                <a:solidFill>
                  <a:srgbClr val="0070C0"/>
                </a:solidFill>
              </a:rPr>
              <a:t>Fig. 4 for Question </a:t>
            </a:r>
            <a:r>
              <a:rPr lang="en-GB" sz="1600" b="1" dirty="0" smtClean="0">
                <a:solidFill>
                  <a:srgbClr val="0070C0"/>
                </a:solidFill>
              </a:rPr>
              <a:t>4</a:t>
            </a:r>
          </a:p>
          <a:p>
            <a:pPr marL="352425" indent="-352425">
              <a:spcAft>
                <a:spcPts val="0"/>
              </a:spcAft>
              <a:buClr>
                <a:srgbClr val="0070C0"/>
              </a:buClr>
              <a:buFont typeface="Wingdings 3" panose="05040102010807070707" pitchFamily="18" charset="2"/>
              <a:buChar char=""/>
            </a:pPr>
            <a:r>
              <a:rPr lang="en-US" sz="1600" dirty="0" smtClean="0">
                <a:solidFill>
                  <a:srgbClr val="0070C0"/>
                </a:solidFill>
              </a:rPr>
              <a:t>Goulding’s </a:t>
            </a:r>
            <a:r>
              <a:rPr lang="en-US" sz="1600" dirty="0">
                <a:solidFill>
                  <a:srgbClr val="0070C0"/>
                </a:solidFill>
              </a:rPr>
              <a:t>Tours offer a variety of tours of the Monument Valley Tribal Park area, also known </a:t>
            </a:r>
            <a:r>
              <a:rPr lang="en-US" sz="1600" dirty="0" smtClean="0">
                <a:solidFill>
                  <a:srgbClr val="0070C0"/>
                </a:solidFill>
              </a:rPr>
              <a:t>as the </a:t>
            </a:r>
            <a:r>
              <a:rPr lang="en-US" sz="1600" dirty="0">
                <a:solidFill>
                  <a:srgbClr val="0070C0"/>
                </a:solidFill>
              </a:rPr>
              <a:t>“Land of Long Shadows”.</a:t>
            </a:r>
          </a:p>
          <a:p>
            <a:pPr marL="352425" indent="-352425">
              <a:spcAft>
                <a:spcPts val="0"/>
              </a:spcAft>
              <a:buClr>
                <a:srgbClr val="0070C0"/>
              </a:buClr>
              <a:buFont typeface="Wingdings 3" panose="05040102010807070707" pitchFamily="18" charset="2"/>
              <a:buChar char=""/>
            </a:pPr>
            <a:r>
              <a:rPr lang="en-US" sz="1600" dirty="0">
                <a:solidFill>
                  <a:srgbClr val="0070C0"/>
                </a:solidFill>
              </a:rPr>
              <a:t>Tour vehicles are modern, clean and well-maintained for guest safety and comfort. The </a:t>
            </a:r>
            <a:r>
              <a:rPr lang="en-US" sz="1600" dirty="0" err="1" smtClean="0">
                <a:solidFill>
                  <a:srgbClr val="0070C0"/>
                </a:solidFill>
              </a:rPr>
              <a:t>openair</a:t>
            </a:r>
            <a:r>
              <a:rPr lang="en-US" sz="1600" dirty="0" smtClean="0">
                <a:solidFill>
                  <a:srgbClr val="0070C0"/>
                </a:solidFill>
              </a:rPr>
              <a:t> vehicles </a:t>
            </a:r>
            <a:r>
              <a:rPr lang="en-US" sz="1600" dirty="0">
                <a:solidFill>
                  <a:srgbClr val="0070C0"/>
                </a:solidFill>
              </a:rPr>
              <a:t>in their fleet come equipped with large transparent flaps that can be quickly put </a:t>
            </a:r>
            <a:r>
              <a:rPr lang="en-US" sz="1600" dirty="0" smtClean="0">
                <a:solidFill>
                  <a:srgbClr val="0070C0"/>
                </a:solidFill>
              </a:rPr>
              <a:t>in place </a:t>
            </a:r>
            <a:r>
              <a:rPr lang="en-US" sz="1600" dirty="0">
                <a:solidFill>
                  <a:srgbClr val="0070C0"/>
                </a:solidFill>
              </a:rPr>
              <a:t>in case of bad weather such as dust and rain storms.</a:t>
            </a:r>
          </a:p>
          <a:p>
            <a:pPr marL="352425" indent="-352425">
              <a:spcAft>
                <a:spcPts val="0"/>
              </a:spcAft>
              <a:buClr>
                <a:srgbClr val="0070C0"/>
              </a:buClr>
              <a:buFont typeface="Wingdings 3" panose="05040102010807070707" pitchFamily="18" charset="2"/>
              <a:buChar char=""/>
            </a:pPr>
            <a:r>
              <a:rPr lang="en-US" sz="1600" dirty="0">
                <a:solidFill>
                  <a:srgbClr val="0070C0"/>
                </a:solidFill>
              </a:rPr>
              <a:t>All guides are local Navajo Indians who grew up in and around the Monument Valley </a:t>
            </a:r>
            <a:r>
              <a:rPr lang="en-US" sz="1600" dirty="0" smtClean="0">
                <a:solidFill>
                  <a:srgbClr val="0070C0"/>
                </a:solidFill>
              </a:rPr>
              <a:t>area. During </a:t>
            </a:r>
            <a:r>
              <a:rPr lang="en-US" sz="1600" dirty="0">
                <a:solidFill>
                  <a:srgbClr val="0070C0"/>
                </a:solidFill>
              </a:rPr>
              <a:t>the tours, the guides share their local knowledge about the valley and its various </a:t>
            </a:r>
            <a:r>
              <a:rPr lang="en-US" sz="1600" dirty="0" smtClean="0">
                <a:solidFill>
                  <a:srgbClr val="0070C0"/>
                </a:solidFill>
              </a:rPr>
              <a:t>areas of </a:t>
            </a:r>
            <a:r>
              <a:rPr lang="en-US" sz="1600" dirty="0">
                <a:solidFill>
                  <a:srgbClr val="0070C0"/>
                </a:solidFill>
              </a:rPr>
              <a:t>interest. They are proud of their heritage and are more than happy to share stories </a:t>
            </a:r>
            <a:r>
              <a:rPr lang="en-US" sz="1600" dirty="0" smtClean="0">
                <a:solidFill>
                  <a:srgbClr val="0070C0"/>
                </a:solidFill>
              </a:rPr>
              <a:t>about their </a:t>
            </a:r>
            <a:r>
              <a:rPr lang="en-US" sz="1600" dirty="0">
                <a:solidFill>
                  <a:srgbClr val="0070C0"/>
                </a:solidFill>
              </a:rPr>
              <a:t>culture and history.</a:t>
            </a:r>
          </a:p>
          <a:p>
            <a:pPr marL="352425" indent="-352425">
              <a:spcAft>
                <a:spcPts val="0"/>
              </a:spcAft>
              <a:buClr>
                <a:srgbClr val="0070C0"/>
              </a:buClr>
              <a:buFont typeface="Wingdings 3" panose="05040102010807070707" pitchFamily="18" charset="2"/>
              <a:buChar char=""/>
            </a:pPr>
            <a:r>
              <a:rPr lang="en-US" sz="1600" dirty="0">
                <a:solidFill>
                  <a:srgbClr val="0070C0"/>
                </a:solidFill>
              </a:rPr>
              <a:t>During the tour guests have the opportunity to stop and look at the landscape, made famous </a:t>
            </a:r>
            <a:r>
              <a:rPr lang="en-US" sz="1600" dirty="0" smtClean="0">
                <a:solidFill>
                  <a:srgbClr val="0070C0"/>
                </a:solidFill>
              </a:rPr>
              <a:t>in a </a:t>
            </a:r>
            <a:r>
              <a:rPr lang="en-US" sz="1600" dirty="0">
                <a:solidFill>
                  <a:srgbClr val="0070C0"/>
                </a:solidFill>
              </a:rPr>
              <a:t>series of Hollywood cowboy films</a:t>
            </a:r>
            <a:r>
              <a:rPr lang="en-US" sz="1600" dirty="0" smtClean="0">
                <a:solidFill>
                  <a:srgbClr val="0070C0"/>
                </a:solidFill>
              </a:rPr>
              <a:t>.</a:t>
            </a:r>
          </a:p>
          <a:p>
            <a:pPr marL="352425" indent="-352425">
              <a:spcAft>
                <a:spcPts val="0"/>
              </a:spcAft>
              <a:buClr>
                <a:srgbClr val="0070C0"/>
              </a:buClr>
              <a:buFont typeface="Wingdings 3" panose="05040102010807070707" pitchFamily="18" charset="2"/>
              <a:buChar char=""/>
            </a:pPr>
            <a:r>
              <a:rPr lang="en-US" sz="1600" dirty="0">
                <a:solidFill>
                  <a:srgbClr val="0070C0"/>
                </a:solidFill>
              </a:rPr>
              <a:t>Part of the company’s mission is to educate and entertain each guest. They show a way of </a:t>
            </a:r>
            <a:r>
              <a:rPr lang="en-US" sz="1600" dirty="0" smtClean="0">
                <a:solidFill>
                  <a:srgbClr val="0070C0"/>
                </a:solidFill>
              </a:rPr>
              <a:t>life that </a:t>
            </a:r>
            <a:r>
              <a:rPr lang="en-US" sz="1600" dirty="0">
                <a:solidFill>
                  <a:srgbClr val="0070C0"/>
                </a:solidFill>
              </a:rPr>
              <a:t>is disappearing. They also encourage visitors to respect the local Navajo and their way </a:t>
            </a:r>
            <a:r>
              <a:rPr lang="en-US" sz="1600" dirty="0" smtClean="0">
                <a:solidFill>
                  <a:srgbClr val="0070C0"/>
                </a:solidFill>
              </a:rPr>
              <a:t>of life</a:t>
            </a:r>
            <a:r>
              <a:rPr lang="en-US" sz="1600" dirty="0">
                <a:solidFill>
                  <a:srgbClr val="0070C0"/>
                </a:solidFill>
              </a:rPr>
              <a:t>.</a:t>
            </a:r>
          </a:p>
        </p:txBody>
      </p:sp>
      <p:pic>
        <p:nvPicPr>
          <p:cNvPr id="3" name="Picture 2"/>
          <p:cNvPicPr>
            <a:picLocks noChangeAspect="1"/>
          </p:cNvPicPr>
          <p:nvPr/>
        </p:nvPicPr>
        <p:blipFill>
          <a:blip r:embed="rId3"/>
          <a:stretch>
            <a:fillRect/>
          </a:stretch>
        </p:blipFill>
        <p:spPr>
          <a:xfrm>
            <a:off x="6300192" y="1124744"/>
            <a:ext cx="2483768" cy="1608998"/>
          </a:xfrm>
          <a:prstGeom prst="rect">
            <a:avLst/>
          </a:prstGeom>
        </p:spPr>
      </p:pic>
      <p:pic>
        <p:nvPicPr>
          <p:cNvPr id="4" name="Picture 3"/>
          <p:cNvPicPr>
            <a:picLocks noChangeAspect="1"/>
          </p:cNvPicPr>
          <p:nvPr/>
        </p:nvPicPr>
        <p:blipFill>
          <a:blip r:embed="rId4"/>
          <a:stretch>
            <a:fillRect/>
          </a:stretch>
        </p:blipFill>
        <p:spPr>
          <a:xfrm>
            <a:off x="6300191" y="4519517"/>
            <a:ext cx="2483769" cy="1845331"/>
          </a:xfrm>
          <a:prstGeom prst="rect">
            <a:avLst/>
          </a:prstGeom>
        </p:spPr>
      </p:pic>
      <p:pic>
        <p:nvPicPr>
          <p:cNvPr id="23554" name="Picture 2" descr="Image result for Monument Valley Tribal Par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0191" y="2801261"/>
            <a:ext cx="2458246" cy="1635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8402342"/>
      </p:ext>
    </p:extLst>
  </p:cSld>
  <p:clrMapOvr>
    <a:masterClrMapping/>
  </p:clrMapOvr>
  <p:transition advClick="0"/>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IE" sz="2800" dirty="0" smtClean="0"/>
              <a:t>Unit 01 – Exam Questions – June 2016 – Paper 11</a:t>
            </a:r>
            <a:endParaRPr lang="en-US" sz="2800" dirty="0"/>
          </a:p>
        </p:txBody>
      </p:sp>
      <p:sp>
        <p:nvSpPr>
          <p:cNvPr id="34" name="Rectangle 33"/>
          <p:cNvSpPr/>
          <p:nvPr/>
        </p:nvSpPr>
        <p:spPr>
          <a:xfrm>
            <a:off x="251520" y="1124744"/>
            <a:ext cx="8496944" cy="5119350"/>
          </a:xfrm>
          <a:prstGeom prst="rect">
            <a:avLst/>
          </a:prstGeom>
        </p:spPr>
        <p:txBody>
          <a:bodyPr wrap="square">
            <a:spAutoFit/>
          </a:bodyPr>
          <a:lstStyle/>
          <a:p>
            <a:pPr marL="544513" indent="-544513">
              <a:lnSpc>
                <a:spcPts val="2800"/>
              </a:lnSpc>
              <a:spcAft>
                <a:spcPts val="0"/>
              </a:spcAft>
              <a:buClr>
                <a:srgbClr val="0070C0"/>
              </a:buClr>
            </a:pPr>
            <a:r>
              <a:rPr lang="en-US" sz="1700" dirty="0" smtClean="0">
                <a:solidFill>
                  <a:srgbClr val="FF0000"/>
                </a:solidFill>
              </a:rPr>
              <a:t>4 (c) </a:t>
            </a:r>
            <a:r>
              <a:rPr lang="en-US" sz="1700" dirty="0">
                <a:solidFill>
                  <a:srgbClr val="FF0000"/>
                </a:solidFill>
              </a:rPr>
              <a:t>	Using information from Fig. 4 (Insert), identify and explain two ways in which Goulding’s </a:t>
            </a:r>
            <a:r>
              <a:rPr lang="en-US" sz="1700" dirty="0" smtClean="0">
                <a:solidFill>
                  <a:srgbClr val="FF0000"/>
                </a:solidFill>
              </a:rPr>
              <a:t>Tours has </a:t>
            </a:r>
            <a:r>
              <a:rPr lang="en-US" sz="1700" dirty="0">
                <a:solidFill>
                  <a:srgbClr val="FF0000"/>
                </a:solidFill>
              </a:rPr>
              <a:t>a positive socio-cultural impact on the destination.</a:t>
            </a:r>
          </a:p>
          <a:p>
            <a:pPr marL="439738">
              <a:lnSpc>
                <a:spcPts val="2800"/>
              </a:lnSpc>
              <a:spcAft>
                <a:spcPts val="0"/>
              </a:spcAft>
              <a:buClr>
                <a:srgbClr val="0070C0"/>
              </a:buClr>
              <a:buAutoNum type="arabicPlain"/>
              <a:tabLst>
                <a:tab pos="8247063" algn="r"/>
              </a:tabLst>
            </a:pPr>
            <a:r>
              <a:rPr lang="en-US" sz="1700" dirty="0">
                <a:solidFill>
                  <a:srgbClr val="FF0000"/>
                </a:solidFill>
              </a:rPr>
              <a:t> _______________________________________________________________ __________________________________________________________________________________________________________________________________ ________________________________________________________________	</a:t>
            </a:r>
          </a:p>
          <a:p>
            <a:pPr marL="439738">
              <a:lnSpc>
                <a:spcPts val="2800"/>
              </a:lnSpc>
              <a:spcAft>
                <a:spcPts val="0"/>
              </a:spcAft>
              <a:buClr>
                <a:srgbClr val="0070C0"/>
              </a:buClr>
              <a:buAutoNum type="arabicPlain"/>
              <a:tabLst>
                <a:tab pos="8247063" algn="r"/>
              </a:tabLst>
            </a:pPr>
            <a:r>
              <a:rPr lang="en-US" sz="1700" dirty="0">
                <a:solidFill>
                  <a:srgbClr val="FF0000"/>
                </a:solidFill>
              </a:rPr>
              <a:t> _______________________________________________________________ __________________________________________________________________________________________________________________________________ _________________________________________________________________</a:t>
            </a:r>
          </a:p>
          <a:p>
            <a:pPr marL="439738">
              <a:lnSpc>
                <a:spcPts val="2800"/>
              </a:lnSpc>
              <a:spcAft>
                <a:spcPts val="0"/>
              </a:spcAft>
              <a:buClr>
                <a:srgbClr val="0070C0"/>
              </a:buClr>
              <a:buAutoNum type="arabicPlain"/>
              <a:tabLst>
                <a:tab pos="8247063" algn="r"/>
              </a:tabLst>
            </a:pPr>
            <a:r>
              <a:rPr lang="en-US" sz="1700" dirty="0">
                <a:solidFill>
                  <a:srgbClr val="FF0000"/>
                </a:solidFill>
              </a:rPr>
              <a:t>	_______________________________________________________________ __________________________________________________________________________________________________________________________________ ____________________________________________________________	[6]</a:t>
            </a:r>
          </a:p>
        </p:txBody>
      </p:sp>
    </p:spTree>
    <p:extLst>
      <p:ext uri="{BB962C8B-B14F-4D97-AF65-F5344CB8AC3E}">
        <p14:creationId xmlns:p14="http://schemas.microsoft.com/office/powerpoint/2010/main" val="1865951421"/>
      </p:ext>
    </p:extLst>
  </p:cSld>
  <p:clrMapOvr>
    <a:masterClrMapping/>
  </p:clrMapOvr>
  <p:transition advClick="0"/>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IE" sz="2800" dirty="0" smtClean="0"/>
              <a:t>Unit 01 – Exam Questions – June 2016 – Paper 11</a:t>
            </a:r>
            <a:endParaRPr lang="en-US" sz="2800" dirty="0"/>
          </a:p>
        </p:txBody>
      </p:sp>
      <p:sp>
        <p:nvSpPr>
          <p:cNvPr id="34" name="Rectangle 33"/>
          <p:cNvSpPr/>
          <p:nvPr/>
        </p:nvSpPr>
        <p:spPr>
          <a:xfrm>
            <a:off x="251520" y="1124744"/>
            <a:ext cx="8568952" cy="5447645"/>
          </a:xfrm>
          <a:prstGeom prst="rect">
            <a:avLst/>
          </a:prstGeom>
          <a:solidFill>
            <a:schemeClr val="tx2">
              <a:lumMod val="20000"/>
              <a:lumOff val="80000"/>
            </a:schemeClr>
          </a:solidFill>
        </p:spPr>
        <p:txBody>
          <a:bodyPr wrap="square">
            <a:spAutoFit/>
          </a:bodyPr>
          <a:lstStyle/>
          <a:p>
            <a:pPr marL="439738" indent="-439738">
              <a:spcAft>
                <a:spcPts val="200"/>
              </a:spcAft>
              <a:buClr>
                <a:srgbClr val="0070C0"/>
              </a:buClr>
              <a:tabLst>
                <a:tab pos="8334375" algn="r"/>
              </a:tabLst>
            </a:pPr>
            <a:r>
              <a:rPr lang="en-US" sz="2000" b="1" dirty="0" smtClean="0"/>
              <a:t>(c) </a:t>
            </a:r>
            <a:r>
              <a:rPr lang="en-US" sz="2000" b="1" dirty="0"/>
              <a:t>	Using information from Fig. 4 (Insert), identify and explain two ways in </a:t>
            </a:r>
            <a:r>
              <a:rPr lang="en-US" sz="2000" b="1" dirty="0" smtClean="0"/>
              <a:t>which Goulding’s </a:t>
            </a:r>
            <a:r>
              <a:rPr lang="en-US" sz="2000" b="1" dirty="0"/>
              <a:t>Tours has a positive socio-cultural impact on the destination.</a:t>
            </a:r>
            <a:r>
              <a:rPr lang="en-US" sz="2000" b="1" dirty="0" smtClean="0"/>
              <a:t>	[</a:t>
            </a:r>
            <a:r>
              <a:rPr lang="en-US" sz="2000" b="1" dirty="0"/>
              <a:t>6]</a:t>
            </a:r>
          </a:p>
          <a:p>
            <a:pPr marL="439738">
              <a:spcAft>
                <a:spcPts val="200"/>
              </a:spcAft>
              <a:buClr>
                <a:srgbClr val="0070C0"/>
              </a:buClr>
              <a:tabLst>
                <a:tab pos="8334375" algn="r"/>
              </a:tabLst>
            </a:pPr>
            <a:r>
              <a:rPr lang="en-US" sz="2000" dirty="0"/>
              <a:t>Fig. 4 information is limited to:</a:t>
            </a:r>
          </a:p>
          <a:p>
            <a:pPr marL="725488" indent="-285750">
              <a:spcAft>
                <a:spcPts val="200"/>
              </a:spcAft>
              <a:buClr>
                <a:srgbClr val="0070C0"/>
              </a:buClr>
              <a:buFont typeface="Wingdings" panose="05000000000000000000" pitchFamily="2" charset="2"/>
              <a:buChar char="§"/>
              <a:tabLst>
                <a:tab pos="8334375" algn="r"/>
              </a:tabLst>
            </a:pPr>
            <a:r>
              <a:rPr lang="en-US" sz="2000" dirty="0"/>
              <a:t>Mission to enlighten and entertain – this is really EDUCATION of the public.</a:t>
            </a:r>
          </a:p>
          <a:p>
            <a:pPr marL="725488" indent="-285750">
              <a:spcAft>
                <a:spcPts val="200"/>
              </a:spcAft>
              <a:buClr>
                <a:srgbClr val="0070C0"/>
              </a:buClr>
              <a:buFont typeface="Wingdings" panose="05000000000000000000" pitchFamily="2" charset="2"/>
              <a:buChar char="§"/>
              <a:tabLst>
                <a:tab pos="8334375" algn="r"/>
              </a:tabLst>
            </a:pPr>
            <a:r>
              <a:rPr lang="en-US" sz="2000" dirty="0" smtClean="0"/>
              <a:t>Employing </a:t>
            </a:r>
            <a:r>
              <a:rPr lang="en-US" sz="2000" dirty="0"/>
              <a:t>Navajo guides gives EMPLOYMENT to the host </a:t>
            </a:r>
            <a:r>
              <a:rPr lang="en-US" sz="2000" dirty="0" smtClean="0"/>
              <a:t>population.</a:t>
            </a:r>
            <a:br>
              <a:rPr lang="en-US" sz="2000" dirty="0" smtClean="0"/>
            </a:br>
            <a:r>
              <a:rPr lang="en-US" sz="2000" dirty="0" smtClean="0"/>
              <a:t>Thus</a:t>
            </a:r>
            <a:r>
              <a:rPr lang="en-US" sz="2000" dirty="0"/>
              <a:t>, we are to award one mark for the valid identification of each of two ways and </a:t>
            </a:r>
            <a:r>
              <a:rPr lang="en-US" sz="2000" dirty="0" smtClean="0"/>
              <a:t>then award </a:t>
            </a:r>
            <a:r>
              <a:rPr lang="en-US" sz="2000" dirty="0"/>
              <a:t>a second and third mark for appropriate explanatory development of the </a:t>
            </a:r>
            <a:r>
              <a:rPr lang="en-US" sz="2000" dirty="0" smtClean="0"/>
              <a:t>positive socio-cultural </a:t>
            </a:r>
            <a:r>
              <a:rPr lang="en-US" sz="2000" dirty="0"/>
              <a:t>impacts. For example:</a:t>
            </a:r>
          </a:p>
          <a:p>
            <a:pPr marL="725488" indent="-285750">
              <a:spcAft>
                <a:spcPts val="200"/>
              </a:spcAft>
              <a:buClr>
                <a:srgbClr val="0070C0"/>
              </a:buClr>
              <a:buFont typeface="Wingdings" panose="05000000000000000000" pitchFamily="2" charset="2"/>
              <a:buChar char="§"/>
              <a:tabLst>
                <a:tab pos="8334375" algn="r"/>
              </a:tabLst>
            </a:pPr>
            <a:r>
              <a:rPr lang="en-US" sz="2000" dirty="0" smtClean="0"/>
              <a:t>Education </a:t>
            </a:r>
            <a:r>
              <a:rPr lang="en-US" sz="2000" dirty="0"/>
              <a:t>(1) </a:t>
            </a:r>
            <a:r>
              <a:rPr lang="en-US" sz="2000" b="1" dirty="0"/>
              <a:t>raises awareness </a:t>
            </a:r>
            <a:r>
              <a:rPr lang="en-US" sz="2000" dirty="0"/>
              <a:t>of the Navajo and their lives (1) helping to </a:t>
            </a:r>
            <a:r>
              <a:rPr lang="en-US" sz="2000" b="1" dirty="0" smtClean="0"/>
              <a:t>preserve </a:t>
            </a:r>
            <a:r>
              <a:rPr lang="en-US" sz="2000" dirty="0" smtClean="0"/>
              <a:t>their </a:t>
            </a:r>
            <a:r>
              <a:rPr lang="en-US" sz="2000" dirty="0"/>
              <a:t>culture (1)</a:t>
            </a:r>
          </a:p>
          <a:p>
            <a:pPr marL="725488" indent="-285750">
              <a:spcAft>
                <a:spcPts val="200"/>
              </a:spcAft>
              <a:buClr>
                <a:srgbClr val="0070C0"/>
              </a:buClr>
              <a:buFont typeface="Wingdings" panose="05000000000000000000" pitchFamily="2" charset="2"/>
              <a:buChar char="§"/>
              <a:tabLst>
                <a:tab pos="8334375" algn="r"/>
              </a:tabLst>
            </a:pPr>
            <a:r>
              <a:rPr lang="en-US" sz="2000" dirty="0" smtClean="0"/>
              <a:t>Employment </a:t>
            </a:r>
            <a:r>
              <a:rPr lang="en-US" sz="2000" dirty="0"/>
              <a:t>(1) strengthens Navajo</a:t>
            </a:r>
            <a:r>
              <a:rPr lang="en-US" sz="2000" b="1" dirty="0"/>
              <a:t> cultural identity </a:t>
            </a:r>
            <a:r>
              <a:rPr lang="en-US" sz="2000" dirty="0"/>
              <a:t>(1) and raises </a:t>
            </a:r>
            <a:r>
              <a:rPr lang="en-US" sz="2000" dirty="0" smtClean="0"/>
              <a:t>their </a:t>
            </a:r>
            <a:r>
              <a:rPr lang="en-US" sz="2000" b="1" dirty="0" smtClean="0"/>
              <a:t>income/standard </a:t>
            </a:r>
            <a:r>
              <a:rPr lang="en-US" sz="2000" b="1" dirty="0"/>
              <a:t>of living </a:t>
            </a:r>
            <a:r>
              <a:rPr lang="en-US" sz="2000" dirty="0"/>
              <a:t>(1)</a:t>
            </a:r>
          </a:p>
          <a:p>
            <a:pPr marL="439738">
              <a:spcAft>
                <a:spcPts val="200"/>
              </a:spcAft>
              <a:buClr>
                <a:srgbClr val="0070C0"/>
              </a:buClr>
              <a:tabLst>
                <a:tab pos="8334375" algn="r"/>
              </a:tabLst>
            </a:pPr>
            <a:r>
              <a:rPr lang="en-US" sz="2000" dirty="0" smtClean="0"/>
              <a:t>Credit </a:t>
            </a:r>
            <a:r>
              <a:rPr lang="en-US" sz="2000" dirty="0"/>
              <a:t>all valid reasoning to do with valid types of control methods</a:t>
            </a:r>
            <a:r>
              <a:rPr lang="en-US" sz="2000" dirty="0" smtClean="0"/>
              <a:t>.</a:t>
            </a:r>
          </a:p>
        </p:txBody>
      </p:sp>
    </p:spTree>
    <p:extLst>
      <p:ext uri="{BB962C8B-B14F-4D97-AF65-F5344CB8AC3E}">
        <p14:creationId xmlns:p14="http://schemas.microsoft.com/office/powerpoint/2010/main" val="445726203"/>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300" dirty="0" smtClean="0"/>
              <a:t>1.1 – Introduction – The Tourism Industry</a:t>
            </a:r>
            <a:endParaRPr lang="en-GB" sz="3300" b="1" dirty="0" smtClean="0"/>
          </a:p>
        </p:txBody>
      </p:sp>
      <p:sp>
        <p:nvSpPr>
          <p:cNvPr id="34" name="Rectangle 33"/>
          <p:cNvSpPr/>
          <p:nvPr/>
        </p:nvSpPr>
        <p:spPr>
          <a:xfrm>
            <a:off x="251520" y="1124744"/>
            <a:ext cx="6768751" cy="5383012"/>
          </a:xfrm>
          <a:prstGeom prst="rect">
            <a:avLst/>
          </a:prstGeom>
        </p:spPr>
        <p:txBody>
          <a:bodyPr wrap="square">
            <a:spAutoFit/>
          </a:bodyPr>
          <a:lstStyle/>
          <a:p>
            <a:pPr marL="355600" indent="-355600">
              <a:buClr>
                <a:srgbClr val="0070C0"/>
              </a:buClr>
              <a:buFont typeface="Wingdings 3" panose="05040102010807070707" pitchFamily="18" charset="2"/>
              <a:buChar char=""/>
            </a:pPr>
            <a:r>
              <a:rPr lang="en-US" sz="1910" dirty="0" smtClean="0"/>
              <a:t>From </a:t>
            </a:r>
            <a:r>
              <a:rPr lang="en-US" sz="1910" dirty="0"/>
              <a:t>the answers to the </a:t>
            </a:r>
            <a:r>
              <a:rPr lang="en-US" sz="1910" dirty="0" smtClean="0"/>
              <a:t>questions on the right, you will </a:t>
            </a:r>
            <a:r>
              <a:rPr lang="en-US" sz="1910" dirty="0"/>
              <a:t>have examples and illustrations of the following aspects of </a:t>
            </a:r>
            <a:r>
              <a:rPr lang="en-US" sz="1910" dirty="0" smtClean="0"/>
              <a:t>the University </a:t>
            </a:r>
            <a:r>
              <a:rPr lang="en-US" sz="1910" dirty="0"/>
              <a:t>of Cambridge International Examination’s Travel </a:t>
            </a:r>
            <a:r>
              <a:rPr lang="en-US" sz="1910" dirty="0" smtClean="0"/>
              <a:t>and Tourism </a:t>
            </a:r>
            <a:r>
              <a:rPr lang="en-US" sz="1910" dirty="0"/>
              <a:t>Syllabus content:</a:t>
            </a:r>
          </a:p>
          <a:p>
            <a:pPr marL="627063" indent="-271463">
              <a:buClr>
                <a:srgbClr val="0070C0"/>
              </a:buClr>
              <a:buFont typeface="Arial" panose="020B0604020202020204" pitchFamily="34" charset="0"/>
              <a:buChar char="•"/>
            </a:pPr>
            <a:r>
              <a:rPr lang="en-US" sz="1910" dirty="0" smtClean="0"/>
              <a:t>If the </a:t>
            </a:r>
            <a:r>
              <a:rPr lang="en-US" sz="1910" dirty="0"/>
              <a:t>holiday was in your home country you were a </a:t>
            </a:r>
            <a:r>
              <a:rPr lang="en-US" sz="1910" b="1" dirty="0" smtClean="0"/>
              <a:t>domestic tourist</a:t>
            </a:r>
            <a:r>
              <a:rPr lang="en-US" sz="1910" dirty="0"/>
              <a:t>; if abroad you were an </a:t>
            </a:r>
            <a:r>
              <a:rPr lang="en-US" sz="1910" b="1" dirty="0"/>
              <a:t>outgoing tourist</a:t>
            </a:r>
            <a:r>
              <a:rPr lang="en-US" sz="1910" dirty="0"/>
              <a:t>.</a:t>
            </a:r>
          </a:p>
          <a:p>
            <a:pPr marL="627063" indent="-271463">
              <a:buClr>
                <a:srgbClr val="0070C0"/>
              </a:buClr>
              <a:buFont typeface="Arial" panose="020B0604020202020204" pitchFamily="34" charset="0"/>
              <a:buChar char="•"/>
            </a:pPr>
            <a:r>
              <a:rPr lang="en-US" sz="1910" dirty="0" smtClean="0"/>
              <a:t>The </a:t>
            </a:r>
            <a:r>
              <a:rPr lang="en-US" sz="1910" dirty="0"/>
              <a:t>destination, if abroad may have </a:t>
            </a:r>
            <a:r>
              <a:rPr lang="en-US" sz="1910" dirty="0" smtClean="0"/>
              <a:t>been </a:t>
            </a:r>
            <a:r>
              <a:rPr lang="en-US" sz="1910" b="1" dirty="0" smtClean="0"/>
              <a:t>long </a:t>
            </a:r>
            <a:r>
              <a:rPr lang="en-US" sz="1910" b="1" dirty="0"/>
              <a:t>haul</a:t>
            </a:r>
            <a:r>
              <a:rPr lang="en-US" sz="1910" dirty="0"/>
              <a:t> or </a:t>
            </a:r>
            <a:r>
              <a:rPr lang="en-US" sz="1910" b="1" dirty="0"/>
              <a:t>short haul</a:t>
            </a:r>
            <a:r>
              <a:rPr lang="en-US" sz="1910" dirty="0"/>
              <a:t>; at home it may have been a </a:t>
            </a:r>
            <a:r>
              <a:rPr lang="en-US" sz="1910" b="1" dirty="0"/>
              <a:t>short </a:t>
            </a:r>
            <a:r>
              <a:rPr lang="en-US" sz="1910" b="1" dirty="0" smtClean="0"/>
              <a:t>break </a:t>
            </a:r>
            <a:r>
              <a:rPr lang="en-US" sz="1910" dirty="0" smtClean="0"/>
              <a:t>or </a:t>
            </a:r>
            <a:r>
              <a:rPr lang="en-US" sz="1910" dirty="0"/>
              <a:t>with regards to </a:t>
            </a:r>
            <a:r>
              <a:rPr lang="en-US" sz="1910" b="1" dirty="0"/>
              <a:t>Visiting Friends and Relatives (VFR).</a:t>
            </a:r>
          </a:p>
          <a:p>
            <a:pPr marL="627063" indent="-271463">
              <a:buClr>
                <a:srgbClr val="0070C0"/>
              </a:buClr>
              <a:buFont typeface="Arial" panose="020B0604020202020204" pitchFamily="34" charset="0"/>
              <a:buChar char="•"/>
            </a:pPr>
            <a:r>
              <a:rPr lang="en-US" sz="1910" dirty="0" smtClean="0"/>
              <a:t>Different </a:t>
            </a:r>
            <a:r>
              <a:rPr lang="en-US" sz="1910" dirty="0"/>
              <a:t>methods of </a:t>
            </a:r>
            <a:r>
              <a:rPr lang="en-US" sz="1910" b="1" dirty="0"/>
              <a:t>transportation </a:t>
            </a:r>
            <a:r>
              <a:rPr lang="en-US" sz="1910" dirty="0"/>
              <a:t>by </a:t>
            </a:r>
            <a:r>
              <a:rPr lang="en-US" sz="1910" b="1" dirty="0"/>
              <a:t>land, sea </a:t>
            </a:r>
            <a:r>
              <a:rPr lang="en-US" sz="1910" dirty="0"/>
              <a:t>and </a:t>
            </a:r>
            <a:r>
              <a:rPr lang="en-US" sz="1910" b="1" dirty="0"/>
              <a:t>air </a:t>
            </a:r>
            <a:r>
              <a:rPr lang="en-US" sz="1910" dirty="0" smtClean="0"/>
              <a:t>may have </a:t>
            </a:r>
            <a:r>
              <a:rPr lang="en-US" sz="1910" dirty="0"/>
              <a:t>made up a part of the holiday.</a:t>
            </a:r>
          </a:p>
          <a:p>
            <a:pPr marL="627063" indent="-271463">
              <a:buClr>
                <a:srgbClr val="0070C0"/>
              </a:buClr>
              <a:buFont typeface="Arial" panose="020B0604020202020204" pitchFamily="34" charset="0"/>
              <a:buChar char="•"/>
            </a:pPr>
            <a:r>
              <a:rPr lang="en-US" sz="1910" dirty="0" smtClean="0"/>
              <a:t>You </a:t>
            </a:r>
            <a:r>
              <a:rPr lang="en-US" sz="1910" dirty="0"/>
              <a:t>may have travelled using </a:t>
            </a:r>
            <a:r>
              <a:rPr lang="en-US" sz="1910" b="1" dirty="0"/>
              <a:t>principals </a:t>
            </a:r>
            <a:r>
              <a:rPr lang="en-US" sz="1910" dirty="0"/>
              <a:t>owned by large </a:t>
            </a:r>
            <a:r>
              <a:rPr lang="en-US" sz="1910" dirty="0" smtClean="0"/>
              <a:t>private sector </a:t>
            </a:r>
            <a:r>
              <a:rPr lang="en-US" sz="1910" dirty="0"/>
              <a:t>companies.</a:t>
            </a:r>
          </a:p>
          <a:p>
            <a:pPr marL="627063" indent="-271463">
              <a:buClr>
                <a:srgbClr val="0070C0"/>
              </a:buClr>
              <a:buFont typeface="Arial" panose="020B0604020202020204" pitchFamily="34" charset="0"/>
              <a:buChar char="•"/>
            </a:pPr>
            <a:r>
              <a:rPr lang="en-US" sz="1910" dirty="0" smtClean="0"/>
              <a:t>The </a:t>
            </a:r>
            <a:r>
              <a:rPr lang="en-US" sz="1910" b="1" dirty="0"/>
              <a:t>accommodation </a:t>
            </a:r>
            <a:r>
              <a:rPr lang="en-US" sz="1910" dirty="0"/>
              <a:t>used may have been </a:t>
            </a:r>
            <a:r>
              <a:rPr lang="en-US" sz="1910" b="1" dirty="0"/>
              <a:t>serviced </a:t>
            </a:r>
            <a:r>
              <a:rPr lang="en-US" sz="1910" dirty="0"/>
              <a:t>or </a:t>
            </a:r>
            <a:r>
              <a:rPr lang="en-US" sz="1910" b="1" dirty="0" smtClean="0"/>
              <a:t>self-catering</a:t>
            </a:r>
            <a:r>
              <a:rPr lang="en-US" sz="1910" dirty="0" smtClean="0"/>
              <a:t>, such </a:t>
            </a:r>
            <a:r>
              <a:rPr lang="en-US" sz="1910" dirty="0"/>
              <a:t>as a four star hotel or a camp site, and you </a:t>
            </a:r>
            <a:r>
              <a:rPr lang="en-US" sz="1910" dirty="0" smtClean="0"/>
              <a:t>may have </a:t>
            </a:r>
            <a:r>
              <a:rPr lang="en-US" sz="1910" dirty="0"/>
              <a:t>had a </a:t>
            </a:r>
            <a:r>
              <a:rPr lang="en-US" sz="1910" b="1" dirty="0"/>
              <a:t>half board </a:t>
            </a:r>
            <a:r>
              <a:rPr lang="en-US" sz="1910" dirty="0"/>
              <a:t>or an </a:t>
            </a:r>
            <a:r>
              <a:rPr lang="en-US" sz="1910" b="1" dirty="0"/>
              <a:t>all-inclusive </a:t>
            </a:r>
            <a:r>
              <a:rPr lang="en-US" sz="1910" dirty="0"/>
              <a:t>meal plan.</a:t>
            </a:r>
          </a:p>
        </p:txBody>
      </p:sp>
      <p:graphicFrame>
        <p:nvGraphicFramePr>
          <p:cNvPr id="4" name="Table 3"/>
          <p:cNvGraphicFramePr>
            <a:graphicFrameLocks noGrp="1"/>
          </p:cNvGraphicFramePr>
          <p:nvPr>
            <p:extLst>
              <p:ext uri="{D42A27DB-BD31-4B8C-83A1-F6EECF244321}">
                <p14:modId xmlns:p14="http://schemas.microsoft.com/office/powerpoint/2010/main" val="2100593872"/>
              </p:ext>
            </p:extLst>
          </p:nvPr>
        </p:nvGraphicFramePr>
        <p:xfrm>
          <a:off x="7092280" y="1102812"/>
          <a:ext cx="1728193" cy="5472132"/>
        </p:xfrm>
        <a:graphic>
          <a:graphicData uri="http://schemas.openxmlformats.org/drawingml/2006/table">
            <a:tbl>
              <a:tblPr firstRow="1" firstCol="1" lastRow="1" lastCol="1" bandRow="1" bandCol="1">
                <a:tableStyleId>{2D5ABB26-0587-4C30-8999-92F81FD0307C}</a:tableStyleId>
              </a:tblPr>
              <a:tblGrid>
                <a:gridCol w="1728193"/>
              </a:tblGrid>
              <a:tr h="381972">
                <a:tc>
                  <a:txBody>
                    <a:bodyPr/>
                    <a:lstStyle/>
                    <a:p>
                      <a:pPr>
                        <a:spcAft>
                          <a:spcPts val="0"/>
                        </a:spcAft>
                      </a:pPr>
                      <a:endParaRPr lang="en-GB" sz="152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76072">
                <a:tc>
                  <a:txBody>
                    <a:bodyPr/>
                    <a:lstStyle/>
                    <a:p>
                      <a:pPr marL="177800" indent="-177800" algn="l">
                        <a:spcAft>
                          <a:spcPts val="600"/>
                        </a:spcAft>
                        <a:buFontTx/>
                        <a:buBlip>
                          <a:blip r:embed="rId3"/>
                        </a:buBlip>
                      </a:pPr>
                      <a:r>
                        <a:rPr lang="en-US" sz="1520" baseline="0" dirty="0" smtClean="0">
                          <a:solidFill>
                            <a:srgbClr val="FF0000"/>
                          </a:solidFill>
                          <a:effectLst/>
                          <a:latin typeface="Arial" pitchFamily="34" charset="0"/>
                          <a:ea typeface="Times New Roman"/>
                          <a:cs typeface="Arial" pitchFamily="34" charset="0"/>
                        </a:rPr>
                        <a:t>Where did you last go on holiday?</a:t>
                      </a:r>
                    </a:p>
                    <a:p>
                      <a:pPr marL="177800" indent="-177800" algn="l">
                        <a:spcAft>
                          <a:spcPts val="600"/>
                        </a:spcAft>
                        <a:buFontTx/>
                        <a:buBlip>
                          <a:blip r:embed="rId3"/>
                        </a:buBlip>
                      </a:pPr>
                      <a:r>
                        <a:rPr lang="en-US" sz="1520" baseline="0" dirty="0" smtClean="0">
                          <a:solidFill>
                            <a:schemeClr val="tx1"/>
                          </a:solidFill>
                          <a:effectLst/>
                          <a:latin typeface="Arial" pitchFamily="34" charset="0"/>
                          <a:ea typeface="Times New Roman"/>
                          <a:cs typeface="Arial" pitchFamily="34" charset="0"/>
                        </a:rPr>
                        <a:t>Was it in your country or abroad?</a:t>
                      </a:r>
                    </a:p>
                    <a:p>
                      <a:pPr marL="177800" indent="-177800" algn="l">
                        <a:spcAft>
                          <a:spcPts val="600"/>
                        </a:spcAft>
                        <a:buFontTx/>
                        <a:buBlip>
                          <a:blip r:embed="rId3"/>
                        </a:buBlip>
                      </a:pPr>
                      <a:r>
                        <a:rPr lang="en-US" sz="1520" baseline="0" dirty="0" smtClean="0">
                          <a:solidFill>
                            <a:srgbClr val="FF0000"/>
                          </a:solidFill>
                          <a:effectLst/>
                          <a:latin typeface="Arial" pitchFamily="34" charset="0"/>
                          <a:ea typeface="Times New Roman"/>
                          <a:cs typeface="Arial" pitchFamily="34" charset="0"/>
                        </a:rPr>
                        <a:t>How did you travel?</a:t>
                      </a:r>
                    </a:p>
                    <a:p>
                      <a:pPr marL="177800" indent="-177800" algn="l">
                        <a:spcAft>
                          <a:spcPts val="600"/>
                        </a:spcAft>
                        <a:buFontTx/>
                        <a:buBlip>
                          <a:blip r:embed="rId3"/>
                        </a:buBlip>
                      </a:pPr>
                      <a:r>
                        <a:rPr lang="en-US" sz="1520" baseline="0" dirty="0" smtClean="0">
                          <a:solidFill>
                            <a:schemeClr val="tx1"/>
                          </a:solidFill>
                          <a:effectLst/>
                          <a:latin typeface="Arial" pitchFamily="34" charset="0"/>
                          <a:ea typeface="Times New Roman"/>
                          <a:cs typeface="Arial" pitchFamily="34" charset="0"/>
                        </a:rPr>
                        <a:t>What type of accommodation did </a:t>
                      </a:r>
                      <a:r>
                        <a:rPr kumimoji="0" lang="en-US" sz="1520" kern="1200" baseline="0" dirty="0" smtClean="0">
                          <a:solidFill>
                            <a:schemeClr val="tx1"/>
                          </a:solidFill>
                          <a:effectLst/>
                          <a:latin typeface="Arial" pitchFamily="34" charset="0"/>
                          <a:ea typeface="Times New Roman"/>
                          <a:cs typeface="Arial" pitchFamily="34" charset="0"/>
                        </a:rPr>
                        <a:t>you stay in?</a:t>
                      </a:r>
                    </a:p>
                    <a:p>
                      <a:pPr marL="177800" indent="-177800" algn="l">
                        <a:spcAft>
                          <a:spcPts val="600"/>
                        </a:spcAft>
                        <a:buFontTx/>
                        <a:buBlip>
                          <a:blip r:embed="rId3"/>
                        </a:buBlip>
                      </a:pPr>
                      <a:r>
                        <a:rPr lang="en-US" sz="1520" baseline="0" dirty="0" smtClean="0">
                          <a:solidFill>
                            <a:srgbClr val="FF0000"/>
                          </a:solidFill>
                          <a:effectLst/>
                          <a:latin typeface="Arial" pitchFamily="34" charset="0"/>
                          <a:ea typeface="Times New Roman"/>
                          <a:cs typeface="Arial" pitchFamily="34" charset="0"/>
                        </a:rPr>
                        <a:t>What did you eat and drink?</a:t>
                      </a:r>
                    </a:p>
                    <a:p>
                      <a:pPr marL="177800" indent="-177800" algn="l">
                        <a:spcAft>
                          <a:spcPts val="600"/>
                        </a:spcAft>
                        <a:buFontTx/>
                        <a:buBlip>
                          <a:blip r:embed="rId3"/>
                        </a:buBlip>
                      </a:pPr>
                      <a:r>
                        <a:rPr lang="en-US" sz="1520" baseline="0" dirty="0" smtClean="0">
                          <a:solidFill>
                            <a:schemeClr val="tx1"/>
                          </a:solidFill>
                          <a:effectLst/>
                          <a:latin typeface="Arial" pitchFamily="34" charset="0"/>
                          <a:ea typeface="Times New Roman"/>
                          <a:cs typeface="Arial" pitchFamily="34" charset="0"/>
                        </a:rPr>
                        <a:t>What activities did you do on holiday?</a:t>
                      </a:r>
                    </a:p>
                    <a:p>
                      <a:pPr marL="177800" indent="-177800" algn="l">
                        <a:spcAft>
                          <a:spcPts val="600"/>
                        </a:spcAft>
                        <a:buFontTx/>
                        <a:buBlip>
                          <a:blip r:embed="rId3"/>
                        </a:buBlip>
                      </a:pPr>
                      <a:r>
                        <a:rPr lang="en-US" sz="1520" baseline="0" dirty="0" smtClean="0">
                          <a:solidFill>
                            <a:srgbClr val="FF0000"/>
                          </a:solidFill>
                          <a:effectLst/>
                          <a:latin typeface="Arial" pitchFamily="34" charset="0"/>
                          <a:ea typeface="Times New Roman"/>
                          <a:cs typeface="Arial" pitchFamily="34" charset="0"/>
                        </a:rPr>
                        <a:t>How was the holiday organised/ booked?</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bl>
          </a:graphicData>
        </a:graphic>
      </p:graphicFrame>
      <p:pic>
        <p:nvPicPr>
          <p:cNvPr id="5"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4288" y="1151409"/>
            <a:ext cx="1584176" cy="333375"/>
          </a:xfrm>
          <a:prstGeom prst="rect">
            <a:avLst/>
          </a:prstGeom>
          <a:noFill/>
          <a:extLst>
            <a:ext uri="{909E8E84-426E-40DD-AFC4-6F175D3DCCD1}">
              <a14:hiddenFill xmlns:a14="http://schemas.microsoft.com/office/drawing/2010/main">
                <a:solidFill>
                  <a:srgbClr val="FFFFFF"/>
                </a:solidFill>
              </a14:hiddenFill>
            </a:ext>
          </a:extLst>
        </p:spPr>
      </p:pic>
      <p:sp>
        <p:nvSpPr>
          <p:cNvPr id="6" name="Round Same Side Corner Rectangle 5">
            <a:hlinkClick r:id="rId5"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01</a:t>
            </a:r>
            <a:endParaRPr lang="en-GB" sz="1400" b="1" dirty="0">
              <a:latin typeface="Calibri" panose="020F0502020204030204" pitchFamily="34" charset="0"/>
            </a:endParaRPr>
          </a:p>
        </p:txBody>
      </p:sp>
    </p:spTree>
    <p:extLst>
      <p:ext uri="{BB962C8B-B14F-4D97-AF65-F5344CB8AC3E}">
        <p14:creationId xmlns:p14="http://schemas.microsoft.com/office/powerpoint/2010/main" val="3467493901"/>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 Same Side Corner Rectangle 12">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02</a:t>
            </a:r>
            <a:endParaRPr lang="en-GB" sz="1400" b="1" dirty="0">
              <a:latin typeface="Calibri" panose="020F0502020204030204" pitchFamily="34" charset="0"/>
            </a:endParaRPr>
          </a:p>
        </p:txBody>
      </p:sp>
      <p:sp>
        <p:nvSpPr>
          <p:cNvPr id="3074" name="Title 1"/>
          <p:cNvSpPr>
            <a:spLocks noGrp="1"/>
          </p:cNvSpPr>
          <p:nvPr>
            <p:ph type="title"/>
          </p:nvPr>
        </p:nvSpPr>
        <p:spPr>
          <a:xfrm>
            <a:off x="107504" y="44624"/>
            <a:ext cx="7560840" cy="625434"/>
          </a:xfrm>
        </p:spPr>
        <p:txBody>
          <a:bodyPr>
            <a:noAutofit/>
          </a:bodyPr>
          <a:lstStyle/>
          <a:p>
            <a:r>
              <a:rPr lang="en-GB" sz="3300" dirty="0" smtClean="0"/>
              <a:t>1.1 – Introduction – The Tourism Industry</a:t>
            </a:r>
            <a:endParaRPr lang="en-GB" sz="3300" b="1" dirty="0" smtClean="0"/>
          </a:p>
        </p:txBody>
      </p:sp>
      <p:sp>
        <p:nvSpPr>
          <p:cNvPr id="34" name="Rectangle 33"/>
          <p:cNvSpPr/>
          <p:nvPr/>
        </p:nvSpPr>
        <p:spPr>
          <a:xfrm>
            <a:off x="251520" y="1124744"/>
            <a:ext cx="6768751" cy="5612306"/>
          </a:xfrm>
          <a:prstGeom prst="rect">
            <a:avLst/>
          </a:prstGeom>
        </p:spPr>
        <p:txBody>
          <a:bodyPr wrap="square">
            <a:spAutoFit/>
          </a:bodyPr>
          <a:lstStyle/>
          <a:p>
            <a:pPr marL="711200" indent="-271463">
              <a:buClr>
                <a:srgbClr val="0070C0"/>
              </a:buClr>
              <a:buFont typeface="Arial" panose="020B0604020202020204" pitchFamily="34" charset="0"/>
              <a:buChar char="•"/>
            </a:pPr>
            <a:r>
              <a:rPr lang="en-US" sz="2110" dirty="0" smtClean="0"/>
              <a:t>While </a:t>
            </a:r>
            <a:r>
              <a:rPr lang="en-US" sz="2110" dirty="0"/>
              <a:t>on holiday, you may have visited </a:t>
            </a:r>
            <a:r>
              <a:rPr lang="en-US" sz="2110" b="1" dirty="0"/>
              <a:t>natural</a:t>
            </a:r>
            <a:r>
              <a:rPr lang="en-US" sz="2110" dirty="0"/>
              <a:t> and </a:t>
            </a:r>
            <a:r>
              <a:rPr lang="en-US" sz="2110" b="1" dirty="0"/>
              <a:t>built </a:t>
            </a:r>
            <a:r>
              <a:rPr lang="en-US" sz="2110" b="1" dirty="0" smtClean="0"/>
              <a:t>tourist attractions </a:t>
            </a:r>
            <a:r>
              <a:rPr lang="en-US" sz="2110" dirty="0"/>
              <a:t>and used the services of a local </a:t>
            </a:r>
            <a:r>
              <a:rPr lang="en-US" sz="2110" b="1" dirty="0"/>
              <a:t>Tourist </a:t>
            </a:r>
            <a:r>
              <a:rPr lang="en-US" sz="2110" b="1" dirty="0" smtClean="0"/>
              <a:t>Information Centre </a:t>
            </a:r>
            <a:r>
              <a:rPr lang="en-US" sz="2110" b="1" dirty="0"/>
              <a:t>(TIC) </a:t>
            </a:r>
            <a:r>
              <a:rPr lang="en-US" sz="2110" dirty="0"/>
              <a:t>or </a:t>
            </a:r>
            <a:r>
              <a:rPr lang="en-US" sz="2110" b="1" dirty="0"/>
              <a:t>guide</a:t>
            </a:r>
            <a:r>
              <a:rPr lang="en-US" sz="2110" dirty="0"/>
              <a:t>.</a:t>
            </a:r>
          </a:p>
          <a:p>
            <a:pPr marL="711200" indent="-271463">
              <a:buClr>
                <a:srgbClr val="0070C0"/>
              </a:buClr>
              <a:buFont typeface="Arial" panose="020B0604020202020204" pitchFamily="34" charset="0"/>
              <a:buChar char="•"/>
            </a:pPr>
            <a:r>
              <a:rPr lang="en-US" sz="2110" dirty="0" smtClean="0"/>
              <a:t>The </a:t>
            </a:r>
            <a:r>
              <a:rPr lang="en-US" sz="2110" dirty="0"/>
              <a:t>holiday may have been booked through a </a:t>
            </a:r>
            <a:r>
              <a:rPr lang="en-US" sz="2110" b="1" dirty="0" smtClean="0"/>
              <a:t>travel agency </a:t>
            </a:r>
            <a:r>
              <a:rPr lang="en-US" sz="2110" dirty="0" smtClean="0"/>
              <a:t>or directly </a:t>
            </a:r>
            <a:r>
              <a:rPr lang="en-US" sz="2110" dirty="0"/>
              <a:t>with a </a:t>
            </a:r>
            <a:r>
              <a:rPr lang="en-US" sz="2110" b="1" dirty="0"/>
              <a:t>tour operator</a:t>
            </a:r>
            <a:r>
              <a:rPr lang="en-US" sz="2110" dirty="0"/>
              <a:t>.</a:t>
            </a:r>
          </a:p>
          <a:p>
            <a:pPr marL="439738" indent="-427038">
              <a:buClr>
                <a:srgbClr val="0070C0"/>
              </a:buClr>
              <a:buFont typeface="Wingdings 3" panose="05040102010807070707" pitchFamily="18" charset="2"/>
              <a:buChar char=""/>
            </a:pPr>
            <a:r>
              <a:rPr lang="en-US" sz="2110" dirty="0"/>
              <a:t>It is important to understand and appreciate that development of </a:t>
            </a:r>
            <a:r>
              <a:rPr lang="en-US" sz="2110" dirty="0" smtClean="0"/>
              <a:t>travel and </a:t>
            </a:r>
            <a:r>
              <a:rPr lang="en-US" sz="2110" dirty="0"/>
              <a:t>tourism can take place at a variety of scales. </a:t>
            </a:r>
            <a:r>
              <a:rPr lang="en-US" sz="2110" dirty="0" smtClean="0"/>
              <a:t>This </a:t>
            </a:r>
            <a:r>
              <a:rPr lang="en-US" sz="2110" dirty="0"/>
              <a:t>means that </a:t>
            </a:r>
            <a:r>
              <a:rPr lang="en-US" sz="2110" dirty="0" smtClean="0"/>
              <a:t>you should </a:t>
            </a:r>
            <a:r>
              <a:rPr lang="en-US" sz="2110" dirty="0"/>
              <a:t>be aware of developments within your immediate local area </a:t>
            </a:r>
            <a:r>
              <a:rPr lang="en-US" sz="2110" dirty="0" smtClean="0"/>
              <a:t>as well </a:t>
            </a:r>
            <a:r>
              <a:rPr lang="en-US" sz="2110" dirty="0"/>
              <a:t>as within your country as a </a:t>
            </a:r>
            <a:r>
              <a:rPr lang="en-US" sz="2110" dirty="0" smtClean="0"/>
              <a:t>whole.</a:t>
            </a:r>
          </a:p>
          <a:p>
            <a:pPr marL="439738" indent="-427038">
              <a:buClr>
                <a:srgbClr val="0070C0"/>
              </a:buClr>
              <a:buFont typeface="Wingdings 3" panose="05040102010807070707" pitchFamily="18" charset="2"/>
              <a:buChar char=""/>
            </a:pPr>
            <a:r>
              <a:rPr lang="en-US" sz="2110" dirty="0" smtClean="0"/>
              <a:t>Furthermore</a:t>
            </a:r>
            <a:r>
              <a:rPr lang="en-US" sz="2110" dirty="0"/>
              <a:t>, an </a:t>
            </a:r>
            <a:r>
              <a:rPr lang="en-US" sz="2110" dirty="0" smtClean="0"/>
              <a:t>international perspective </a:t>
            </a:r>
            <a:r>
              <a:rPr lang="en-US" sz="2110" dirty="0"/>
              <a:t>is also required. It should be remembered that in </a:t>
            </a:r>
            <a:r>
              <a:rPr lang="en-US" sz="2110" dirty="0" smtClean="0"/>
              <a:t>examinations candidates </a:t>
            </a:r>
            <a:r>
              <a:rPr lang="en-US" sz="2110" dirty="0"/>
              <a:t>will always obtain credit for providing </a:t>
            </a:r>
            <a:r>
              <a:rPr lang="en-US" sz="2110" dirty="0" smtClean="0"/>
              <a:t>special </a:t>
            </a:r>
            <a:r>
              <a:rPr lang="en-US" sz="2110" dirty="0"/>
              <a:t>details </a:t>
            </a:r>
            <a:r>
              <a:rPr lang="en-US" sz="2110" dirty="0" smtClean="0"/>
              <a:t>about facilities </a:t>
            </a:r>
            <a:r>
              <a:rPr lang="en-US" sz="2110" dirty="0"/>
              <a:t>and locations that are appropriate to a particular question.</a:t>
            </a: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0270" y="1124744"/>
            <a:ext cx="1748639" cy="1100737"/>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20270" y="2297052"/>
            <a:ext cx="1748639" cy="1081701"/>
          </a:xfrm>
          <a:prstGeom prst="rect">
            <a:avLst/>
          </a:prstGeom>
        </p:spPr>
      </p:pic>
      <p:pic>
        <p:nvPicPr>
          <p:cNvPr id="7" name="Picture 6"/>
          <p:cNvPicPr>
            <a:picLocks noChangeAspect="1"/>
          </p:cNvPicPr>
          <p:nvPr/>
        </p:nvPicPr>
        <p:blipFill rotWithShape="1">
          <a:blip r:embed="rId6" cstate="print">
            <a:extLst>
              <a:ext uri="{28A0092B-C50C-407E-A947-70E740481C1C}">
                <a14:useLocalDpi xmlns:a14="http://schemas.microsoft.com/office/drawing/2010/main" val="0"/>
              </a:ext>
            </a:extLst>
          </a:blip>
          <a:srcRect t="4376" b="22711"/>
          <a:stretch/>
        </p:blipFill>
        <p:spPr>
          <a:xfrm>
            <a:off x="7020268" y="4771443"/>
            <a:ext cx="1748639" cy="878598"/>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20269" y="3459769"/>
            <a:ext cx="1748639" cy="1224047"/>
          </a:xfrm>
          <a:prstGeom prst="rect">
            <a:avLst/>
          </a:prstGeom>
        </p:spPr>
      </p:pic>
      <p:pic>
        <p:nvPicPr>
          <p:cNvPr id="10" name="Picture 9"/>
          <p:cNvPicPr>
            <a:picLocks noChangeAspect="1"/>
          </p:cNvPicPr>
          <p:nvPr/>
        </p:nvPicPr>
        <p:blipFill rotWithShape="1">
          <a:blip r:embed="rId8" cstate="print">
            <a:extLst>
              <a:ext uri="{28A0092B-C50C-407E-A947-70E740481C1C}">
                <a14:useLocalDpi xmlns:a14="http://schemas.microsoft.com/office/drawing/2010/main" val="0"/>
              </a:ext>
            </a:extLst>
          </a:blip>
          <a:srcRect t="26892"/>
          <a:stretch/>
        </p:blipFill>
        <p:spPr>
          <a:xfrm>
            <a:off x="7020267" y="5737668"/>
            <a:ext cx="1748639" cy="798999"/>
          </a:xfrm>
          <a:prstGeom prst="rect">
            <a:avLst/>
          </a:prstGeom>
        </p:spPr>
      </p:pic>
    </p:spTree>
    <p:extLst>
      <p:ext uri="{BB962C8B-B14F-4D97-AF65-F5344CB8AC3E}">
        <p14:creationId xmlns:p14="http://schemas.microsoft.com/office/powerpoint/2010/main" val="64977597"/>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3300" dirty="0" smtClean="0"/>
              <a:t>1.1 – Introduction – The Tourism Industry</a:t>
            </a:r>
            <a:endParaRPr lang="en-GB" sz="3300" b="1" dirty="0" smtClean="0"/>
          </a:p>
        </p:txBody>
      </p:sp>
      <p:pic>
        <p:nvPicPr>
          <p:cNvPr id="2" name="Benidorm Then and Now">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23527" y="1196752"/>
            <a:ext cx="8455539" cy="4752528"/>
          </a:xfrm>
          <a:prstGeom prst="rect">
            <a:avLst/>
          </a:prstGeom>
        </p:spPr>
      </p:pic>
      <p:sp>
        <p:nvSpPr>
          <p:cNvPr id="4" name="TextBox 3">
            <a:hlinkClick r:id="rId6" action="ppaction://hlinkfile"/>
          </p:cNvPr>
          <p:cNvSpPr txBox="1"/>
          <p:nvPr/>
        </p:nvSpPr>
        <p:spPr>
          <a:xfrm>
            <a:off x="3629409" y="6021288"/>
            <a:ext cx="1843774" cy="523220"/>
          </a:xfrm>
          <a:prstGeom prst="rect">
            <a:avLst/>
          </a:prstGeom>
          <a:noFill/>
        </p:spPr>
        <p:txBody>
          <a:bodyPr wrap="none" rtlCol="0">
            <a:spAutoFit/>
          </a:bodyPr>
          <a:lstStyle/>
          <a:p>
            <a:r>
              <a:rPr lang="en-GB" sz="2800" dirty="0" smtClean="0"/>
              <a:t>Click Here</a:t>
            </a:r>
            <a:endParaRPr lang="en-GB" sz="2800" dirty="0"/>
          </a:p>
        </p:txBody>
      </p:sp>
      <p:sp>
        <p:nvSpPr>
          <p:cNvPr id="11" name="Round Same Side Corner Rectangle 10">
            <a:hlinkClick r:id="rId7"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01</a:t>
            </a:r>
            <a:endParaRPr lang="en-GB" sz="1400" b="1" dirty="0">
              <a:latin typeface="Calibri" panose="020F0502020204030204" pitchFamily="34" charset="0"/>
            </a:endParaRPr>
          </a:p>
        </p:txBody>
      </p:sp>
    </p:spTree>
    <p:extLst>
      <p:ext uri="{BB962C8B-B14F-4D97-AF65-F5344CB8AC3E}">
        <p14:creationId xmlns:p14="http://schemas.microsoft.com/office/powerpoint/2010/main" val="2813406357"/>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900" dirty="0" smtClean="0"/>
              <a:t>1.1 – </a:t>
            </a:r>
            <a:r>
              <a:rPr lang="en-US" sz="2900" dirty="0"/>
              <a:t>Structure of the </a:t>
            </a:r>
            <a:r>
              <a:rPr lang="en-US" sz="2900" dirty="0" smtClean="0"/>
              <a:t>International T&amp;T Industry</a:t>
            </a:r>
            <a:endParaRPr lang="en-GB" sz="2900" b="1" dirty="0" smtClean="0"/>
          </a:p>
        </p:txBody>
      </p:sp>
      <p:sp>
        <p:nvSpPr>
          <p:cNvPr id="34" name="Rectangle 33"/>
          <p:cNvSpPr/>
          <p:nvPr/>
        </p:nvSpPr>
        <p:spPr>
          <a:xfrm>
            <a:off x="251520" y="1124744"/>
            <a:ext cx="8496944" cy="5549211"/>
          </a:xfrm>
          <a:prstGeom prst="rect">
            <a:avLst/>
          </a:prstGeom>
        </p:spPr>
        <p:txBody>
          <a:bodyPr wrap="square">
            <a:spAutoFit/>
          </a:bodyPr>
          <a:lstStyle/>
          <a:p>
            <a:pPr marL="12700">
              <a:buClr>
                <a:srgbClr val="0070C0"/>
              </a:buClr>
            </a:pPr>
            <a:r>
              <a:rPr lang="en-US" sz="1970" b="1" dirty="0"/>
              <a:t>What is tourism</a:t>
            </a:r>
            <a:r>
              <a:rPr lang="en-US" sz="1970" b="1" dirty="0" smtClean="0"/>
              <a:t>? - Industry definitions</a:t>
            </a:r>
            <a:endParaRPr lang="en-US" sz="1970" b="1" dirty="0"/>
          </a:p>
          <a:p>
            <a:pPr marL="439738" indent="-427038">
              <a:buClr>
                <a:srgbClr val="0070C0"/>
              </a:buClr>
              <a:buFont typeface="Wingdings 3" panose="05040102010807070707" pitchFamily="18" charset="2"/>
              <a:buChar char=""/>
            </a:pPr>
            <a:r>
              <a:rPr lang="en-US" sz="1970" dirty="0" smtClean="0"/>
              <a:t>Defining </a:t>
            </a:r>
            <a:r>
              <a:rPr lang="en-US" sz="1970" dirty="0"/>
              <a:t>tourism is not really helpful unless we understand who the </a:t>
            </a:r>
            <a:r>
              <a:rPr lang="en-US" sz="1970" dirty="0" smtClean="0"/>
              <a:t>tourist is</a:t>
            </a:r>
            <a:r>
              <a:rPr lang="en-US" sz="1970" dirty="0"/>
              <a:t>, so it is worthwhile to consider the </a:t>
            </a:r>
            <a:r>
              <a:rPr lang="en-US" sz="1970" dirty="0" smtClean="0"/>
              <a:t>definition </a:t>
            </a:r>
            <a:r>
              <a:rPr lang="en-US" sz="1970" dirty="0"/>
              <a:t>of the word ‘tourist’. </a:t>
            </a:r>
            <a:r>
              <a:rPr lang="en-US" sz="1970" dirty="0" smtClean="0"/>
              <a:t>In 1995</a:t>
            </a:r>
            <a:r>
              <a:rPr lang="en-US" sz="1970" dirty="0"/>
              <a:t>, the World Tourism Organisation provided the following </a:t>
            </a:r>
            <a:r>
              <a:rPr lang="en-US" sz="1970" dirty="0" smtClean="0"/>
              <a:t>clarification:</a:t>
            </a:r>
            <a:br>
              <a:rPr lang="en-US" sz="1970" dirty="0" smtClean="0"/>
            </a:br>
            <a:r>
              <a:rPr lang="en-US" sz="1970" i="1" dirty="0" smtClean="0">
                <a:solidFill>
                  <a:srgbClr val="FF0000"/>
                </a:solidFill>
              </a:rPr>
              <a:t>Any </a:t>
            </a:r>
            <a:r>
              <a:rPr lang="en-US" sz="1970" i="1" dirty="0">
                <a:solidFill>
                  <a:srgbClr val="FF0000"/>
                </a:solidFill>
              </a:rPr>
              <a:t>person who travels to a country other than that in which </a:t>
            </a:r>
            <a:r>
              <a:rPr lang="en-US" sz="1970" i="1" dirty="0" smtClean="0">
                <a:solidFill>
                  <a:srgbClr val="FF0000"/>
                </a:solidFill>
              </a:rPr>
              <a:t>s/he has </a:t>
            </a:r>
            <a:r>
              <a:rPr lang="en-US" sz="1970" i="1" dirty="0">
                <a:solidFill>
                  <a:srgbClr val="FF0000"/>
                </a:solidFill>
              </a:rPr>
              <a:t>his/her usual residence, but outside his/her usual </a:t>
            </a:r>
            <a:r>
              <a:rPr lang="en-US" sz="1970" i="1" dirty="0" smtClean="0">
                <a:solidFill>
                  <a:srgbClr val="FF0000"/>
                </a:solidFill>
              </a:rPr>
              <a:t>environment for </a:t>
            </a:r>
            <a:r>
              <a:rPr lang="en-US" sz="1970" i="1" dirty="0">
                <a:solidFill>
                  <a:srgbClr val="FF0000"/>
                </a:solidFill>
              </a:rPr>
              <a:t>a period of at least one night but not more than one year </a:t>
            </a:r>
            <a:r>
              <a:rPr lang="en-US" sz="1970" i="1" dirty="0" smtClean="0">
                <a:solidFill>
                  <a:srgbClr val="FF0000"/>
                </a:solidFill>
              </a:rPr>
              <a:t>and whose </a:t>
            </a:r>
            <a:r>
              <a:rPr lang="en-US" sz="1970" i="1" dirty="0">
                <a:solidFill>
                  <a:srgbClr val="FF0000"/>
                </a:solidFill>
              </a:rPr>
              <a:t>main purpose of visit is other than the </a:t>
            </a:r>
            <a:r>
              <a:rPr lang="en-US" sz="1970" i="1" dirty="0" smtClean="0">
                <a:solidFill>
                  <a:srgbClr val="FF0000"/>
                </a:solidFill>
              </a:rPr>
              <a:t>exercise </a:t>
            </a:r>
            <a:r>
              <a:rPr lang="en-US" sz="1970" i="1" dirty="0">
                <a:solidFill>
                  <a:srgbClr val="FF0000"/>
                </a:solidFill>
              </a:rPr>
              <a:t>of an </a:t>
            </a:r>
            <a:r>
              <a:rPr lang="en-US" sz="1970" i="1" dirty="0" smtClean="0">
                <a:solidFill>
                  <a:srgbClr val="FF0000"/>
                </a:solidFill>
              </a:rPr>
              <a:t>activity remunerated </a:t>
            </a:r>
            <a:r>
              <a:rPr lang="en-US" sz="1970" i="1" dirty="0">
                <a:solidFill>
                  <a:srgbClr val="FF0000"/>
                </a:solidFill>
              </a:rPr>
              <a:t>from within the country </a:t>
            </a:r>
            <a:r>
              <a:rPr lang="en-US" sz="1970" i="1" dirty="0" smtClean="0">
                <a:solidFill>
                  <a:srgbClr val="FF0000"/>
                </a:solidFill>
              </a:rPr>
              <a:t>visited. This </a:t>
            </a:r>
            <a:r>
              <a:rPr lang="en-US" sz="1970" i="1" dirty="0">
                <a:solidFill>
                  <a:srgbClr val="FF0000"/>
                </a:solidFill>
              </a:rPr>
              <a:t>term </a:t>
            </a:r>
            <a:r>
              <a:rPr lang="en-US" sz="1970" i="1" dirty="0" smtClean="0">
                <a:solidFill>
                  <a:srgbClr val="FF0000"/>
                </a:solidFill>
              </a:rPr>
              <a:t>includes people </a:t>
            </a:r>
            <a:r>
              <a:rPr lang="en-US" sz="1970" i="1" dirty="0">
                <a:solidFill>
                  <a:srgbClr val="FF0000"/>
                </a:solidFill>
              </a:rPr>
              <a:t>travelling for leisure, recreation and holidays, visiting </a:t>
            </a:r>
            <a:r>
              <a:rPr lang="en-US" sz="1970" i="1" dirty="0" smtClean="0">
                <a:solidFill>
                  <a:srgbClr val="FF0000"/>
                </a:solidFill>
              </a:rPr>
              <a:t>friends and </a:t>
            </a:r>
            <a:r>
              <a:rPr lang="en-US" sz="1970" i="1" dirty="0">
                <a:solidFill>
                  <a:srgbClr val="FF0000"/>
                </a:solidFill>
              </a:rPr>
              <a:t>relatives, business and professional health treatment, </a:t>
            </a:r>
            <a:r>
              <a:rPr lang="en-US" sz="1970" i="1" dirty="0" smtClean="0">
                <a:solidFill>
                  <a:srgbClr val="FF0000"/>
                </a:solidFill>
              </a:rPr>
              <a:t>religion pilgrimages </a:t>
            </a:r>
            <a:r>
              <a:rPr lang="en-US" sz="1970" i="1" dirty="0">
                <a:solidFill>
                  <a:srgbClr val="FF0000"/>
                </a:solidFill>
              </a:rPr>
              <a:t>and other purposes</a:t>
            </a:r>
            <a:r>
              <a:rPr lang="en-US" sz="1970" i="1" dirty="0" smtClean="0">
                <a:solidFill>
                  <a:srgbClr val="FF0000"/>
                </a:solidFill>
              </a:rPr>
              <a:t>.</a:t>
            </a:r>
            <a:endParaRPr lang="en-US" sz="1970" dirty="0" smtClean="0">
              <a:solidFill>
                <a:srgbClr val="FF0000"/>
              </a:solidFill>
            </a:endParaRPr>
          </a:p>
          <a:p>
            <a:pPr marL="439738" indent="-427038">
              <a:buClr>
                <a:srgbClr val="0070C0"/>
              </a:buClr>
              <a:buFont typeface="Wingdings 3" panose="05040102010807070707" pitchFamily="18" charset="2"/>
              <a:buChar char=""/>
            </a:pPr>
            <a:r>
              <a:rPr lang="en-US" sz="1970" dirty="0" smtClean="0"/>
              <a:t>There </a:t>
            </a:r>
            <a:r>
              <a:rPr lang="en-US" sz="1970" dirty="0"/>
              <a:t>have been many attempts to </a:t>
            </a:r>
            <a:r>
              <a:rPr lang="en-US" sz="1970" dirty="0" smtClean="0"/>
              <a:t>define </a:t>
            </a:r>
            <a:r>
              <a:rPr lang="en-US" sz="1970" dirty="0"/>
              <a:t>tourism and one of the </a:t>
            </a:r>
            <a:r>
              <a:rPr lang="en-US" sz="1970" dirty="0" smtClean="0"/>
              <a:t>more straightforward definitions </a:t>
            </a:r>
            <a:r>
              <a:rPr lang="en-US" sz="1970" dirty="0"/>
              <a:t>is the one used by the UK Tourism </a:t>
            </a:r>
            <a:r>
              <a:rPr lang="en-US" sz="1970" dirty="0" smtClean="0"/>
              <a:t>Society:</a:t>
            </a:r>
            <a:br>
              <a:rPr lang="en-US" sz="1970" dirty="0" smtClean="0"/>
            </a:br>
            <a:r>
              <a:rPr lang="en-US" sz="1970" i="1" dirty="0" smtClean="0">
                <a:solidFill>
                  <a:srgbClr val="FF0000"/>
                </a:solidFill>
              </a:rPr>
              <a:t>Tourism </a:t>
            </a:r>
            <a:r>
              <a:rPr lang="en-US" sz="1970" i="1" dirty="0">
                <a:solidFill>
                  <a:srgbClr val="FF0000"/>
                </a:solidFill>
              </a:rPr>
              <a:t>is the temporary short term movement of people </a:t>
            </a:r>
            <a:r>
              <a:rPr lang="en-US" sz="1970" i="1" dirty="0" smtClean="0">
                <a:solidFill>
                  <a:srgbClr val="FF0000"/>
                </a:solidFill>
              </a:rPr>
              <a:t>to destinations </a:t>
            </a:r>
            <a:r>
              <a:rPr lang="en-US" sz="1970" i="1" dirty="0">
                <a:solidFill>
                  <a:srgbClr val="FF0000"/>
                </a:solidFill>
              </a:rPr>
              <a:t>outside places where they normally live and work, </a:t>
            </a:r>
            <a:r>
              <a:rPr lang="en-US" sz="1970" i="1" dirty="0" smtClean="0">
                <a:solidFill>
                  <a:srgbClr val="FF0000"/>
                </a:solidFill>
              </a:rPr>
              <a:t>and their </a:t>
            </a:r>
            <a:r>
              <a:rPr lang="en-US" sz="1970" i="1" dirty="0">
                <a:solidFill>
                  <a:srgbClr val="FF0000"/>
                </a:solidFill>
              </a:rPr>
              <a:t>activities during their stay at these destinations.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02</a:t>
            </a:r>
            <a:endParaRPr lang="en-GB" sz="1400" b="1" dirty="0">
              <a:latin typeface="Calibri" panose="020F0502020204030204" pitchFamily="34" charset="0"/>
            </a:endParaRPr>
          </a:p>
        </p:txBody>
      </p:sp>
    </p:spTree>
    <p:extLst>
      <p:ext uri="{BB962C8B-B14F-4D97-AF65-F5344CB8AC3E}">
        <p14:creationId xmlns:p14="http://schemas.microsoft.com/office/powerpoint/2010/main" val="474291503"/>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900" dirty="0" smtClean="0"/>
              <a:t>1.1 – </a:t>
            </a:r>
            <a:r>
              <a:rPr lang="en-US" sz="2900" dirty="0"/>
              <a:t>Structure of the </a:t>
            </a:r>
            <a:r>
              <a:rPr lang="en-US" sz="2900" dirty="0" smtClean="0"/>
              <a:t>International T&amp;T Industry</a:t>
            </a:r>
            <a:endParaRPr lang="en-GB" sz="2900" b="1" dirty="0" smtClean="0"/>
          </a:p>
        </p:txBody>
      </p:sp>
      <p:sp>
        <p:nvSpPr>
          <p:cNvPr id="34" name="Rectangle 33"/>
          <p:cNvSpPr/>
          <p:nvPr/>
        </p:nvSpPr>
        <p:spPr>
          <a:xfrm>
            <a:off x="251520" y="1124744"/>
            <a:ext cx="6408712" cy="5549211"/>
          </a:xfrm>
          <a:prstGeom prst="rect">
            <a:avLst/>
          </a:prstGeom>
        </p:spPr>
        <p:txBody>
          <a:bodyPr wrap="square">
            <a:spAutoFit/>
          </a:bodyPr>
          <a:lstStyle/>
          <a:p>
            <a:pPr marL="439738" indent="-427038">
              <a:buClr>
                <a:srgbClr val="0070C0"/>
              </a:buClr>
              <a:buFont typeface="Wingdings 3" panose="05040102010807070707" pitchFamily="18" charset="2"/>
              <a:buChar char=""/>
            </a:pPr>
            <a:r>
              <a:rPr lang="en-US" sz="1970" dirty="0" smtClean="0"/>
              <a:t>The </a:t>
            </a:r>
            <a:r>
              <a:rPr lang="en-US" sz="1970" dirty="0"/>
              <a:t>United Nation’s World Tourism Organization (</a:t>
            </a:r>
            <a:r>
              <a:rPr lang="en-US" sz="1970" dirty="0" smtClean="0"/>
              <a:t>UNWTO) provides </a:t>
            </a:r>
            <a:r>
              <a:rPr lang="en-US" sz="1970" dirty="0"/>
              <a:t>simple </a:t>
            </a:r>
            <a:r>
              <a:rPr lang="en-US" sz="1970" dirty="0" smtClean="0"/>
              <a:t>definitions </a:t>
            </a:r>
            <a:r>
              <a:rPr lang="en-US" sz="1970" dirty="0"/>
              <a:t>of terms commonly used in the travel </a:t>
            </a:r>
            <a:r>
              <a:rPr lang="en-US" sz="1970" dirty="0" smtClean="0"/>
              <a:t>and tourism </a:t>
            </a:r>
            <a:r>
              <a:rPr lang="en-US" sz="1970" dirty="0"/>
              <a:t>industry.</a:t>
            </a:r>
          </a:p>
          <a:p>
            <a:pPr marL="711200" indent="-271463">
              <a:buClr>
                <a:srgbClr val="0070C0"/>
              </a:buClr>
              <a:buFont typeface="Arial" panose="020B0604020202020204" pitchFamily="34" charset="0"/>
              <a:buChar char="•"/>
            </a:pPr>
            <a:r>
              <a:rPr lang="en-US" sz="1970" b="1" i="1" dirty="0" smtClean="0"/>
              <a:t>Tourism</a:t>
            </a:r>
            <a:r>
              <a:rPr lang="en-US" sz="1970" dirty="0" smtClean="0"/>
              <a:t> </a:t>
            </a:r>
            <a:r>
              <a:rPr lang="en-US" sz="1970" i="1" dirty="0"/>
              <a:t>comprises the activities of persons travelling </a:t>
            </a:r>
            <a:r>
              <a:rPr lang="en-US" sz="1970" i="1" dirty="0" smtClean="0"/>
              <a:t>to and </a:t>
            </a:r>
            <a:r>
              <a:rPr lang="en-US" sz="1970" i="1" dirty="0"/>
              <a:t>staying in places outside their usual environment for not more than one consecutive year for leisure, business </a:t>
            </a:r>
            <a:r>
              <a:rPr lang="en-US" sz="1970" i="1" dirty="0" smtClean="0"/>
              <a:t>and other </a:t>
            </a:r>
            <a:r>
              <a:rPr lang="en-US" sz="1970" i="1" dirty="0"/>
              <a:t>purposes.</a:t>
            </a:r>
          </a:p>
          <a:p>
            <a:pPr marL="711200" indent="-271463">
              <a:buClr>
                <a:srgbClr val="0070C0"/>
              </a:buClr>
              <a:buFont typeface="Arial" panose="020B0604020202020204" pitchFamily="34" charset="0"/>
              <a:buChar char="•"/>
            </a:pPr>
            <a:r>
              <a:rPr lang="en-US" sz="1970" b="1" i="1" dirty="0" smtClean="0"/>
              <a:t>International </a:t>
            </a:r>
            <a:r>
              <a:rPr lang="en-US" sz="1970" b="1" i="1" dirty="0"/>
              <a:t>visitor </a:t>
            </a:r>
            <a:r>
              <a:rPr lang="en-US" sz="1970" i="1" dirty="0"/>
              <a:t>refers to any person travelling to a </a:t>
            </a:r>
            <a:r>
              <a:rPr lang="en-US" sz="1970" i="1" dirty="0" smtClean="0"/>
              <a:t>country other </a:t>
            </a:r>
            <a:r>
              <a:rPr lang="en-US" sz="1970" i="1" dirty="0"/>
              <a:t>than the one in which he/she has his/her usual </a:t>
            </a:r>
            <a:r>
              <a:rPr lang="en-US" sz="1970" i="1" dirty="0" smtClean="0"/>
              <a:t>residence, but </a:t>
            </a:r>
            <a:r>
              <a:rPr lang="en-US" sz="1970" i="1" dirty="0"/>
              <a:t>outside his/her usual environment, for less than </a:t>
            </a:r>
            <a:r>
              <a:rPr lang="en-US" sz="1970" i="1" dirty="0" smtClean="0"/>
              <a:t>12 consecutive </a:t>
            </a:r>
            <a:r>
              <a:rPr lang="en-US" sz="1970" i="1" dirty="0"/>
              <a:t>months and whose main purpose of trip is </a:t>
            </a:r>
            <a:r>
              <a:rPr lang="en-US" sz="1970" i="1" dirty="0" smtClean="0"/>
              <a:t>other than </a:t>
            </a:r>
            <a:r>
              <a:rPr lang="en-US" sz="1970" i="1" dirty="0"/>
              <a:t>the exercise of an activity remunerated from within </a:t>
            </a:r>
            <a:r>
              <a:rPr lang="en-US" sz="1970" i="1" dirty="0" smtClean="0"/>
              <a:t>the place </a:t>
            </a:r>
            <a:r>
              <a:rPr lang="en-US" sz="1970" i="1" dirty="0"/>
              <a:t>visited.</a:t>
            </a:r>
          </a:p>
          <a:p>
            <a:pPr marL="711200" indent="-271463">
              <a:buClr>
                <a:srgbClr val="0070C0"/>
              </a:buClr>
              <a:buFont typeface="Arial" panose="020B0604020202020204" pitchFamily="34" charset="0"/>
              <a:buChar char="•"/>
            </a:pPr>
            <a:r>
              <a:rPr lang="en-US" sz="1970" b="1" i="1" dirty="0" smtClean="0"/>
              <a:t>Tourist</a:t>
            </a:r>
            <a:r>
              <a:rPr lang="en-US" sz="1970" i="1" dirty="0" smtClean="0"/>
              <a:t> </a:t>
            </a:r>
            <a:r>
              <a:rPr lang="en-US" sz="1970" i="1" dirty="0"/>
              <a:t>(overnight visitor) is a visitor who stays at least one </a:t>
            </a:r>
            <a:r>
              <a:rPr lang="en-US" sz="1970" i="1" dirty="0" smtClean="0"/>
              <a:t>night in </a:t>
            </a:r>
            <a:r>
              <a:rPr lang="en-US" sz="1970" i="1" dirty="0"/>
              <a:t>a collective or private accommodation in the country visited</a:t>
            </a:r>
            <a:r>
              <a:rPr lang="en-US" sz="1970" i="1" dirty="0" smtClean="0"/>
              <a:t>.</a:t>
            </a:r>
            <a:endParaRPr lang="en-US" sz="1970" i="1"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03</a:t>
            </a:r>
            <a:endParaRPr lang="en-GB" sz="1400" b="1" dirty="0">
              <a:latin typeface="Calibri" panose="020F0502020204030204" pitchFamily="34" charset="0"/>
            </a:endParaRPr>
          </a:p>
        </p:txBody>
      </p:sp>
    </p:spTree>
    <p:extLst>
      <p:ext uri="{BB962C8B-B14F-4D97-AF65-F5344CB8AC3E}">
        <p14:creationId xmlns:p14="http://schemas.microsoft.com/office/powerpoint/2010/main" val="779428904"/>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sz="2900" dirty="0" smtClean="0"/>
              <a:t>1.1 – </a:t>
            </a:r>
            <a:r>
              <a:rPr lang="en-US" sz="2900" dirty="0"/>
              <a:t>Structure of the </a:t>
            </a:r>
            <a:r>
              <a:rPr lang="en-US" sz="2900" dirty="0" smtClean="0"/>
              <a:t>International T&amp;T Industry</a:t>
            </a:r>
            <a:endParaRPr lang="en-GB" sz="2900" b="1" dirty="0" smtClean="0"/>
          </a:p>
        </p:txBody>
      </p:sp>
      <p:sp>
        <p:nvSpPr>
          <p:cNvPr id="34" name="Rectangle 33"/>
          <p:cNvSpPr/>
          <p:nvPr/>
        </p:nvSpPr>
        <p:spPr>
          <a:xfrm>
            <a:off x="251520" y="1124744"/>
            <a:ext cx="6587008" cy="5647700"/>
          </a:xfrm>
          <a:prstGeom prst="rect">
            <a:avLst/>
          </a:prstGeom>
        </p:spPr>
        <p:txBody>
          <a:bodyPr wrap="square">
            <a:spAutoFit/>
          </a:bodyPr>
          <a:lstStyle/>
          <a:p>
            <a:pPr marL="373063" indent="-373063">
              <a:buClr>
                <a:srgbClr val="0070C0"/>
              </a:buClr>
              <a:buFont typeface="Arial" panose="020B0604020202020204" pitchFamily="34" charset="0"/>
              <a:buChar char="•"/>
            </a:pPr>
            <a:r>
              <a:rPr lang="en-US" sz="1900" b="1" i="1" dirty="0" smtClean="0"/>
              <a:t>Nationality</a:t>
            </a:r>
            <a:r>
              <a:rPr lang="en-US" sz="1900" i="1" dirty="0" smtClean="0"/>
              <a:t> </a:t>
            </a:r>
            <a:r>
              <a:rPr lang="en-US" sz="1900" i="1" dirty="0"/>
              <a:t>of a visitor is that of the government issuing </a:t>
            </a:r>
            <a:r>
              <a:rPr lang="en-US" sz="1900" i="1" dirty="0" smtClean="0"/>
              <a:t>his/ her </a:t>
            </a:r>
            <a:r>
              <a:rPr lang="en-US" sz="1900" i="1" dirty="0"/>
              <a:t>passport or other </a:t>
            </a:r>
            <a:r>
              <a:rPr lang="en-US" sz="1900" i="1" dirty="0" smtClean="0"/>
              <a:t>identification </a:t>
            </a:r>
            <a:r>
              <a:rPr lang="en-US" sz="1900" i="1" dirty="0"/>
              <a:t>document, even if </a:t>
            </a:r>
            <a:r>
              <a:rPr lang="en-US" sz="1900" i="1" dirty="0" smtClean="0"/>
              <a:t>he/she normally </a:t>
            </a:r>
            <a:r>
              <a:rPr lang="en-US" sz="1900" i="1" dirty="0"/>
              <a:t>resides in another country.</a:t>
            </a:r>
          </a:p>
          <a:p>
            <a:pPr marL="373063" indent="-373063">
              <a:buClr>
                <a:srgbClr val="0070C0"/>
              </a:buClr>
              <a:buFont typeface="Arial" panose="020B0604020202020204" pitchFamily="34" charset="0"/>
              <a:buChar char="•"/>
            </a:pPr>
            <a:r>
              <a:rPr lang="en-US" sz="1900" b="1" i="1" dirty="0" smtClean="0"/>
              <a:t>Tourist </a:t>
            </a:r>
            <a:r>
              <a:rPr lang="en-US" sz="1900" b="1" i="1" dirty="0"/>
              <a:t>accommodation </a:t>
            </a:r>
            <a:r>
              <a:rPr lang="en-US" sz="1900" i="1" dirty="0"/>
              <a:t>refers to any facility that regularly </a:t>
            </a:r>
            <a:r>
              <a:rPr lang="en-US" sz="1900" i="1" dirty="0" smtClean="0"/>
              <a:t>or occasionally </a:t>
            </a:r>
            <a:r>
              <a:rPr lang="en-US" sz="1900" i="1" dirty="0"/>
              <a:t>provides overnight accommodation for tourists.</a:t>
            </a:r>
          </a:p>
          <a:p>
            <a:pPr marL="373063" indent="-373063">
              <a:buClr>
                <a:srgbClr val="0070C0"/>
              </a:buClr>
              <a:buFont typeface="Arial" panose="020B0604020202020204" pitchFamily="34" charset="0"/>
              <a:buChar char="•"/>
            </a:pPr>
            <a:r>
              <a:rPr lang="en-US" sz="1900" b="1" i="1" dirty="0" smtClean="0"/>
              <a:t>Occupancy </a:t>
            </a:r>
            <a:r>
              <a:rPr lang="en-US" sz="1900" b="1" i="1" dirty="0"/>
              <a:t>rate</a:t>
            </a:r>
            <a:r>
              <a:rPr lang="en-US" sz="1900" i="1" dirty="0"/>
              <a:t> refers to the proportion of the rooms or </a:t>
            </a:r>
            <a:r>
              <a:rPr lang="en-US" sz="1900" i="1" dirty="0" smtClean="0"/>
              <a:t>bed places in </a:t>
            </a:r>
            <a:r>
              <a:rPr lang="en-US" sz="1900" i="1" dirty="0"/>
              <a:t>a collective tourism establishment that is occupied </a:t>
            </a:r>
            <a:r>
              <a:rPr lang="en-US" sz="1900" i="1" dirty="0" smtClean="0"/>
              <a:t>over some </a:t>
            </a:r>
            <a:r>
              <a:rPr lang="en-US" sz="1900" i="1" dirty="0"/>
              <a:t>period of time, such as night, month or year.</a:t>
            </a:r>
          </a:p>
          <a:p>
            <a:pPr marL="373063" indent="-373063">
              <a:buClr>
                <a:srgbClr val="0070C0"/>
              </a:buClr>
              <a:buFont typeface="Arial" panose="020B0604020202020204" pitchFamily="34" charset="0"/>
              <a:buChar char="•"/>
            </a:pPr>
            <a:r>
              <a:rPr lang="en-US" sz="1900" b="1" i="1" dirty="0" smtClean="0"/>
              <a:t>Duration</a:t>
            </a:r>
            <a:r>
              <a:rPr lang="en-US" sz="1900" i="1" dirty="0" smtClean="0"/>
              <a:t> </a:t>
            </a:r>
            <a:r>
              <a:rPr lang="en-US" sz="1900" i="1" dirty="0"/>
              <a:t>of stay refers to the time spent during a visit </a:t>
            </a:r>
            <a:r>
              <a:rPr lang="en-US" sz="1900" i="1" dirty="0" smtClean="0"/>
              <a:t>measured from </a:t>
            </a:r>
            <a:r>
              <a:rPr lang="en-US" sz="1900" i="1" dirty="0"/>
              <a:t>the standpoint of the receiving country or place.</a:t>
            </a:r>
          </a:p>
          <a:p>
            <a:pPr marL="373063" indent="-373063">
              <a:buClr>
                <a:srgbClr val="0070C0"/>
              </a:buClr>
              <a:buFont typeface="Arial" panose="020B0604020202020204" pitchFamily="34" charset="0"/>
              <a:buChar char="•"/>
            </a:pPr>
            <a:r>
              <a:rPr lang="en-US" sz="1900" b="1" i="1" dirty="0"/>
              <a:t>T</a:t>
            </a:r>
            <a:r>
              <a:rPr lang="en-US" sz="1900" b="1" i="1" dirty="0" smtClean="0"/>
              <a:t>ourism </a:t>
            </a:r>
            <a:r>
              <a:rPr lang="en-US" sz="1900" b="1" i="1" dirty="0"/>
              <a:t>receipts </a:t>
            </a:r>
            <a:r>
              <a:rPr lang="en-US" sz="1900" i="1" dirty="0"/>
              <a:t>are </a:t>
            </a:r>
            <a:r>
              <a:rPr lang="en-US" sz="1900" i="1" dirty="0" smtClean="0"/>
              <a:t>defined </a:t>
            </a:r>
            <a:r>
              <a:rPr lang="en-US" sz="1900" i="1" dirty="0"/>
              <a:t>as expenditures of </a:t>
            </a:r>
            <a:r>
              <a:rPr lang="en-US" sz="1900" i="1" dirty="0" smtClean="0"/>
              <a:t>international inbound </a:t>
            </a:r>
            <a:r>
              <a:rPr lang="en-US" sz="1900" i="1" dirty="0"/>
              <a:t>visitors including their payments to national carriers </a:t>
            </a:r>
            <a:r>
              <a:rPr lang="en-US" sz="1900" i="1" dirty="0" smtClean="0"/>
              <a:t>for international </a:t>
            </a:r>
            <a:r>
              <a:rPr lang="en-US" sz="1900" i="1" dirty="0"/>
              <a:t>transport. </a:t>
            </a:r>
            <a:r>
              <a:rPr lang="en-US" sz="1900" i="1" dirty="0" smtClean="0"/>
              <a:t>They </a:t>
            </a:r>
            <a:r>
              <a:rPr lang="en-US" sz="1900" i="1" dirty="0"/>
              <a:t>also include any other </a:t>
            </a:r>
            <a:r>
              <a:rPr lang="en-US" sz="1900" i="1" dirty="0" smtClean="0"/>
              <a:t>prepayments or </a:t>
            </a:r>
            <a:r>
              <a:rPr lang="en-US" sz="1900" i="1" dirty="0"/>
              <a:t>payments </a:t>
            </a:r>
            <a:r>
              <a:rPr lang="en-US" sz="1900" i="1" dirty="0" smtClean="0"/>
              <a:t>afterwards </a:t>
            </a:r>
            <a:r>
              <a:rPr lang="en-US" sz="1900" i="1" dirty="0"/>
              <a:t>made for goods and services received </a:t>
            </a:r>
            <a:r>
              <a:rPr lang="en-US" sz="1900" i="1" dirty="0" smtClean="0"/>
              <a:t>in the </a:t>
            </a:r>
            <a:r>
              <a:rPr lang="en-US" sz="1900" i="1" dirty="0"/>
              <a:t>destination country</a:t>
            </a:r>
            <a:r>
              <a:rPr lang="en-US" sz="1900" dirty="0"/>
              <a:t>.</a:t>
            </a:r>
            <a:endParaRPr lang="en-US" sz="1900" i="1" dirty="0">
              <a:solidFill>
                <a:srgbClr val="FF0000"/>
              </a:solidFill>
            </a:endParaRP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03</a:t>
            </a:r>
            <a:endParaRPr lang="en-GB" sz="1400" b="1" dirty="0">
              <a:latin typeface="Calibri" panose="020F0502020204030204" pitchFamily="34" charset="0"/>
            </a:endParaRPr>
          </a:p>
        </p:txBody>
      </p:sp>
    </p:spTree>
    <p:extLst>
      <p:ext uri="{BB962C8B-B14F-4D97-AF65-F5344CB8AC3E}">
        <p14:creationId xmlns:p14="http://schemas.microsoft.com/office/powerpoint/2010/main" val="1020440745"/>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382054" cy="739756"/>
          </a:xfrm>
        </p:spPr>
        <p:txBody>
          <a:bodyPr>
            <a:normAutofit fontScale="90000"/>
          </a:bodyPr>
          <a:lstStyle/>
          <a:p>
            <a:r>
              <a:rPr lang="en-GB" dirty="0" smtClean="0"/>
              <a:t>3 - </a:t>
            </a:r>
            <a:r>
              <a:rPr lang="en-GB" b="1" dirty="0" smtClean="0"/>
              <a:t>Learning Outcomes</a:t>
            </a:r>
          </a:p>
        </p:txBody>
      </p:sp>
      <p:sp>
        <p:nvSpPr>
          <p:cNvPr id="2" name="Rectangle 1"/>
          <p:cNvSpPr/>
          <p:nvPr/>
        </p:nvSpPr>
        <p:spPr>
          <a:xfrm>
            <a:off x="323528" y="1124744"/>
            <a:ext cx="8496944" cy="5170646"/>
          </a:xfrm>
          <a:prstGeom prst="rect">
            <a:avLst/>
          </a:prstGeom>
        </p:spPr>
        <p:txBody>
          <a:bodyPr wrap="square">
            <a:spAutoFit/>
          </a:bodyPr>
          <a:lstStyle/>
          <a:p>
            <a:pPr>
              <a:buClr>
                <a:srgbClr val="0070C0"/>
              </a:buClr>
            </a:pPr>
            <a:r>
              <a:rPr lang="en-US" sz="3000" b="1" dirty="0" smtClean="0">
                <a:latin typeface="Arial" panose="020B0604020202020204" pitchFamily="34" charset="0"/>
                <a:cs typeface="Arial" panose="020B0604020202020204" pitchFamily="34" charset="0"/>
              </a:rPr>
              <a:t>2.1 </a:t>
            </a:r>
            <a:r>
              <a:rPr lang="en-US" sz="3000" b="1" dirty="0">
                <a:latin typeface="Arial" panose="020B0604020202020204" pitchFamily="34" charset="0"/>
                <a:cs typeface="Arial" panose="020B0604020202020204" pitchFamily="34" charset="0"/>
              </a:rPr>
              <a:t>– LEARNING </a:t>
            </a:r>
            <a:r>
              <a:rPr lang="en-US" sz="3000" b="1" dirty="0" smtClean="0">
                <a:latin typeface="Arial" panose="020B0604020202020204" pitchFamily="34" charset="0"/>
                <a:cs typeface="Arial" panose="020B0604020202020204" pitchFamily="34" charset="0"/>
              </a:rPr>
              <a:t>OUTCOMES</a:t>
            </a:r>
            <a:endParaRPr lang="en-US" sz="3000" b="1"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ALL WILL </a:t>
            </a:r>
            <a:r>
              <a:rPr lang="en-US" sz="3000" dirty="0">
                <a:latin typeface="Arial" panose="020B0604020202020204" pitchFamily="34" charset="0"/>
                <a:cs typeface="Arial" panose="020B0604020202020204" pitchFamily="34" charset="0"/>
              </a:rPr>
              <a:t>– Have at least </a:t>
            </a:r>
            <a:r>
              <a:rPr lang="en-US" sz="3000" dirty="0" smtClean="0">
                <a:latin typeface="Arial" panose="020B0604020202020204" pitchFamily="34" charset="0"/>
                <a:cs typeface="Arial" panose="020B0604020202020204" pitchFamily="34" charset="0"/>
              </a:rPr>
              <a:t>a clear idea </a:t>
            </a:r>
            <a:r>
              <a:rPr lang="en-US" sz="3000" dirty="0">
                <a:latin typeface="Arial" panose="020B0604020202020204" pitchFamily="34" charset="0"/>
                <a:cs typeface="Arial" panose="020B0604020202020204" pitchFamily="34" charset="0"/>
              </a:rPr>
              <a:t>of </a:t>
            </a:r>
            <a:r>
              <a:rPr lang="en-US" sz="3000" dirty="0" smtClean="0">
                <a:latin typeface="Arial" panose="020B0604020202020204" pitchFamily="34" charset="0"/>
                <a:cs typeface="Arial" panose="020B0604020202020204" pitchFamily="34" charset="0"/>
              </a:rPr>
              <a:t>what is business staffing, is and why it is necessary.</a:t>
            </a:r>
            <a:endParaRPr lang="en-US" sz="3000"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MOST WILL</a:t>
            </a:r>
            <a:r>
              <a:rPr lang="en-US" sz="3000" dirty="0">
                <a:latin typeface="Arial" panose="020B0604020202020204" pitchFamily="34" charset="0"/>
                <a:cs typeface="Arial" panose="020B0604020202020204" pitchFamily="34" charset="0"/>
              </a:rPr>
              <a:t> – </a:t>
            </a:r>
            <a:r>
              <a:rPr lang="en-US" sz="3000" dirty="0" smtClean="0">
                <a:latin typeface="Arial" panose="020B0604020202020204" pitchFamily="34" charset="0"/>
                <a:cs typeface="Arial" panose="020B0604020202020204" pitchFamily="34" charset="0"/>
              </a:rPr>
              <a:t>Be able to recognise the characteristics of good staff and what to look for in employees.</a:t>
            </a:r>
            <a:endParaRPr lang="en-US" sz="3000" dirty="0">
              <a:latin typeface="Arial" panose="020B0604020202020204" pitchFamily="34" charset="0"/>
              <a:cs typeface="Arial" panose="020B0604020202020204" pitchFamily="34" charset="0"/>
            </a:endParaRPr>
          </a:p>
          <a:p>
            <a:pPr marL="576263" indent="-576263">
              <a:buClr>
                <a:srgbClr val="0070C0"/>
              </a:buClr>
              <a:buFont typeface="Wingdings 3" panose="05040102010807070707" pitchFamily="18" charset="2"/>
              <a:buChar char=""/>
            </a:pPr>
            <a:r>
              <a:rPr lang="en-US" sz="3000" b="1" dirty="0">
                <a:latin typeface="Arial" panose="020B0604020202020204" pitchFamily="34" charset="0"/>
                <a:cs typeface="Arial" panose="020B0604020202020204" pitchFamily="34" charset="0"/>
              </a:rPr>
              <a:t>SOME WILL</a:t>
            </a:r>
            <a:r>
              <a:rPr lang="en-US" sz="3000" dirty="0">
                <a:latin typeface="Arial" panose="020B0604020202020204" pitchFamily="34" charset="0"/>
                <a:cs typeface="Arial" panose="020B0604020202020204" pitchFamily="34" charset="0"/>
              </a:rPr>
              <a:t> – </a:t>
            </a:r>
            <a:r>
              <a:rPr lang="en-US" sz="3000" dirty="0" smtClean="0">
                <a:latin typeface="Arial" panose="020B0604020202020204" pitchFamily="34" charset="0"/>
                <a:cs typeface="Arial" panose="020B0604020202020204" pitchFamily="34" charset="0"/>
              </a:rPr>
              <a:t>Use this knowledge to discuss the benefits and disadvantages of staffing, how to get the most from staff and how to lead a team.</a:t>
            </a:r>
            <a:endParaRPr lang="en-US" sz="3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8104566"/>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500" dirty="0" smtClean="0"/>
              <a:t>1.1 – T&amp;T </a:t>
            </a:r>
            <a:r>
              <a:rPr lang="en-US" sz="3500" dirty="0" smtClean="0"/>
              <a:t>Structure – Who are Tourists?</a:t>
            </a:r>
            <a:endParaRPr lang="en-GB" sz="3500" b="1" dirty="0" smtClean="0"/>
          </a:p>
        </p:txBody>
      </p:sp>
      <p:sp>
        <p:nvSpPr>
          <p:cNvPr id="34" name="Rectangle 33"/>
          <p:cNvSpPr/>
          <p:nvPr/>
        </p:nvSpPr>
        <p:spPr>
          <a:xfrm>
            <a:off x="251520" y="1124744"/>
            <a:ext cx="6408712" cy="5647700"/>
          </a:xfrm>
          <a:prstGeom prst="rect">
            <a:avLst/>
          </a:prstGeom>
        </p:spPr>
        <p:txBody>
          <a:bodyPr wrap="square">
            <a:spAutoFit/>
          </a:bodyPr>
          <a:lstStyle/>
          <a:p>
            <a:pPr marL="439738" indent="-427038">
              <a:buClr>
                <a:srgbClr val="0070C0"/>
              </a:buClr>
              <a:buFont typeface="Wingdings 3" panose="05040102010807070707" pitchFamily="18" charset="2"/>
              <a:buChar char=""/>
            </a:pPr>
            <a:r>
              <a:rPr lang="en-US" sz="1900" dirty="0"/>
              <a:t>It is easy to refer to tourists as if they were just </a:t>
            </a:r>
            <a:r>
              <a:rPr lang="en-US" sz="1900" dirty="0" smtClean="0"/>
              <a:t>an anonymous </a:t>
            </a:r>
            <a:r>
              <a:rPr lang="en-US" sz="1900" dirty="0"/>
              <a:t>mass of people, but of course there </a:t>
            </a:r>
            <a:r>
              <a:rPr lang="en-US" sz="1900" dirty="0" smtClean="0"/>
              <a:t>are many different </a:t>
            </a:r>
            <a:r>
              <a:rPr lang="en-US" sz="1900" dirty="0"/>
              <a:t>types of tourists, each with their </a:t>
            </a:r>
            <a:r>
              <a:rPr lang="en-US" sz="1900" dirty="0" smtClean="0"/>
              <a:t>own different </a:t>
            </a:r>
            <a:r>
              <a:rPr lang="en-US" sz="1900" dirty="0"/>
              <a:t>needs and motivations. Tourists can be:</a:t>
            </a:r>
          </a:p>
          <a:p>
            <a:pPr marL="811213" indent="-361950">
              <a:buClr>
                <a:srgbClr val="0070C0"/>
              </a:buClr>
              <a:buFont typeface="Arial" panose="020B0604020202020204" pitchFamily="34" charset="0"/>
              <a:buChar char="•"/>
            </a:pPr>
            <a:r>
              <a:rPr lang="en-US" sz="1900" b="1" dirty="0" smtClean="0"/>
              <a:t>International</a:t>
            </a:r>
            <a:r>
              <a:rPr lang="en-US" sz="1900" dirty="0" smtClean="0"/>
              <a:t> </a:t>
            </a:r>
            <a:r>
              <a:rPr lang="en-US" sz="1900" dirty="0"/>
              <a:t>– people from overseas.</a:t>
            </a:r>
          </a:p>
          <a:p>
            <a:pPr marL="811213" indent="-361950">
              <a:buClr>
                <a:srgbClr val="0070C0"/>
              </a:buClr>
              <a:buFont typeface="Arial" panose="020B0604020202020204" pitchFamily="34" charset="0"/>
              <a:buChar char="•"/>
            </a:pPr>
            <a:r>
              <a:rPr lang="en-US" sz="1900" b="1" dirty="0" smtClean="0"/>
              <a:t>Domestic</a:t>
            </a:r>
            <a:r>
              <a:rPr lang="en-US" sz="1900" dirty="0" smtClean="0"/>
              <a:t> </a:t>
            </a:r>
            <a:r>
              <a:rPr lang="en-US" sz="1900" dirty="0"/>
              <a:t>– people from your own country.</a:t>
            </a:r>
          </a:p>
          <a:p>
            <a:pPr marL="439738" indent="-427038">
              <a:buClr>
                <a:srgbClr val="0070C0"/>
              </a:buClr>
              <a:buFont typeface="Wingdings 3" panose="05040102010807070707" pitchFamily="18" charset="2"/>
              <a:buChar char=""/>
            </a:pPr>
            <a:r>
              <a:rPr lang="en-US" sz="1900" dirty="0"/>
              <a:t>Tourists can be </a:t>
            </a:r>
            <a:r>
              <a:rPr lang="en-US" sz="1900" dirty="0" smtClean="0"/>
              <a:t>classified </a:t>
            </a:r>
            <a:r>
              <a:rPr lang="en-US" sz="1900" dirty="0"/>
              <a:t>in many ways but it is </a:t>
            </a:r>
            <a:r>
              <a:rPr lang="en-US" sz="1900" dirty="0" smtClean="0"/>
              <a:t>usual to </a:t>
            </a:r>
            <a:r>
              <a:rPr lang="en-US" sz="1900" dirty="0"/>
              <a:t>divide them up in terms of their purpose of </a:t>
            </a:r>
            <a:r>
              <a:rPr lang="en-US" sz="1900" dirty="0" smtClean="0"/>
              <a:t>visit. We </a:t>
            </a:r>
            <a:r>
              <a:rPr lang="en-US" sz="1900" dirty="0"/>
              <a:t>can now </a:t>
            </a:r>
            <a:r>
              <a:rPr lang="en-US" sz="1900" dirty="0" smtClean="0"/>
              <a:t>briefly </a:t>
            </a:r>
            <a:r>
              <a:rPr lang="en-US" sz="1900" dirty="0"/>
              <a:t>look at three major </a:t>
            </a:r>
            <a:r>
              <a:rPr lang="en-US" sz="1900" dirty="0" smtClean="0"/>
              <a:t>categories of </a:t>
            </a:r>
            <a:r>
              <a:rPr lang="en-US" sz="1900" dirty="0"/>
              <a:t>visit</a:t>
            </a:r>
            <a:r>
              <a:rPr lang="en-US" sz="1900" dirty="0" smtClean="0"/>
              <a:t>.</a:t>
            </a:r>
          </a:p>
          <a:p>
            <a:pPr marL="12700">
              <a:buClr>
                <a:srgbClr val="0070C0"/>
              </a:buClr>
            </a:pPr>
            <a:r>
              <a:rPr lang="en-US" sz="1900" b="1" dirty="0">
                <a:solidFill>
                  <a:srgbClr val="FF0000"/>
                </a:solidFill>
              </a:rPr>
              <a:t>Leisure tourists</a:t>
            </a:r>
          </a:p>
          <a:p>
            <a:pPr marL="439738" indent="-427038">
              <a:buClr>
                <a:srgbClr val="0070C0"/>
              </a:buClr>
              <a:buFont typeface="Wingdings 3" panose="05040102010807070707" pitchFamily="18" charset="2"/>
              <a:buChar char=""/>
            </a:pPr>
            <a:r>
              <a:rPr lang="en-US" sz="1900" dirty="0" smtClean="0"/>
              <a:t>These </a:t>
            </a:r>
            <a:r>
              <a:rPr lang="en-US" sz="1900" dirty="0"/>
              <a:t>are people who are visiting somewhere for pleasure rather </a:t>
            </a:r>
            <a:r>
              <a:rPr lang="en-US" sz="1900" dirty="0" smtClean="0"/>
              <a:t>than business-related </a:t>
            </a:r>
            <a:r>
              <a:rPr lang="en-US" sz="1900" dirty="0"/>
              <a:t>reasons, in other words they are on holiday. Tourism, </a:t>
            </a:r>
            <a:r>
              <a:rPr lang="en-US" sz="1900" dirty="0" smtClean="0"/>
              <a:t>in everyday </a:t>
            </a:r>
            <a:r>
              <a:rPr lang="en-US" sz="1900" dirty="0"/>
              <a:t>language, generally means people engaging in </a:t>
            </a:r>
            <a:r>
              <a:rPr lang="en-US" sz="1900" dirty="0" smtClean="0"/>
              <a:t>leisure-related activity</a:t>
            </a:r>
            <a:r>
              <a:rPr lang="en-US" sz="1900" dirty="0"/>
              <a:t>, making use of their free time and using their </a:t>
            </a:r>
            <a:r>
              <a:rPr lang="en-US" sz="1900" dirty="0" smtClean="0"/>
              <a:t>own economic </a:t>
            </a:r>
            <a:r>
              <a:rPr lang="en-US" sz="1900" dirty="0"/>
              <a:t>resources (money) in order to do so. Leisure </a:t>
            </a:r>
            <a:r>
              <a:rPr lang="en-US" sz="1900" dirty="0" smtClean="0"/>
              <a:t>visitors can </a:t>
            </a:r>
            <a:r>
              <a:rPr lang="en-US" sz="1900" dirty="0"/>
              <a:t>be further divided according to whether or not they </a:t>
            </a:r>
            <a:r>
              <a:rPr lang="en-US" sz="1900" dirty="0" smtClean="0"/>
              <a:t>are day </a:t>
            </a:r>
            <a:r>
              <a:rPr lang="en-US" sz="1900" dirty="0"/>
              <a:t>trippers, overnight visitors, short break or holiday </a:t>
            </a:r>
            <a:r>
              <a:rPr lang="en-US" sz="1900" dirty="0" smtClean="0"/>
              <a:t>takers.</a:t>
            </a:r>
            <a:endParaRPr lang="en-US" sz="19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03</a:t>
            </a:r>
            <a:endParaRPr lang="en-GB" sz="1400" b="1" dirty="0">
              <a:latin typeface="Calibri" panose="020F0502020204030204" pitchFamily="34" charset="0"/>
            </a:endParaRPr>
          </a:p>
        </p:txBody>
      </p:sp>
    </p:spTree>
    <p:extLst>
      <p:ext uri="{BB962C8B-B14F-4D97-AF65-F5344CB8AC3E}">
        <p14:creationId xmlns:p14="http://schemas.microsoft.com/office/powerpoint/2010/main" val="4195144295"/>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500" dirty="0" smtClean="0"/>
              <a:t>1.1 – T&amp;T </a:t>
            </a:r>
            <a:r>
              <a:rPr lang="en-US" sz="3500" dirty="0" smtClean="0"/>
              <a:t>Structure – Who are Tourists?</a:t>
            </a:r>
            <a:endParaRPr lang="en-GB" sz="3500" b="1" dirty="0" smtClean="0"/>
          </a:p>
        </p:txBody>
      </p:sp>
      <p:sp>
        <p:nvSpPr>
          <p:cNvPr id="34" name="Rectangle 33"/>
          <p:cNvSpPr/>
          <p:nvPr/>
        </p:nvSpPr>
        <p:spPr>
          <a:xfrm>
            <a:off x="251520" y="1124744"/>
            <a:ext cx="6408712" cy="5632311"/>
          </a:xfrm>
          <a:prstGeom prst="rect">
            <a:avLst/>
          </a:prstGeom>
        </p:spPr>
        <p:txBody>
          <a:bodyPr wrap="square">
            <a:spAutoFit/>
          </a:bodyPr>
          <a:lstStyle/>
          <a:p>
            <a:pPr marL="12700">
              <a:buClr>
                <a:srgbClr val="0070C0"/>
              </a:buClr>
            </a:pPr>
            <a:r>
              <a:rPr lang="en-US" sz="2000" b="1" dirty="0" smtClean="0">
                <a:solidFill>
                  <a:srgbClr val="FF0000"/>
                </a:solidFill>
              </a:rPr>
              <a:t>Business tourists</a:t>
            </a:r>
            <a:endParaRPr lang="en-US" sz="2000" b="1" dirty="0">
              <a:solidFill>
                <a:srgbClr val="FF0000"/>
              </a:solidFill>
            </a:endParaRPr>
          </a:p>
          <a:p>
            <a:pPr marL="439738" indent="-427038">
              <a:buClr>
                <a:srgbClr val="0070C0"/>
              </a:buClr>
              <a:buFont typeface="Wingdings 3" panose="05040102010807070707" pitchFamily="18" charset="2"/>
              <a:buChar char=""/>
            </a:pPr>
            <a:r>
              <a:rPr lang="en-US" sz="2000" dirty="0"/>
              <a:t>Business travel is one of the most important elements </a:t>
            </a:r>
            <a:r>
              <a:rPr lang="en-US" sz="2000" dirty="0" smtClean="0"/>
              <a:t>of international </a:t>
            </a:r>
            <a:r>
              <a:rPr lang="en-US" sz="2000" dirty="0"/>
              <a:t>tourism. It includes travel for business </a:t>
            </a:r>
            <a:r>
              <a:rPr lang="en-US" sz="2000" dirty="0" smtClean="0"/>
              <a:t>meetings such </a:t>
            </a:r>
            <a:r>
              <a:rPr lang="en-US" sz="2000" dirty="0"/>
              <a:t>as sales trips, attendance at conferences and trade </a:t>
            </a:r>
            <a:r>
              <a:rPr lang="en-US" sz="2000" dirty="0" smtClean="0"/>
              <a:t>shows, and </a:t>
            </a:r>
            <a:r>
              <a:rPr lang="en-US" sz="2000" dirty="0"/>
              <a:t>government business. In general, business travellers </a:t>
            </a:r>
            <a:r>
              <a:rPr lang="en-US" sz="2000" dirty="0" smtClean="0"/>
              <a:t>are high </a:t>
            </a:r>
            <a:r>
              <a:rPr lang="en-US" sz="2000" dirty="0"/>
              <a:t>spending and make extensive use of premium </a:t>
            </a:r>
            <a:r>
              <a:rPr lang="en-US" sz="2000" dirty="0" smtClean="0"/>
              <a:t>fares on </a:t>
            </a:r>
            <a:r>
              <a:rPr lang="en-US" sz="2000" dirty="0"/>
              <a:t>trains and airlines as well as on staying in quality hotels.</a:t>
            </a:r>
          </a:p>
          <a:p>
            <a:pPr marL="439738" indent="-427038">
              <a:buClr>
                <a:srgbClr val="0070C0"/>
              </a:buClr>
              <a:buFont typeface="Wingdings 3" panose="05040102010807070707" pitchFamily="18" charset="2"/>
              <a:buChar char=""/>
            </a:pPr>
            <a:r>
              <a:rPr lang="en-US" sz="2000" b="1" dirty="0"/>
              <a:t>MICE</a:t>
            </a:r>
            <a:r>
              <a:rPr lang="en-US" sz="2000" dirty="0"/>
              <a:t> (Meetings, Incentives, Conferences and Exhibitions) </a:t>
            </a:r>
            <a:r>
              <a:rPr lang="en-US" sz="2000" dirty="0" smtClean="0"/>
              <a:t>is the </a:t>
            </a:r>
            <a:r>
              <a:rPr lang="en-US" sz="2000" dirty="0"/>
              <a:t>recent growth area in international tourism and relates </a:t>
            </a:r>
            <a:r>
              <a:rPr lang="en-US" sz="2000" dirty="0" smtClean="0"/>
              <a:t>to various </a:t>
            </a:r>
            <a:r>
              <a:rPr lang="en-US" sz="2000" dirty="0"/>
              <a:t>forms of business tourism.</a:t>
            </a:r>
          </a:p>
          <a:p>
            <a:pPr marL="723900" indent="-339725">
              <a:buClr>
                <a:srgbClr val="0070C0"/>
              </a:buClr>
              <a:buFont typeface="Arial" panose="020B0604020202020204" pitchFamily="34" charset="0"/>
              <a:buChar char="•"/>
            </a:pPr>
            <a:r>
              <a:rPr lang="en-US" sz="2000" b="1" dirty="0" smtClean="0"/>
              <a:t>Meetings</a:t>
            </a:r>
            <a:r>
              <a:rPr lang="en-US" sz="2000" dirty="0" smtClean="0"/>
              <a:t> </a:t>
            </a:r>
            <a:r>
              <a:rPr lang="en-US" sz="2000" dirty="0"/>
              <a:t>are </a:t>
            </a:r>
            <a:r>
              <a:rPr lang="en-US" sz="2000" dirty="0" smtClean="0"/>
              <a:t>defined </a:t>
            </a:r>
            <a:r>
              <a:rPr lang="en-US" sz="2000" dirty="0"/>
              <a:t>as events designed to bring </a:t>
            </a:r>
            <a:r>
              <a:rPr lang="en-US" sz="2000" dirty="0" smtClean="0"/>
              <a:t>people together </a:t>
            </a:r>
            <a:r>
              <a:rPr lang="en-US" sz="2000" dirty="0"/>
              <a:t>for the purpose of exchanging </a:t>
            </a:r>
            <a:r>
              <a:rPr lang="en-US" sz="2000" dirty="0" smtClean="0"/>
              <a:t>information, either </a:t>
            </a:r>
            <a:r>
              <a:rPr lang="en-US" sz="2000" dirty="0"/>
              <a:t>from within one company or organization or from </a:t>
            </a:r>
            <a:r>
              <a:rPr lang="en-US" sz="2000" dirty="0" smtClean="0"/>
              <a:t>a broader </a:t>
            </a:r>
            <a:r>
              <a:rPr lang="en-US" sz="2000" dirty="0"/>
              <a:t>spectrum of people</a:t>
            </a:r>
            <a:r>
              <a:rPr lang="en-US" sz="2000" dirty="0" smtClean="0"/>
              <a:t>.</a:t>
            </a:r>
            <a:endParaRPr lang="en-US" sz="20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04</a:t>
            </a:r>
            <a:endParaRPr lang="en-GB" sz="1400" b="1" dirty="0">
              <a:latin typeface="Calibri" panose="020F0502020204030204" pitchFamily="34" charset="0"/>
            </a:endParaRPr>
          </a:p>
        </p:txBody>
      </p:sp>
    </p:spTree>
    <p:extLst>
      <p:ext uri="{BB962C8B-B14F-4D97-AF65-F5344CB8AC3E}">
        <p14:creationId xmlns:p14="http://schemas.microsoft.com/office/powerpoint/2010/main" val="2074858823"/>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500" dirty="0" smtClean="0"/>
              <a:t>1.1 – T&amp;T </a:t>
            </a:r>
            <a:r>
              <a:rPr lang="en-US" sz="3500" dirty="0" smtClean="0"/>
              <a:t>Structure – Who are Tourists?</a:t>
            </a:r>
            <a:endParaRPr lang="en-GB" sz="3500" b="1" dirty="0" smtClean="0"/>
          </a:p>
        </p:txBody>
      </p:sp>
      <p:sp>
        <p:nvSpPr>
          <p:cNvPr id="34" name="Rectangle 33"/>
          <p:cNvSpPr/>
          <p:nvPr/>
        </p:nvSpPr>
        <p:spPr>
          <a:xfrm>
            <a:off x="251520" y="1124744"/>
            <a:ext cx="6336704" cy="5586145"/>
          </a:xfrm>
          <a:prstGeom prst="rect">
            <a:avLst/>
          </a:prstGeom>
        </p:spPr>
        <p:txBody>
          <a:bodyPr wrap="square">
            <a:spAutoFit/>
          </a:bodyPr>
          <a:lstStyle/>
          <a:p>
            <a:pPr marL="361950" indent="-339725">
              <a:buClr>
                <a:srgbClr val="0070C0"/>
              </a:buClr>
              <a:buFont typeface="Arial" panose="020B0604020202020204" pitchFamily="34" charset="0"/>
              <a:buChar char="•"/>
            </a:pPr>
            <a:r>
              <a:rPr lang="en-US" sz="2100" b="1" dirty="0" smtClean="0"/>
              <a:t>Incentives </a:t>
            </a:r>
            <a:r>
              <a:rPr lang="en-US" sz="2100" dirty="0"/>
              <a:t>are the second category of this market </a:t>
            </a:r>
            <a:r>
              <a:rPr lang="en-US" sz="2100" dirty="0" smtClean="0"/>
              <a:t>segment and </a:t>
            </a:r>
            <a:r>
              <a:rPr lang="en-US" sz="2100" dirty="0"/>
              <a:t>include travel to a foreign country or domestically as </a:t>
            </a:r>
            <a:r>
              <a:rPr lang="en-US" sz="2100" dirty="0" smtClean="0"/>
              <a:t>part of </a:t>
            </a:r>
            <a:r>
              <a:rPr lang="en-US" sz="2100" dirty="0"/>
              <a:t>a motivational incentive scheme to increase or reward </a:t>
            </a:r>
            <a:r>
              <a:rPr lang="en-US" sz="2100" dirty="0" smtClean="0"/>
              <a:t>the employee effort</a:t>
            </a:r>
            <a:r>
              <a:rPr lang="en-US" sz="2100" dirty="0"/>
              <a:t>.</a:t>
            </a:r>
          </a:p>
          <a:p>
            <a:pPr marL="361950" indent="-339725">
              <a:buClr>
                <a:srgbClr val="0070C0"/>
              </a:buClr>
              <a:buFont typeface="Arial" panose="020B0604020202020204" pitchFamily="34" charset="0"/>
              <a:buChar char="•"/>
            </a:pPr>
            <a:r>
              <a:rPr lang="en-US" sz="2100" b="1" dirty="0" smtClean="0"/>
              <a:t>Conferences </a:t>
            </a:r>
            <a:r>
              <a:rPr lang="en-US" sz="2100" dirty="0"/>
              <a:t>are generally accepted as being multi-day </a:t>
            </a:r>
            <a:r>
              <a:rPr lang="en-US" sz="2100" dirty="0" smtClean="0"/>
              <a:t>events having </a:t>
            </a:r>
            <a:r>
              <a:rPr lang="en-US" sz="2100" dirty="0"/>
              <a:t>at least 100 delegates attending the event for the </a:t>
            </a:r>
            <a:r>
              <a:rPr lang="en-US" sz="2100" dirty="0" smtClean="0"/>
              <a:t>purpose of </a:t>
            </a:r>
            <a:r>
              <a:rPr lang="en-US" sz="2100" dirty="0"/>
              <a:t>exchanging information. Such a conference is termed to be </a:t>
            </a:r>
            <a:r>
              <a:rPr lang="en-US" sz="2100" dirty="0" smtClean="0"/>
              <a:t>an international </a:t>
            </a:r>
            <a:r>
              <a:rPr lang="en-US" sz="2100" dirty="0"/>
              <a:t>conference if 40% of the delegates originate </a:t>
            </a:r>
            <a:r>
              <a:rPr lang="en-US" sz="2100" dirty="0" smtClean="0"/>
              <a:t>from outside </a:t>
            </a:r>
            <a:r>
              <a:rPr lang="en-US" sz="2100" dirty="0"/>
              <a:t>of the host country. Conferences are thus </a:t>
            </a:r>
            <a:r>
              <a:rPr lang="en-US" sz="2100" dirty="0" smtClean="0"/>
              <a:t>differentiated from </a:t>
            </a:r>
            <a:r>
              <a:rPr lang="en-US" sz="2100" dirty="0"/>
              <a:t>meetings by both the duration of the event and the </a:t>
            </a:r>
            <a:r>
              <a:rPr lang="en-US" sz="2100" dirty="0" smtClean="0"/>
              <a:t>number of </a:t>
            </a:r>
            <a:r>
              <a:rPr lang="en-US" sz="2100" dirty="0"/>
              <a:t>people attending.</a:t>
            </a:r>
          </a:p>
          <a:p>
            <a:pPr marL="361950" indent="-339725">
              <a:buClr>
                <a:srgbClr val="0070C0"/>
              </a:buClr>
              <a:buFont typeface="Arial" panose="020B0604020202020204" pitchFamily="34" charset="0"/>
              <a:buChar char="•"/>
            </a:pPr>
            <a:r>
              <a:rPr lang="en-US" sz="2100" b="1" dirty="0" smtClean="0"/>
              <a:t>Exhibitions </a:t>
            </a:r>
            <a:r>
              <a:rPr lang="en-US" sz="2100" dirty="0"/>
              <a:t>involve the bringing together of people for </a:t>
            </a:r>
            <a:r>
              <a:rPr lang="en-US" sz="2100" dirty="0" smtClean="0"/>
              <a:t>the purposes </a:t>
            </a:r>
            <a:r>
              <a:rPr lang="en-US" sz="2100" dirty="0"/>
              <a:t>of viewing products and services.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04</a:t>
            </a:r>
            <a:endParaRPr lang="en-GB" sz="1400" b="1" dirty="0">
              <a:latin typeface="Calibri" panose="020F0502020204030204" pitchFamily="34" charset="0"/>
            </a:endParaRPr>
          </a:p>
        </p:txBody>
      </p:sp>
    </p:spTree>
    <p:extLst>
      <p:ext uri="{BB962C8B-B14F-4D97-AF65-F5344CB8AC3E}">
        <p14:creationId xmlns:p14="http://schemas.microsoft.com/office/powerpoint/2010/main" val="1406209040"/>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500" dirty="0" smtClean="0"/>
              <a:t>1.1 – T&amp;T </a:t>
            </a:r>
            <a:r>
              <a:rPr lang="en-US" sz="3500" dirty="0" smtClean="0"/>
              <a:t>Structure – Who are Tourists?</a:t>
            </a:r>
            <a:endParaRPr lang="en-GB" sz="3500" b="1" dirty="0" smtClean="0"/>
          </a:p>
        </p:txBody>
      </p:sp>
      <p:sp>
        <p:nvSpPr>
          <p:cNvPr id="34" name="Rectangle 33"/>
          <p:cNvSpPr/>
          <p:nvPr/>
        </p:nvSpPr>
        <p:spPr>
          <a:xfrm>
            <a:off x="251520" y="1124744"/>
            <a:ext cx="6696744" cy="5632311"/>
          </a:xfrm>
          <a:prstGeom prst="rect">
            <a:avLst/>
          </a:prstGeom>
        </p:spPr>
        <p:txBody>
          <a:bodyPr wrap="square">
            <a:spAutoFit/>
          </a:bodyPr>
          <a:lstStyle/>
          <a:p>
            <a:pPr marL="22225">
              <a:buClr>
                <a:srgbClr val="0070C0"/>
              </a:buClr>
            </a:pPr>
            <a:r>
              <a:rPr lang="en-US" sz="2000" b="1" dirty="0">
                <a:solidFill>
                  <a:srgbClr val="FF0000"/>
                </a:solidFill>
              </a:rPr>
              <a:t>Visiting Friends and Relatives (VFR)</a:t>
            </a:r>
          </a:p>
          <a:p>
            <a:pPr marL="444500" indent="-422275">
              <a:buClr>
                <a:srgbClr val="0070C0"/>
              </a:buClr>
              <a:buFont typeface="Wingdings 3" panose="05040102010807070707" pitchFamily="18" charset="2"/>
              <a:buChar char=""/>
            </a:pPr>
            <a:r>
              <a:rPr lang="en-US" sz="2000" dirty="0"/>
              <a:t>Visiting friends and relatives may be for the purposes of </a:t>
            </a:r>
            <a:r>
              <a:rPr lang="en-US" sz="2000" dirty="0" smtClean="0"/>
              <a:t>leisure, recreation </a:t>
            </a:r>
            <a:r>
              <a:rPr lang="en-US" sz="2000" dirty="0"/>
              <a:t>and holidays. </a:t>
            </a:r>
            <a:r>
              <a:rPr lang="en-US" sz="2000" dirty="0" smtClean="0"/>
              <a:t>There </a:t>
            </a:r>
            <a:r>
              <a:rPr lang="en-US" sz="2000" dirty="0"/>
              <a:t>are also others factors, however, </a:t>
            </a:r>
            <a:r>
              <a:rPr lang="en-US" sz="2000" dirty="0" smtClean="0"/>
              <a:t>to do </a:t>
            </a:r>
            <a:r>
              <a:rPr lang="en-US" sz="2000" dirty="0"/>
              <a:t>with family occasions (births, weddings, funerals) which are </a:t>
            </a:r>
            <a:r>
              <a:rPr lang="en-US" sz="2000" dirty="0" smtClean="0"/>
              <a:t>not traditional </a:t>
            </a:r>
            <a:r>
              <a:rPr lang="en-US" sz="2000" dirty="0"/>
              <a:t>vacations or </a:t>
            </a:r>
            <a:r>
              <a:rPr lang="en-US" sz="2000" dirty="0" smtClean="0"/>
              <a:t>holidays.</a:t>
            </a:r>
          </a:p>
          <a:p>
            <a:pPr marL="444500" indent="-422275">
              <a:buClr>
                <a:srgbClr val="0070C0"/>
              </a:buClr>
              <a:buFont typeface="Wingdings 3" panose="05040102010807070707" pitchFamily="18" charset="2"/>
              <a:buChar char=""/>
            </a:pPr>
            <a:r>
              <a:rPr lang="en-US" sz="2000" dirty="0" smtClean="0"/>
              <a:t>In </a:t>
            </a:r>
            <a:r>
              <a:rPr lang="en-US" sz="2000" dirty="0"/>
              <a:t>many societies, returning to </a:t>
            </a:r>
            <a:r>
              <a:rPr lang="en-US" sz="2000" dirty="0" smtClean="0"/>
              <a:t>the community </a:t>
            </a:r>
            <a:r>
              <a:rPr lang="en-US" sz="2000" dirty="0"/>
              <a:t>from where one’s family originated (indeed, where family members may still reside) is an important </a:t>
            </a:r>
            <a:r>
              <a:rPr lang="en-US" sz="2000" dirty="0" smtClean="0"/>
              <a:t>part of </a:t>
            </a:r>
            <a:r>
              <a:rPr lang="en-US" sz="2000" dirty="0"/>
              <a:t>the annual calendar, especially with </a:t>
            </a:r>
            <a:r>
              <a:rPr lang="en-US" sz="2000" dirty="0" smtClean="0"/>
              <a:t>regards to </a:t>
            </a:r>
            <a:r>
              <a:rPr lang="en-US" sz="2000" dirty="0"/>
              <a:t>religious or cultural holidays and festivals</a:t>
            </a:r>
            <a:r>
              <a:rPr lang="en-US" sz="2000" dirty="0" smtClean="0"/>
              <a:t>.</a:t>
            </a:r>
          </a:p>
          <a:p>
            <a:pPr marL="444500" indent="-422275">
              <a:buClr>
                <a:srgbClr val="0070C0"/>
              </a:buClr>
              <a:buFont typeface="Wingdings 3" panose="05040102010807070707" pitchFamily="18" charset="2"/>
              <a:buChar char=""/>
            </a:pPr>
            <a:r>
              <a:rPr lang="en-US" sz="2000" dirty="0"/>
              <a:t>The importance of the contribution made by VFR to the development of tourism in a given destination can be illustrated by the survey findings listed in Fig. 1.1</a:t>
            </a:r>
          </a:p>
          <a:p>
            <a:pPr marL="444500" indent="-422275">
              <a:buClr>
                <a:srgbClr val="0070C0"/>
              </a:buClr>
              <a:buFont typeface="Wingdings 3" panose="05040102010807070707" pitchFamily="18" charset="2"/>
              <a:buChar char=""/>
            </a:pPr>
            <a:r>
              <a:rPr lang="en-US" sz="2000" dirty="0"/>
              <a:t>Consider how many people move away from their home town at some stage in their lives, leaving behind loved ones with whom they presumably want to be reunited from time to time</a:t>
            </a:r>
            <a:r>
              <a:rPr lang="en-US" sz="2000" dirty="0" smtClean="0"/>
              <a:t>.</a:t>
            </a:r>
            <a:endParaRPr lang="en-US" sz="20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04</a:t>
            </a:r>
            <a:endParaRPr lang="en-GB" sz="1400" b="1" dirty="0">
              <a:latin typeface="Calibri" panose="020F050202020403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27186965"/>
              </p:ext>
            </p:extLst>
          </p:nvPr>
        </p:nvGraphicFramePr>
        <p:xfrm>
          <a:off x="6948264" y="1102812"/>
          <a:ext cx="1872209" cy="5502060"/>
        </p:xfrm>
        <a:graphic>
          <a:graphicData uri="http://schemas.openxmlformats.org/drawingml/2006/table">
            <a:tbl>
              <a:tblPr firstRow="1" firstCol="1" lastRow="1" lastCol="1" bandRow="1" bandCol="1">
                <a:tableStyleId>{2D5ABB26-0587-4C30-8999-92F81FD0307C}</a:tableStyleId>
              </a:tblPr>
              <a:tblGrid>
                <a:gridCol w="1872209"/>
              </a:tblGrid>
              <a:tr h="525988">
                <a:tc>
                  <a:txBody>
                    <a:bodyPr/>
                    <a:lstStyle/>
                    <a:p>
                      <a:pPr>
                        <a:spcAft>
                          <a:spcPts val="0"/>
                        </a:spcAft>
                      </a:pPr>
                      <a:endParaRPr lang="en-GB" sz="152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76072">
                <a:tc>
                  <a:txBody>
                    <a:bodyPr/>
                    <a:lstStyle/>
                    <a:p>
                      <a:pPr marL="177800" indent="-177800" algn="l">
                        <a:spcAft>
                          <a:spcPts val="600"/>
                        </a:spcAft>
                        <a:buFontTx/>
                        <a:buBlip>
                          <a:blip r:embed="rId4"/>
                        </a:buBlip>
                      </a:pPr>
                      <a:r>
                        <a:rPr lang="en-US" sz="1770" baseline="0" dirty="0" smtClean="0">
                          <a:solidFill>
                            <a:schemeClr val="tx1"/>
                          </a:solidFill>
                          <a:effectLst/>
                          <a:latin typeface="Arial" pitchFamily="34" charset="0"/>
                          <a:ea typeface="Times New Roman"/>
                          <a:cs typeface="Arial" pitchFamily="34" charset="0"/>
                        </a:rPr>
                        <a:t>Think of your own circumstances or those of all</a:t>
                      </a:r>
                    </a:p>
                    <a:p>
                      <a:pPr marL="177800" indent="-177800" algn="l">
                        <a:spcAft>
                          <a:spcPts val="600"/>
                        </a:spcAft>
                        <a:buFontTx/>
                        <a:buBlip>
                          <a:blip r:embed="rId4"/>
                        </a:buBlip>
                      </a:pPr>
                      <a:r>
                        <a:rPr lang="en-US" sz="1770" baseline="0" dirty="0" smtClean="0">
                          <a:solidFill>
                            <a:schemeClr val="tx1"/>
                          </a:solidFill>
                          <a:effectLst/>
                          <a:latin typeface="Arial" pitchFamily="34" charset="0"/>
                          <a:ea typeface="Times New Roman"/>
                          <a:cs typeface="Arial" pitchFamily="34" charset="0"/>
                        </a:rPr>
                        <a:t>your relatives and friends</a:t>
                      </a:r>
                      <a:r>
                        <a:rPr lang="en-US" sz="1770" baseline="0" dirty="0" smtClean="0">
                          <a:solidFill>
                            <a:srgbClr val="FF0000"/>
                          </a:solidFill>
                          <a:effectLst/>
                          <a:latin typeface="Arial" pitchFamily="34" charset="0"/>
                          <a:ea typeface="Times New Roman"/>
                          <a:cs typeface="Arial" pitchFamily="34" charset="0"/>
                        </a:rPr>
                        <a:t>:</a:t>
                      </a:r>
                    </a:p>
                    <a:p>
                      <a:pPr marL="177800" indent="-177800" algn="l">
                        <a:spcAft>
                          <a:spcPts val="600"/>
                        </a:spcAft>
                        <a:buFontTx/>
                        <a:buBlip>
                          <a:blip r:embed="rId4"/>
                        </a:buBlip>
                      </a:pPr>
                      <a:r>
                        <a:rPr lang="en-US" sz="1770" baseline="0" dirty="0" smtClean="0">
                          <a:solidFill>
                            <a:srgbClr val="FF0000"/>
                          </a:solidFill>
                          <a:effectLst/>
                          <a:latin typeface="Arial" pitchFamily="34" charset="0"/>
                          <a:ea typeface="Times New Roman"/>
                          <a:cs typeface="Arial" pitchFamily="34" charset="0"/>
                        </a:rPr>
                        <a:t>How many have moved from one area to another?</a:t>
                      </a:r>
                    </a:p>
                    <a:p>
                      <a:pPr marL="177800" indent="-177800" algn="l">
                        <a:spcAft>
                          <a:spcPts val="600"/>
                        </a:spcAft>
                        <a:buFontTx/>
                        <a:buBlip>
                          <a:blip r:embed="rId4"/>
                        </a:buBlip>
                      </a:pPr>
                      <a:r>
                        <a:rPr lang="en-US" sz="1770" baseline="0" dirty="0" smtClean="0">
                          <a:solidFill>
                            <a:schemeClr val="tx1"/>
                          </a:solidFill>
                          <a:effectLst/>
                          <a:latin typeface="Arial" pitchFamily="34" charset="0"/>
                          <a:ea typeface="Times New Roman"/>
                          <a:cs typeface="Arial" pitchFamily="34" charset="0"/>
                        </a:rPr>
                        <a:t>How often do you visit?</a:t>
                      </a:r>
                    </a:p>
                    <a:p>
                      <a:pPr marL="177800" indent="-177800" algn="l">
                        <a:spcAft>
                          <a:spcPts val="600"/>
                        </a:spcAft>
                        <a:buFontTx/>
                        <a:buBlip>
                          <a:blip r:embed="rId4"/>
                        </a:buBlip>
                      </a:pPr>
                      <a:r>
                        <a:rPr lang="en-US" sz="1770" baseline="0" dirty="0" smtClean="0">
                          <a:solidFill>
                            <a:srgbClr val="FF0000"/>
                          </a:solidFill>
                          <a:effectLst/>
                          <a:latin typeface="Arial" pitchFamily="34" charset="0"/>
                          <a:ea typeface="Times New Roman"/>
                          <a:cs typeface="Arial" pitchFamily="34" charset="0"/>
                        </a:rPr>
                        <a:t>How did you travel?</a:t>
                      </a:r>
                    </a:p>
                    <a:p>
                      <a:pPr marL="177800" indent="-177800" algn="l">
                        <a:spcAft>
                          <a:spcPts val="600"/>
                        </a:spcAft>
                        <a:buFontTx/>
                        <a:buBlip>
                          <a:blip r:embed="rId4"/>
                        </a:buBlip>
                      </a:pPr>
                      <a:r>
                        <a:rPr lang="en-US" sz="1770" baseline="0" dirty="0" smtClean="0">
                          <a:solidFill>
                            <a:schemeClr val="tx1"/>
                          </a:solidFill>
                          <a:effectLst/>
                          <a:latin typeface="Arial" pitchFamily="34" charset="0"/>
                          <a:ea typeface="Times New Roman"/>
                          <a:cs typeface="Arial" pitchFamily="34" charset="0"/>
                        </a:rPr>
                        <a:t>What do you do when you are there?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bl>
          </a:graphicData>
        </a:graphic>
      </p:graphicFrame>
      <p:pic>
        <p:nvPicPr>
          <p:cNvPr id="6" name="Picture 5" descr="Think About"/>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016917" y="1124744"/>
            <a:ext cx="1803556" cy="478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3281232"/>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500" dirty="0" smtClean="0"/>
              <a:t>1.1 – T&amp;T </a:t>
            </a:r>
            <a:r>
              <a:rPr lang="en-US" sz="3500" dirty="0" smtClean="0"/>
              <a:t>Structure – Who are Tourists?</a:t>
            </a:r>
            <a:endParaRPr lang="en-GB" sz="3500" b="1" dirty="0" smtClean="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05</a:t>
            </a:r>
            <a:endParaRPr lang="en-GB" sz="1400" b="1" dirty="0">
              <a:latin typeface="Calibri" panose="020F050202020403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455402599"/>
              </p:ext>
            </p:extLst>
          </p:nvPr>
        </p:nvGraphicFramePr>
        <p:xfrm>
          <a:off x="323528" y="1124744"/>
          <a:ext cx="8424936" cy="5364480"/>
        </p:xfrm>
        <a:graphic>
          <a:graphicData uri="http://schemas.openxmlformats.org/drawingml/2006/table">
            <a:tbl>
              <a:tblPr firstRow="1" bandRow="1">
                <a:tableStyleId>{5C22544A-7EE6-4342-B048-85BDC9FD1C3A}</a:tableStyleId>
              </a:tblPr>
              <a:tblGrid>
                <a:gridCol w="360040"/>
                <a:gridCol w="3852428"/>
                <a:gridCol w="324036"/>
                <a:gridCol w="3888432"/>
              </a:tblGrid>
              <a:tr h="288032">
                <a:tc gridSpan="4">
                  <a:txBody>
                    <a:bodyPr/>
                    <a:lstStyle/>
                    <a:p>
                      <a:r>
                        <a:rPr lang="en-GB" sz="1600" dirty="0" smtClean="0"/>
                        <a:t>Survey Results</a:t>
                      </a:r>
                      <a:endParaRPr lang="en-GB" sz="1600"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70840">
                <a:tc>
                  <a:txBody>
                    <a:bodyPr/>
                    <a:lstStyle/>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t>
                      </a: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t>
                      </a: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endPar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t>
                      </a: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t>
                      </a: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t>
                      </a: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endParaRPr kumimoji="0" lang="en-US" sz="18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t>
                      </a:r>
                    </a:p>
                    <a:p>
                      <a:endParaRPr kumimoji="0" lang="en-US" sz="14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t>
                      </a: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 </a:t>
                      </a:r>
                      <a:endParaRPr lang="en-GB" sz="1600" dirty="0">
                        <a:latin typeface="Arial" panose="020B0604020202020204" pitchFamily="34" charset="0"/>
                        <a:cs typeface="Arial" panose="020B0604020202020204" pitchFamily="34" charset="0"/>
                      </a:endParaRPr>
                    </a:p>
                  </a:txBody>
                  <a:tcPr/>
                </a:tc>
                <a:tc>
                  <a:txBody>
                    <a:bodyPr/>
                    <a:lstStyle/>
                    <a:p>
                      <a:pPr>
                        <a:tabLst>
                          <a:tab pos="2425700" algn="l"/>
                        </a:tabLst>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I usually buy in extra food when people come to stay with me </a:t>
                      </a:r>
                      <a:r>
                        <a:rPr kumimoji="0" lang="en-GB" sz="1600" kern="1200" dirty="0" smtClean="0">
                          <a:solidFill>
                            <a:schemeClr val="dk1"/>
                          </a:solidFill>
                          <a:effectLst/>
                          <a:latin typeface="+mn-lt"/>
                          <a:ea typeface="+mn-ea"/>
                          <a:cs typeface="+mn-cs"/>
                        </a:rPr>
                        <a:t>	</a:t>
                      </a:r>
                      <a:r>
                        <a:rPr kumimoji="0" lang="en-US" sz="1600" b="0" i="1" u="none" strike="noStrike" kern="1200" baseline="0" dirty="0" smtClean="0">
                          <a:solidFill>
                            <a:schemeClr val="dk1"/>
                          </a:solidFill>
                          <a:latin typeface="Arial" panose="020B0604020202020204" pitchFamily="34" charset="0"/>
                          <a:ea typeface="+mn-ea"/>
                          <a:cs typeface="Arial" panose="020B0604020202020204" pitchFamily="34" charset="0"/>
                        </a:rPr>
                        <a:t>88% agreed</a:t>
                      </a:r>
                    </a:p>
                    <a:p>
                      <a:pPr marL="0" marR="0" lvl="0" indent="0" algn="l" defTabSz="914400" rtl="0" eaLnBrk="1" fontAlgn="auto" latinLnBrk="0" hangingPunct="1">
                        <a:lnSpc>
                          <a:spcPct val="100000"/>
                        </a:lnSpc>
                        <a:spcBef>
                          <a:spcPts val="0"/>
                        </a:spcBef>
                        <a:spcAft>
                          <a:spcPts val="0"/>
                        </a:spcAft>
                        <a:buClrTx/>
                        <a:buSzTx/>
                        <a:buFontTx/>
                        <a:buNone/>
                        <a:tabLst>
                          <a:tab pos="2425700" algn="l"/>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I always try to find an attraction or local event to go to when I have visitors</a:t>
                      </a:r>
                      <a:r>
                        <a:rPr kumimoji="0" lang="en-GB" sz="1800" kern="1200" dirty="0" smtClean="0">
                          <a:solidFill>
                            <a:schemeClr val="dk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tab pos="2425700" algn="l"/>
                        </a:tabLst>
                        <a:defRPr/>
                      </a:pPr>
                      <a:r>
                        <a:rPr kumimoji="0" lang="en-US" sz="1600" b="0" i="1" u="none" strike="noStrike" kern="1200" baseline="0" dirty="0" smtClean="0">
                          <a:solidFill>
                            <a:schemeClr val="dk1"/>
                          </a:solidFill>
                          <a:latin typeface="Arial" panose="020B0604020202020204" pitchFamily="34" charset="0"/>
                          <a:ea typeface="+mn-ea"/>
                          <a:cs typeface="Arial" panose="020B0604020202020204" pitchFamily="34" charset="0"/>
                        </a:rPr>
                        <a:t>45% agreed</a:t>
                      </a:r>
                    </a:p>
                    <a:p>
                      <a:pPr marL="0" marR="0" lvl="0" indent="0" algn="l" defTabSz="914400" rtl="0" eaLnBrk="1" fontAlgn="auto" latinLnBrk="0" hangingPunct="1">
                        <a:lnSpc>
                          <a:spcPct val="100000"/>
                        </a:lnSpc>
                        <a:spcBef>
                          <a:spcPts val="0"/>
                        </a:spcBef>
                        <a:spcAft>
                          <a:spcPts val="0"/>
                        </a:spcAft>
                        <a:buClrTx/>
                        <a:buSzTx/>
                        <a:buFontTx/>
                        <a:buNone/>
                        <a:tabLst>
                          <a:tab pos="2425700" algn="l"/>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I always take my visitors out to eat I local restaurants at least once during their </a:t>
                      </a: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stay </a:t>
                      </a:r>
                      <a:r>
                        <a:rPr kumimoji="0" lang="en-GB" sz="1800" kern="1200" dirty="0" smtClean="0">
                          <a:solidFill>
                            <a:schemeClr val="dk1"/>
                          </a:solidFill>
                          <a:effectLst/>
                          <a:latin typeface="+mn-lt"/>
                          <a:ea typeface="+mn-ea"/>
                          <a:cs typeface="+mn-cs"/>
                        </a:rPr>
                        <a:t>	</a:t>
                      </a:r>
                      <a:r>
                        <a:rPr kumimoji="0" lang="en-GB" sz="1600" b="0" i="1" u="none" strike="noStrike" kern="1200" baseline="0" dirty="0" smtClean="0">
                          <a:solidFill>
                            <a:schemeClr val="dk1"/>
                          </a:solidFill>
                          <a:latin typeface="Arial" panose="020B0604020202020204" pitchFamily="34" charset="0"/>
                          <a:ea typeface="+mn-ea"/>
                          <a:cs typeface="Arial" panose="020B0604020202020204" pitchFamily="34" charset="0"/>
                        </a:rPr>
                        <a:t>58% agreed</a:t>
                      </a:r>
                    </a:p>
                    <a:p>
                      <a:pPr marL="0" marR="0" lvl="0" indent="0" algn="l" defTabSz="914400" rtl="0" eaLnBrk="1" fontAlgn="auto" latinLnBrk="0" hangingPunct="1">
                        <a:lnSpc>
                          <a:spcPct val="100000"/>
                        </a:lnSpc>
                        <a:spcBef>
                          <a:spcPts val="0"/>
                        </a:spcBef>
                        <a:spcAft>
                          <a:spcPts val="0"/>
                        </a:spcAft>
                        <a:buClrTx/>
                        <a:buSzTx/>
                        <a:buFontTx/>
                        <a:buNone/>
                        <a:tabLst>
                          <a:tab pos="2425700" algn="l"/>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When going out with my visitors I avoid places I know will be crowded with other tourists and day trippers </a:t>
                      </a:r>
                      <a:r>
                        <a:rPr kumimoji="0" lang="en-GB" sz="1600" kern="1200" dirty="0" smtClean="0">
                          <a:solidFill>
                            <a:schemeClr val="dk1"/>
                          </a:solidFill>
                          <a:effectLst/>
                          <a:latin typeface="+mn-lt"/>
                          <a:ea typeface="+mn-ea"/>
                          <a:cs typeface="+mn-cs"/>
                        </a:rPr>
                        <a:t>	</a:t>
                      </a:r>
                      <a:r>
                        <a:rPr kumimoji="0" lang="en-US" sz="1600" b="0" i="1" u="none" strike="noStrike" kern="1200" baseline="0" dirty="0" smtClean="0">
                          <a:solidFill>
                            <a:schemeClr val="dk1"/>
                          </a:solidFill>
                          <a:latin typeface="Arial" panose="020B0604020202020204" pitchFamily="34" charset="0"/>
                          <a:ea typeface="+mn-ea"/>
                          <a:cs typeface="Arial" panose="020B0604020202020204" pitchFamily="34" charset="0"/>
                        </a:rPr>
                        <a:t>63% agreed</a:t>
                      </a:r>
                    </a:p>
                    <a:p>
                      <a:pPr>
                        <a:tabLst>
                          <a:tab pos="2425700" algn="l"/>
                        </a:tabLst>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If I didn’t have room for visitors to stay overnight at my house I would recommend other accommodation locally </a:t>
                      </a:r>
                      <a:r>
                        <a:rPr kumimoji="0" lang="en-GB" sz="1600" kern="1200" dirty="0" smtClean="0">
                          <a:solidFill>
                            <a:schemeClr val="dk1"/>
                          </a:solidFill>
                          <a:effectLst/>
                          <a:latin typeface="+mn-lt"/>
                          <a:ea typeface="+mn-ea"/>
                          <a:cs typeface="+mn-cs"/>
                        </a:rPr>
                        <a:t>	</a:t>
                      </a:r>
                      <a:r>
                        <a:rPr kumimoji="0" lang="en-US" sz="1600" b="0" i="1" u="none" strike="noStrike" kern="1200" baseline="0" dirty="0" smtClean="0">
                          <a:solidFill>
                            <a:schemeClr val="dk1"/>
                          </a:solidFill>
                          <a:latin typeface="Arial" panose="020B0604020202020204" pitchFamily="34" charset="0"/>
                          <a:ea typeface="+mn-ea"/>
                          <a:cs typeface="Arial" panose="020B0604020202020204" pitchFamily="34" charset="0"/>
                        </a:rPr>
                        <a:t>69% agreed</a:t>
                      </a:r>
                    </a:p>
                    <a:p>
                      <a:pPr>
                        <a:tabLst>
                          <a:tab pos="2425700" algn="l"/>
                        </a:tabLst>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I feel I should pay for everything when I have visitors to stay </a:t>
                      </a:r>
                      <a:r>
                        <a:rPr kumimoji="0" lang="en-GB" sz="1600" kern="1200" dirty="0" smtClean="0">
                          <a:solidFill>
                            <a:schemeClr val="dk1"/>
                          </a:solidFill>
                          <a:effectLst/>
                          <a:latin typeface="+mn-lt"/>
                          <a:ea typeface="+mn-ea"/>
                          <a:cs typeface="+mn-cs"/>
                        </a:rPr>
                        <a:t>	</a:t>
                      </a:r>
                      <a:r>
                        <a:rPr kumimoji="0" lang="en-US" sz="1600" b="0" i="1" u="none" strike="noStrike" kern="1200" baseline="0" dirty="0" smtClean="0">
                          <a:solidFill>
                            <a:schemeClr val="dk1"/>
                          </a:solidFill>
                          <a:latin typeface="Arial" panose="020B0604020202020204" pitchFamily="34" charset="0"/>
                          <a:ea typeface="+mn-ea"/>
                          <a:cs typeface="Arial" panose="020B0604020202020204" pitchFamily="34" charset="0"/>
                        </a:rPr>
                        <a:t>47% agreed</a:t>
                      </a:r>
                    </a:p>
                    <a:p>
                      <a:pPr>
                        <a:tabLst>
                          <a:tab pos="2425700" algn="l"/>
                        </a:tabLst>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Going out with my visitors makes me realise how much my local area has to offer </a:t>
                      </a:r>
                      <a:r>
                        <a:rPr kumimoji="0" lang="en-GB" sz="1600" kern="1200" dirty="0" smtClean="0">
                          <a:solidFill>
                            <a:schemeClr val="dk1"/>
                          </a:solidFill>
                          <a:effectLst/>
                          <a:latin typeface="+mn-lt"/>
                          <a:ea typeface="+mn-ea"/>
                          <a:cs typeface="+mn-cs"/>
                        </a:rPr>
                        <a:t>	</a:t>
                      </a:r>
                      <a:r>
                        <a:rPr kumimoji="0" lang="en-US" sz="1600" b="0" i="1" u="none" strike="noStrike" kern="1200" baseline="0" dirty="0" smtClean="0">
                          <a:solidFill>
                            <a:schemeClr val="dk1"/>
                          </a:solidFill>
                          <a:latin typeface="Arial" panose="020B0604020202020204" pitchFamily="34" charset="0"/>
                          <a:ea typeface="+mn-ea"/>
                          <a:cs typeface="Arial" panose="020B0604020202020204" pitchFamily="34" charset="0"/>
                        </a:rPr>
                        <a:t>61% agreed</a:t>
                      </a:r>
                      <a:endParaRPr lang="en-GB" sz="1600" dirty="0">
                        <a:latin typeface="Arial" panose="020B0604020202020204" pitchFamily="34" charset="0"/>
                        <a:cs typeface="Arial" panose="020B0604020202020204" pitchFamily="34" charset="0"/>
                      </a:endParaRPr>
                    </a:p>
                  </a:txBody>
                  <a:tcPr/>
                </a:tc>
                <a:tc>
                  <a:txBody>
                    <a:bodyPr/>
                    <a:lstStyle/>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t>
                      </a: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t>
                      </a: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t>
                      </a: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t>
                      </a: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t>
                      </a: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endPar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a:t>
                      </a:r>
                      <a:endParaRPr lang="en-GB" sz="1600" dirty="0">
                        <a:latin typeface="Arial" panose="020B0604020202020204" pitchFamily="34" charset="0"/>
                        <a:cs typeface="Arial" panose="020B0604020202020204" pitchFamily="34" charset="0"/>
                      </a:endParaRPr>
                    </a:p>
                  </a:txBody>
                  <a:tcPr/>
                </a:tc>
                <a:tc>
                  <a:txBody>
                    <a:bodyPr/>
                    <a:lstStyle/>
                    <a:p>
                      <a:pPr>
                        <a:tabLst>
                          <a:tab pos="2603500" algn="l"/>
                        </a:tabLst>
                      </a:pPr>
                      <a:r>
                        <a:rPr lang="en-US" sz="1600" dirty="0" smtClean="0">
                          <a:latin typeface="Arial" panose="020B0604020202020204" pitchFamily="34" charset="0"/>
                          <a:cs typeface="Arial" panose="020B0604020202020204" pitchFamily="34" charset="0"/>
                        </a:rPr>
                        <a:t>Staying overnight with friends or relatives is a cheap way of having a holiday </a:t>
                      </a:r>
                      <a:r>
                        <a:rPr kumimoji="0" lang="en-GB" sz="1600" kern="1200" dirty="0" smtClean="0">
                          <a:solidFill>
                            <a:schemeClr val="dk1"/>
                          </a:solidFill>
                          <a:effectLst/>
                          <a:latin typeface="+mn-lt"/>
                          <a:ea typeface="+mn-ea"/>
                          <a:cs typeface="+mn-cs"/>
                        </a:rPr>
                        <a:t>	</a:t>
                      </a:r>
                      <a:r>
                        <a:rPr lang="en-US" sz="1600" dirty="0" smtClean="0">
                          <a:latin typeface="Arial" panose="020B0604020202020204" pitchFamily="34" charset="0"/>
                          <a:cs typeface="Arial" panose="020B0604020202020204" pitchFamily="34" charset="0"/>
                        </a:rPr>
                        <a:t>62% agreed</a:t>
                      </a:r>
                    </a:p>
                    <a:p>
                      <a:pPr>
                        <a:tabLst>
                          <a:tab pos="2603500" algn="l"/>
                        </a:tabLst>
                      </a:pPr>
                      <a:r>
                        <a:rPr lang="en-US" sz="1600" dirty="0" smtClean="0">
                          <a:latin typeface="Arial" panose="020B0604020202020204" pitchFamily="34" charset="0"/>
                          <a:cs typeface="Arial" panose="020B0604020202020204" pitchFamily="34" charset="0"/>
                        </a:rPr>
                        <a:t>Many of my friends live so far away from me</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that visiting them requires staying overnight</a:t>
                      </a:r>
                      <a:r>
                        <a:rPr lang="en-US" sz="1600" baseline="0" dirty="0" smtClean="0">
                          <a:latin typeface="Arial" panose="020B0604020202020204" pitchFamily="34" charset="0"/>
                          <a:cs typeface="Arial" panose="020B0604020202020204" pitchFamily="34" charset="0"/>
                        </a:rPr>
                        <a:t> </a:t>
                      </a:r>
                      <a:r>
                        <a:rPr kumimoji="0" lang="en-GB" sz="1600" kern="1200" dirty="0" smtClean="0">
                          <a:solidFill>
                            <a:schemeClr val="dk1"/>
                          </a:solidFill>
                          <a:effectLst/>
                          <a:latin typeface="+mn-lt"/>
                          <a:ea typeface="+mn-ea"/>
                          <a:cs typeface="+mn-cs"/>
                        </a:rPr>
                        <a:t>	</a:t>
                      </a:r>
                      <a:r>
                        <a:rPr lang="en-US" sz="1600" dirty="0" smtClean="0">
                          <a:latin typeface="Arial" panose="020B0604020202020204" pitchFamily="34" charset="0"/>
                          <a:cs typeface="Arial" panose="020B0604020202020204" pitchFamily="34" charset="0"/>
                        </a:rPr>
                        <a:t>68% agreed</a:t>
                      </a:r>
                    </a:p>
                    <a:p>
                      <a:pPr>
                        <a:tabLst>
                          <a:tab pos="2603500" algn="l"/>
                        </a:tabLst>
                      </a:pPr>
                      <a:r>
                        <a:rPr lang="en-US" sz="1600" dirty="0" smtClean="0">
                          <a:latin typeface="Arial" panose="020B0604020202020204" pitchFamily="34" charset="0"/>
                          <a:cs typeface="Arial" panose="020B0604020202020204" pitchFamily="34" charset="0"/>
                        </a:rPr>
                        <a:t>I try to combine trips to visit friends or relatives</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with an event of interest to me in the area</a:t>
                      </a:r>
                      <a:r>
                        <a:rPr lang="en-US" sz="1600" baseline="0" dirty="0" smtClean="0">
                          <a:latin typeface="Arial" panose="020B0604020202020204" pitchFamily="34" charset="0"/>
                          <a:cs typeface="Arial" panose="020B0604020202020204" pitchFamily="34" charset="0"/>
                        </a:rPr>
                        <a:t> </a:t>
                      </a:r>
                      <a:r>
                        <a:rPr kumimoji="0" lang="en-GB" sz="1600" kern="1200" dirty="0" smtClean="0">
                          <a:solidFill>
                            <a:schemeClr val="dk1"/>
                          </a:solidFill>
                          <a:effectLst/>
                          <a:latin typeface="+mn-lt"/>
                          <a:ea typeface="+mn-ea"/>
                          <a:cs typeface="+mn-cs"/>
                        </a:rPr>
                        <a:t>	</a:t>
                      </a:r>
                      <a:r>
                        <a:rPr lang="en-US" sz="1600" dirty="0" smtClean="0">
                          <a:latin typeface="Arial" panose="020B0604020202020204" pitchFamily="34" charset="0"/>
                          <a:cs typeface="Arial" panose="020B0604020202020204" pitchFamily="34" charset="0"/>
                        </a:rPr>
                        <a:t>41% agreed</a:t>
                      </a:r>
                    </a:p>
                    <a:p>
                      <a:pPr>
                        <a:tabLst>
                          <a:tab pos="2603500" algn="l"/>
                        </a:tabLst>
                      </a:pPr>
                      <a:r>
                        <a:rPr lang="en-US" sz="1600" dirty="0" smtClean="0">
                          <a:latin typeface="Arial" panose="020B0604020202020204" pitchFamily="34" charset="0"/>
                          <a:cs typeface="Arial" panose="020B0604020202020204" pitchFamily="34" charset="0"/>
                        </a:rPr>
                        <a:t>It’s important that the people I am staying</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with come along with me to visit local attractions</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or events </a:t>
                      </a:r>
                      <a:r>
                        <a:rPr kumimoji="0" lang="en-GB" sz="1600" kern="1200" dirty="0" smtClean="0">
                          <a:solidFill>
                            <a:schemeClr val="dk1"/>
                          </a:solidFill>
                          <a:effectLst/>
                          <a:latin typeface="+mn-lt"/>
                          <a:ea typeface="+mn-ea"/>
                          <a:cs typeface="+mn-cs"/>
                        </a:rPr>
                        <a:t>	</a:t>
                      </a:r>
                      <a:r>
                        <a:rPr lang="en-US" sz="1600" dirty="0" smtClean="0">
                          <a:latin typeface="Arial" panose="020B0604020202020204" pitchFamily="34" charset="0"/>
                          <a:cs typeface="Arial" panose="020B0604020202020204" pitchFamily="34" charset="0"/>
                        </a:rPr>
                        <a:t>57% agreed</a:t>
                      </a:r>
                    </a:p>
                    <a:p>
                      <a:pPr>
                        <a:tabLst>
                          <a:tab pos="2603500" algn="l"/>
                        </a:tabLst>
                      </a:pPr>
                      <a:r>
                        <a:rPr lang="en-US" sz="1600" dirty="0" smtClean="0">
                          <a:latin typeface="Arial" panose="020B0604020202020204" pitchFamily="34" charset="0"/>
                          <a:cs typeface="Arial" panose="020B0604020202020204" pitchFamily="34" charset="0"/>
                        </a:rPr>
                        <a:t>When I stay overnight with relatives it is</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usually because of a family</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event or</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special occasion </a:t>
                      </a:r>
                      <a:r>
                        <a:rPr kumimoji="0" lang="en-GB" sz="1600" kern="1200" dirty="0" smtClean="0">
                          <a:solidFill>
                            <a:schemeClr val="dk1"/>
                          </a:solidFill>
                          <a:effectLst/>
                          <a:latin typeface="+mn-lt"/>
                          <a:ea typeface="+mn-ea"/>
                          <a:cs typeface="+mn-cs"/>
                        </a:rPr>
                        <a:t>	</a:t>
                      </a:r>
                      <a:r>
                        <a:rPr lang="en-US" sz="1600" dirty="0" smtClean="0">
                          <a:latin typeface="Arial" panose="020B0604020202020204" pitchFamily="34" charset="0"/>
                          <a:cs typeface="Arial" panose="020B0604020202020204" pitchFamily="34" charset="0"/>
                        </a:rPr>
                        <a:t>53% agreed</a:t>
                      </a:r>
                    </a:p>
                    <a:p>
                      <a:pPr>
                        <a:tabLst>
                          <a:tab pos="2603500" algn="l"/>
                        </a:tabLst>
                      </a:pPr>
                      <a:r>
                        <a:rPr lang="en-US" sz="1600" dirty="0" smtClean="0">
                          <a:latin typeface="Arial" panose="020B0604020202020204" pitchFamily="34" charset="0"/>
                          <a:cs typeface="Arial" panose="020B0604020202020204" pitchFamily="34" charset="0"/>
                        </a:rPr>
                        <a:t>By going to stay with friends or relatives you get</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to see parts of the country you may not</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otherwise visit </a:t>
                      </a:r>
                      <a:r>
                        <a:rPr kumimoji="0" lang="en-GB" sz="1600" kern="1200" dirty="0" smtClean="0">
                          <a:solidFill>
                            <a:schemeClr val="dk1"/>
                          </a:solidFill>
                          <a:effectLst/>
                          <a:latin typeface="+mn-lt"/>
                          <a:ea typeface="+mn-ea"/>
                          <a:cs typeface="+mn-cs"/>
                        </a:rPr>
                        <a:t>	</a:t>
                      </a:r>
                      <a:r>
                        <a:rPr lang="en-US" sz="1600" dirty="0" smtClean="0">
                          <a:latin typeface="Arial" panose="020B0604020202020204" pitchFamily="34" charset="0"/>
                          <a:cs typeface="Arial" panose="020B0604020202020204" pitchFamily="34" charset="0"/>
                        </a:rPr>
                        <a:t>77% agreed</a:t>
                      </a:r>
                      <a:endParaRPr lang="en-GB" sz="16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777013343"/>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500" dirty="0" smtClean="0"/>
              <a:t>1.1 – T&amp;T </a:t>
            </a:r>
            <a:r>
              <a:rPr lang="en-US" sz="3500" dirty="0" smtClean="0"/>
              <a:t>Structure – Who are Tourists?</a:t>
            </a:r>
            <a:endParaRPr lang="en-GB" sz="3500" b="1" dirty="0" smtClean="0"/>
          </a:p>
        </p:txBody>
      </p:sp>
      <p:sp>
        <p:nvSpPr>
          <p:cNvPr id="34" name="Rectangle 33"/>
          <p:cNvSpPr/>
          <p:nvPr/>
        </p:nvSpPr>
        <p:spPr>
          <a:xfrm>
            <a:off x="251520" y="1124744"/>
            <a:ext cx="6696744" cy="5324535"/>
          </a:xfrm>
          <a:prstGeom prst="rect">
            <a:avLst/>
          </a:prstGeom>
        </p:spPr>
        <p:txBody>
          <a:bodyPr wrap="square">
            <a:spAutoFit/>
          </a:bodyPr>
          <a:lstStyle/>
          <a:p>
            <a:pPr marL="22225">
              <a:buClr>
                <a:srgbClr val="0070C0"/>
              </a:buClr>
            </a:pPr>
            <a:r>
              <a:rPr lang="en-US" sz="2000" b="1" dirty="0"/>
              <a:t>What is the travel and tourism industry?</a:t>
            </a:r>
          </a:p>
          <a:p>
            <a:pPr marL="355600" indent="-333375">
              <a:buClr>
                <a:srgbClr val="0070C0"/>
              </a:buClr>
              <a:buFont typeface="Wingdings 3" panose="05040102010807070707" pitchFamily="18" charset="2"/>
              <a:buChar char=""/>
            </a:pPr>
            <a:r>
              <a:rPr lang="en-US" sz="2000" dirty="0"/>
              <a:t>Travel and tourism is a global industry involving approximately </a:t>
            </a:r>
            <a:r>
              <a:rPr lang="en-US" sz="2000" dirty="0" smtClean="0"/>
              <a:t>1 out </a:t>
            </a:r>
            <a:r>
              <a:rPr lang="en-US" sz="2000" dirty="0"/>
              <a:t>of every 11.5 people on the planet. </a:t>
            </a:r>
            <a:r>
              <a:rPr lang="en-US" sz="2000" dirty="0" smtClean="0"/>
              <a:t>The </a:t>
            </a:r>
            <a:r>
              <a:rPr lang="en-US" sz="2000" dirty="0"/>
              <a:t>industry has </a:t>
            </a:r>
            <a:r>
              <a:rPr lang="en-US" sz="2000" dirty="0" smtClean="0"/>
              <a:t>experienced tremendous </a:t>
            </a:r>
            <a:r>
              <a:rPr lang="en-US" sz="2000" dirty="0"/>
              <a:t>growth in the last 40 years and is now considered to be </a:t>
            </a:r>
            <a:r>
              <a:rPr lang="en-US" sz="2000" dirty="0" smtClean="0"/>
              <a:t>one of </a:t>
            </a:r>
            <a:r>
              <a:rPr lang="en-US" sz="2000" dirty="0"/>
              <a:t>the most important industries in the world. </a:t>
            </a:r>
            <a:endParaRPr lang="en-US" sz="2000" dirty="0" smtClean="0"/>
          </a:p>
          <a:p>
            <a:pPr marL="355600" indent="-333375">
              <a:buClr>
                <a:srgbClr val="0070C0"/>
              </a:buClr>
              <a:buFont typeface="Wingdings 3" panose="05040102010807070707" pitchFamily="18" charset="2"/>
              <a:buChar char=""/>
            </a:pPr>
            <a:r>
              <a:rPr lang="en-US" sz="2000" dirty="0" smtClean="0"/>
              <a:t>However</a:t>
            </a:r>
            <a:r>
              <a:rPr lang="en-US" sz="2000" dirty="0"/>
              <a:t>, what exactly </a:t>
            </a:r>
            <a:r>
              <a:rPr lang="en-US" sz="2000" dirty="0" smtClean="0"/>
              <a:t>are we </a:t>
            </a:r>
            <a:r>
              <a:rPr lang="en-US" sz="2000" dirty="0"/>
              <a:t>talking about when we say ‘the travel and tourism industry?’</a:t>
            </a:r>
          </a:p>
          <a:p>
            <a:pPr marL="355600" indent="-333375">
              <a:buClr>
                <a:srgbClr val="0070C0"/>
              </a:buClr>
              <a:buFont typeface="Wingdings 3" panose="05040102010807070707" pitchFamily="18" charset="2"/>
              <a:buChar char=""/>
            </a:pPr>
            <a:r>
              <a:rPr lang="en-US" sz="2000" dirty="0"/>
              <a:t>To put it simply, it is that whole mix of businesses and agencies </a:t>
            </a:r>
            <a:r>
              <a:rPr lang="en-US" sz="2000" dirty="0" smtClean="0"/>
              <a:t>that work </a:t>
            </a:r>
            <a:r>
              <a:rPr lang="en-US" sz="2000" dirty="0"/>
              <a:t>together to serve the needs of people who travel. Some do </a:t>
            </a:r>
            <a:r>
              <a:rPr lang="en-US" sz="2000" dirty="0" smtClean="0"/>
              <a:t>this directly</a:t>
            </a:r>
            <a:r>
              <a:rPr lang="en-US" sz="2000" dirty="0"/>
              <a:t>, such as airlines, bus companies, hotels and holiday companies.</a:t>
            </a:r>
          </a:p>
          <a:p>
            <a:pPr marL="355600" indent="-333375">
              <a:buClr>
                <a:srgbClr val="0070C0"/>
              </a:buClr>
              <a:buFont typeface="Wingdings 3" panose="05040102010807070707" pitchFamily="18" charset="2"/>
              <a:buChar char=""/>
            </a:pPr>
            <a:r>
              <a:rPr lang="en-US" sz="2000" dirty="0"/>
              <a:t>Some do this indirectly, such as advertising agencies, consultants </a:t>
            </a:r>
            <a:r>
              <a:rPr lang="en-US" sz="2000" dirty="0" smtClean="0"/>
              <a:t>and government </a:t>
            </a:r>
            <a:r>
              <a:rPr lang="en-US" sz="2000" dirty="0"/>
              <a:t>bodies. </a:t>
            </a:r>
            <a:r>
              <a:rPr lang="en-US" sz="2000" dirty="0" smtClean="0"/>
              <a:t>The </a:t>
            </a:r>
            <a:r>
              <a:rPr lang="en-US" sz="2000" dirty="0"/>
              <a:t>various sub-sectors that go to make up </a:t>
            </a:r>
            <a:r>
              <a:rPr lang="en-US" sz="2000" dirty="0" smtClean="0"/>
              <a:t>the travel </a:t>
            </a:r>
            <a:r>
              <a:rPr lang="en-US" sz="2000" dirty="0"/>
              <a:t>and tourism industry are shown, in a </a:t>
            </a:r>
            <a:r>
              <a:rPr lang="en-US" sz="2000" dirty="0" smtClean="0"/>
              <a:t>simplified </a:t>
            </a:r>
            <a:r>
              <a:rPr lang="en-US" sz="2000" dirty="0"/>
              <a:t>form, in Fig. 1.2</a:t>
            </a:r>
            <a:r>
              <a:rPr lang="en-US" sz="2000" dirty="0" smtClean="0"/>
              <a:t>.</a:t>
            </a:r>
            <a:endParaRPr lang="en-US" sz="20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05</a:t>
            </a:r>
            <a:endParaRPr lang="en-GB" sz="1400" b="1" dirty="0">
              <a:latin typeface="Calibri" panose="020F050202020403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27186965"/>
              </p:ext>
            </p:extLst>
          </p:nvPr>
        </p:nvGraphicFramePr>
        <p:xfrm>
          <a:off x="6948264" y="1102812"/>
          <a:ext cx="1872209" cy="5502060"/>
        </p:xfrm>
        <a:graphic>
          <a:graphicData uri="http://schemas.openxmlformats.org/drawingml/2006/table">
            <a:tbl>
              <a:tblPr firstRow="1" firstCol="1" lastRow="1" lastCol="1" bandRow="1" bandCol="1">
                <a:tableStyleId>{2D5ABB26-0587-4C30-8999-92F81FD0307C}</a:tableStyleId>
              </a:tblPr>
              <a:tblGrid>
                <a:gridCol w="1872209"/>
              </a:tblGrid>
              <a:tr h="525988">
                <a:tc>
                  <a:txBody>
                    <a:bodyPr/>
                    <a:lstStyle/>
                    <a:p>
                      <a:pPr>
                        <a:spcAft>
                          <a:spcPts val="0"/>
                        </a:spcAft>
                      </a:pPr>
                      <a:endParaRPr lang="en-GB" sz="152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976072">
                <a:tc>
                  <a:txBody>
                    <a:bodyPr/>
                    <a:lstStyle/>
                    <a:p>
                      <a:pPr marL="177800" indent="-177800" algn="l">
                        <a:spcAft>
                          <a:spcPts val="600"/>
                        </a:spcAft>
                        <a:buFontTx/>
                        <a:buBlip>
                          <a:blip r:embed="rId4"/>
                        </a:buBlip>
                      </a:pPr>
                      <a:r>
                        <a:rPr lang="en-US" sz="1770" baseline="0" dirty="0" smtClean="0">
                          <a:solidFill>
                            <a:schemeClr val="tx1"/>
                          </a:solidFill>
                          <a:effectLst/>
                          <a:latin typeface="Arial" pitchFamily="34" charset="0"/>
                          <a:ea typeface="Times New Roman"/>
                          <a:cs typeface="Arial" pitchFamily="34" charset="0"/>
                        </a:rPr>
                        <a:t>Think of your own circumstances or those of all</a:t>
                      </a:r>
                    </a:p>
                    <a:p>
                      <a:pPr marL="177800" indent="-177800" algn="l">
                        <a:spcAft>
                          <a:spcPts val="600"/>
                        </a:spcAft>
                        <a:buFontTx/>
                        <a:buBlip>
                          <a:blip r:embed="rId4"/>
                        </a:buBlip>
                      </a:pPr>
                      <a:r>
                        <a:rPr lang="en-US" sz="1770" baseline="0" dirty="0" smtClean="0">
                          <a:solidFill>
                            <a:schemeClr val="tx1"/>
                          </a:solidFill>
                          <a:effectLst/>
                          <a:latin typeface="Arial" pitchFamily="34" charset="0"/>
                          <a:ea typeface="Times New Roman"/>
                          <a:cs typeface="Arial" pitchFamily="34" charset="0"/>
                        </a:rPr>
                        <a:t>your relatives and friends</a:t>
                      </a:r>
                      <a:r>
                        <a:rPr lang="en-US" sz="1770" baseline="0" dirty="0" smtClean="0">
                          <a:solidFill>
                            <a:srgbClr val="FF0000"/>
                          </a:solidFill>
                          <a:effectLst/>
                          <a:latin typeface="Arial" pitchFamily="34" charset="0"/>
                          <a:ea typeface="Times New Roman"/>
                          <a:cs typeface="Arial" pitchFamily="34" charset="0"/>
                        </a:rPr>
                        <a:t>:</a:t>
                      </a:r>
                    </a:p>
                    <a:p>
                      <a:pPr marL="177800" indent="-177800" algn="l">
                        <a:spcAft>
                          <a:spcPts val="600"/>
                        </a:spcAft>
                        <a:buFontTx/>
                        <a:buBlip>
                          <a:blip r:embed="rId4"/>
                        </a:buBlip>
                      </a:pPr>
                      <a:r>
                        <a:rPr lang="en-US" sz="1770" baseline="0" dirty="0" smtClean="0">
                          <a:solidFill>
                            <a:srgbClr val="FF0000"/>
                          </a:solidFill>
                          <a:effectLst/>
                          <a:latin typeface="Arial" pitchFamily="34" charset="0"/>
                          <a:ea typeface="Times New Roman"/>
                          <a:cs typeface="Arial" pitchFamily="34" charset="0"/>
                        </a:rPr>
                        <a:t>How many have moved from one area to another?</a:t>
                      </a:r>
                    </a:p>
                    <a:p>
                      <a:pPr marL="177800" indent="-177800" algn="l">
                        <a:spcAft>
                          <a:spcPts val="600"/>
                        </a:spcAft>
                        <a:buFontTx/>
                        <a:buBlip>
                          <a:blip r:embed="rId4"/>
                        </a:buBlip>
                      </a:pPr>
                      <a:r>
                        <a:rPr lang="en-US" sz="1770" baseline="0" dirty="0" smtClean="0">
                          <a:solidFill>
                            <a:schemeClr val="tx1"/>
                          </a:solidFill>
                          <a:effectLst/>
                          <a:latin typeface="Arial" pitchFamily="34" charset="0"/>
                          <a:ea typeface="Times New Roman"/>
                          <a:cs typeface="Arial" pitchFamily="34" charset="0"/>
                        </a:rPr>
                        <a:t>How often do you visit?</a:t>
                      </a:r>
                    </a:p>
                    <a:p>
                      <a:pPr marL="177800" indent="-177800" algn="l">
                        <a:spcAft>
                          <a:spcPts val="600"/>
                        </a:spcAft>
                        <a:buFontTx/>
                        <a:buBlip>
                          <a:blip r:embed="rId4"/>
                        </a:buBlip>
                      </a:pPr>
                      <a:r>
                        <a:rPr lang="en-US" sz="1770" baseline="0" dirty="0" smtClean="0">
                          <a:solidFill>
                            <a:srgbClr val="FF0000"/>
                          </a:solidFill>
                          <a:effectLst/>
                          <a:latin typeface="Arial" pitchFamily="34" charset="0"/>
                          <a:ea typeface="Times New Roman"/>
                          <a:cs typeface="Arial" pitchFamily="34" charset="0"/>
                        </a:rPr>
                        <a:t>How did you travel?</a:t>
                      </a:r>
                    </a:p>
                    <a:p>
                      <a:pPr marL="177800" indent="-177800" algn="l">
                        <a:spcAft>
                          <a:spcPts val="600"/>
                        </a:spcAft>
                        <a:buFontTx/>
                        <a:buBlip>
                          <a:blip r:embed="rId4"/>
                        </a:buBlip>
                      </a:pPr>
                      <a:r>
                        <a:rPr lang="en-US" sz="1770" baseline="0" dirty="0" smtClean="0">
                          <a:solidFill>
                            <a:schemeClr val="tx1"/>
                          </a:solidFill>
                          <a:effectLst/>
                          <a:latin typeface="Arial" pitchFamily="34" charset="0"/>
                          <a:ea typeface="Times New Roman"/>
                          <a:cs typeface="Arial" pitchFamily="34" charset="0"/>
                        </a:rPr>
                        <a:t>What do you do when you are there?</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40000"/>
                        <a:lumOff val="60000"/>
                      </a:schemeClr>
                    </a:solidFill>
                  </a:tcPr>
                </a:tc>
              </a:tr>
            </a:tbl>
          </a:graphicData>
        </a:graphic>
      </p:graphicFrame>
      <p:pic>
        <p:nvPicPr>
          <p:cNvPr id="6" name="Picture 5" descr="Think About"/>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016917" y="1124744"/>
            <a:ext cx="1803556" cy="478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284044"/>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500" dirty="0" smtClean="0"/>
              <a:t>1.1 – T&amp;T </a:t>
            </a:r>
            <a:r>
              <a:rPr lang="en-US" sz="3500" dirty="0" smtClean="0"/>
              <a:t>Structure – Who are Tourists?</a:t>
            </a:r>
            <a:endParaRPr lang="en-GB" sz="3500" b="1" dirty="0" smtClean="0"/>
          </a:p>
        </p:txBody>
      </p:sp>
      <p:sp>
        <p:nvSpPr>
          <p:cNvPr id="34" name="Rectangle 33"/>
          <p:cNvSpPr/>
          <p:nvPr/>
        </p:nvSpPr>
        <p:spPr>
          <a:xfrm>
            <a:off x="251520" y="1124744"/>
            <a:ext cx="8568952" cy="4401205"/>
          </a:xfrm>
          <a:prstGeom prst="rect">
            <a:avLst/>
          </a:prstGeom>
        </p:spPr>
        <p:txBody>
          <a:bodyPr wrap="square">
            <a:spAutoFit/>
          </a:bodyPr>
          <a:lstStyle/>
          <a:p>
            <a:pPr marL="22225">
              <a:buClr>
                <a:srgbClr val="0070C0"/>
              </a:buClr>
            </a:pPr>
            <a:r>
              <a:rPr lang="en-US" sz="2000" b="1" dirty="0"/>
              <a:t>What is the travel and tourism industry?</a:t>
            </a:r>
          </a:p>
          <a:p>
            <a:pPr marL="355600" indent="-333375">
              <a:buClr>
                <a:srgbClr val="0070C0"/>
              </a:buClr>
              <a:buFont typeface="Wingdings 3" panose="05040102010807070707" pitchFamily="18" charset="2"/>
              <a:buChar char=""/>
            </a:pPr>
            <a:r>
              <a:rPr lang="en-US" sz="2000" dirty="0" smtClean="0"/>
              <a:t>The </a:t>
            </a:r>
            <a:r>
              <a:rPr lang="en-US" sz="2000" dirty="0"/>
              <a:t>presence of these sub-sectors determine the characteristics of </a:t>
            </a:r>
            <a:r>
              <a:rPr lang="en-US" sz="2000" dirty="0" smtClean="0"/>
              <a:t>the tourism </a:t>
            </a:r>
            <a:r>
              <a:rPr lang="en-US" sz="2000" dirty="0"/>
              <a:t>industry in any particular location and the types of tourists </a:t>
            </a:r>
            <a:r>
              <a:rPr lang="en-US" sz="2000" dirty="0" smtClean="0"/>
              <a:t>that are </a:t>
            </a:r>
            <a:r>
              <a:rPr lang="en-US" sz="2000" dirty="0"/>
              <a:t>being attracted to go there. A complex </a:t>
            </a:r>
            <a:r>
              <a:rPr lang="en-US" sz="2000" dirty="0" smtClean="0"/>
              <a:t>network of </a:t>
            </a:r>
            <a:r>
              <a:rPr lang="en-US" sz="2000" dirty="0"/>
              <a:t>tour operators, travel agents, transport </a:t>
            </a:r>
            <a:r>
              <a:rPr lang="en-US" sz="2000" dirty="0" smtClean="0"/>
              <a:t>operators and </a:t>
            </a:r>
            <a:r>
              <a:rPr lang="en-US" sz="2000" dirty="0"/>
              <a:t>accommodation providers work </a:t>
            </a:r>
            <a:r>
              <a:rPr lang="en-US" sz="2000" dirty="0" smtClean="0"/>
              <a:t>together to </a:t>
            </a:r>
            <a:r>
              <a:rPr lang="en-US" sz="2000" dirty="0"/>
              <a:t>identify and develop new markets or </a:t>
            </a:r>
            <a:r>
              <a:rPr lang="en-US" sz="2000" dirty="0" smtClean="0"/>
              <a:t>recreate existing </a:t>
            </a:r>
            <a:r>
              <a:rPr lang="en-US" sz="2000" dirty="0"/>
              <a:t>markets. </a:t>
            </a:r>
            <a:endParaRPr lang="en-US" sz="2000" dirty="0" smtClean="0"/>
          </a:p>
          <a:p>
            <a:pPr marL="355600" indent="-333375">
              <a:buClr>
                <a:srgbClr val="0070C0"/>
              </a:buClr>
              <a:buFont typeface="Wingdings 3" panose="05040102010807070707" pitchFamily="18" charset="2"/>
              <a:buChar char=""/>
            </a:pPr>
            <a:r>
              <a:rPr lang="en-US" sz="2000" dirty="0" smtClean="0"/>
              <a:t>Tour </a:t>
            </a:r>
            <a:r>
              <a:rPr lang="en-US" sz="2000" dirty="0"/>
              <a:t>operators, airlines and </a:t>
            </a:r>
            <a:r>
              <a:rPr lang="en-US" sz="2000" dirty="0" smtClean="0"/>
              <a:t>hotels have </a:t>
            </a:r>
            <a:r>
              <a:rPr lang="en-US" sz="2000" dirty="0"/>
              <a:t>become increasingly important in </a:t>
            </a:r>
            <a:r>
              <a:rPr lang="en-US" sz="2000" dirty="0" smtClean="0"/>
              <a:t>destination development</a:t>
            </a:r>
            <a:r>
              <a:rPr lang="en-US" sz="2000" dirty="0"/>
              <a:t>. </a:t>
            </a:r>
            <a:r>
              <a:rPr lang="en-US" sz="2000" dirty="0" smtClean="0"/>
              <a:t/>
            </a:r>
            <a:br>
              <a:rPr lang="en-US" sz="2000" dirty="0" smtClean="0"/>
            </a:br>
            <a:r>
              <a:rPr lang="en-US" sz="2000" dirty="0" smtClean="0"/>
              <a:t>Let us </a:t>
            </a:r>
            <a:r>
              <a:rPr lang="en-US" sz="2000" dirty="0"/>
              <a:t>now </a:t>
            </a:r>
            <a:r>
              <a:rPr lang="en-US" sz="2000" dirty="0" smtClean="0"/>
              <a:t>briefly </a:t>
            </a:r>
            <a:r>
              <a:rPr lang="en-US" sz="2000" dirty="0"/>
              <a:t>look at </a:t>
            </a:r>
            <a:r>
              <a:rPr lang="en-US" sz="2000" dirty="0" smtClean="0"/>
              <a:t/>
            </a:r>
            <a:br>
              <a:rPr lang="en-US" sz="2000" dirty="0" smtClean="0"/>
            </a:br>
            <a:r>
              <a:rPr lang="en-US" sz="2000" dirty="0" smtClean="0"/>
              <a:t>what each of </a:t>
            </a:r>
            <a:r>
              <a:rPr lang="en-US" sz="2000" dirty="0"/>
              <a:t>the component </a:t>
            </a:r>
            <a:r>
              <a:rPr lang="en-US" sz="2000" dirty="0" smtClean="0"/>
              <a:t/>
            </a:r>
            <a:br>
              <a:rPr lang="en-US" sz="2000" dirty="0" smtClean="0"/>
            </a:br>
            <a:r>
              <a:rPr lang="en-US" sz="2000" dirty="0" smtClean="0"/>
              <a:t>sub-sectors </a:t>
            </a:r>
            <a:r>
              <a:rPr lang="en-US" sz="2000" dirty="0"/>
              <a:t>of the </a:t>
            </a:r>
            <a:r>
              <a:rPr lang="en-US" sz="2000" dirty="0" smtClean="0"/>
              <a:t>travel and </a:t>
            </a:r>
            <a:br>
              <a:rPr lang="en-US" sz="2000" dirty="0" smtClean="0"/>
            </a:br>
            <a:r>
              <a:rPr lang="en-US" sz="2000" dirty="0" smtClean="0"/>
              <a:t>tourism </a:t>
            </a:r>
            <a:r>
              <a:rPr lang="en-US" sz="2000" dirty="0"/>
              <a:t>industry </a:t>
            </a:r>
            <a:r>
              <a:rPr lang="en-US" sz="2000" dirty="0" smtClean="0"/>
              <a:t>actually </a:t>
            </a:r>
            <a:r>
              <a:rPr lang="en-US" sz="2000" dirty="0"/>
              <a:t>does </a:t>
            </a:r>
            <a:r>
              <a:rPr lang="en-US" sz="2000" dirty="0" smtClean="0"/>
              <a:t/>
            </a:r>
            <a:br>
              <a:rPr lang="en-US" sz="2000" dirty="0" smtClean="0"/>
            </a:br>
            <a:r>
              <a:rPr lang="en-US" sz="2000" dirty="0" smtClean="0"/>
              <a:t>and </a:t>
            </a:r>
            <a:r>
              <a:rPr lang="en-US" sz="2000" dirty="0"/>
              <a:t>why they </a:t>
            </a:r>
            <a:r>
              <a:rPr lang="en-US" sz="2000" dirty="0" smtClean="0"/>
              <a:t>are important</a:t>
            </a:r>
            <a:r>
              <a:rPr lang="en-US" sz="2000" dirty="0"/>
              <a:t>.</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05</a:t>
            </a:r>
            <a:endParaRPr lang="en-GB" sz="1400" b="1" dirty="0">
              <a:latin typeface="Calibri" panose="020F0502020204030204" pitchFamily="34" charset="0"/>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6688" t="11151" r="10625" b="21649"/>
          <a:stretch/>
        </p:blipFill>
        <p:spPr>
          <a:xfrm>
            <a:off x="4067944" y="3685486"/>
            <a:ext cx="4752528" cy="2896778"/>
          </a:xfrm>
          <a:prstGeom prst="rect">
            <a:avLst/>
          </a:prstGeom>
        </p:spPr>
      </p:pic>
      <p:sp>
        <p:nvSpPr>
          <p:cNvPr id="4" name="Rectangle 3"/>
          <p:cNvSpPr/>
          <p:nvPr/>
        </p:nvSpPr>
        <p:spPr>
          <a:xfrm>
            <a:off x="539552" y="5581689"/>
            <a:ext cx="3528392" cy="1015663"/>
          </a:xfrm>
          <a:prstGeom prst="rect">
            <a:avLst/>
          </a:prstGeom>
        </p:spPr>
        <p:txBody>
          <a:bodyPr wrap="square">
            <a:spAutoFit/>
          </a:bodyPr>
          <a:lstStyle/>
          <a:p>
            <a:r>
              <a:rPr lang="en-US" sz="2000" b="1" dirty="0">
                <a:solidFill>
                  <a:srgbClr val="142EFF"/>
                </a:solidFill>
                <a:latin typeface="GillSans-BoldCondensed"/>
              </a:rPr>
              <a:t>Fig. 1.2 </a:t>
            </a:r>
            <a:r>
              <a:rPr lang="en-US" sz="2000" dirty="0">
                <a:solidFill>
                  <a:srgbClr val="142EFF"/>
                </a:solidFill>
                <a:latin typeface="GillSans"/>
              </a:rPr>
              <a:t>The component sub-sectors of the international </a:t>
            </a:r>
            <a:r>
              <a:rPr lang="en-US" sz="2000" dirty="0" smtClean="0">
                <a:solidFill>
                  <a:srgbClr val="142EFF"/>
                </a:solidFill>
                <a:latin typeface="GillSans"/>
              </a:rPr>
              <a:t>travel </a:t>
            </a:r>
            <a:r>
              <a:rPr lang="en-GB" sz="2000" dirty="0" smtClean="0">
                <a:solidFill>
                  <a:srgbClr val="142EFF"/>
                </a:solidFill>
                <a:latin typeface="GillSans"/>
              </a:rPr>
              <a:t>and </a:t>
            </a:r>
            <a:r>
              <a:rPr lang="en-GB" sz="2000" dirty="0">
                <a:solidFill>
                  <a:srgbClr val="142EFF"/>
                </a:solidFill>
                <a:latin typeface="GillSans"/>
              </a:rPr>
              <a:t>tourism industry</a:t>
            </a:r>
            <a:endParaRPr lang="en-GB" sz="2000" dirty="0"/>
          </a:p>
        </p:txBody>
      </p:sp>
    </p:spTree>
    <p:extLst>
      <p:ext uri="{BB962C8B-B14F-4D97-AF65-F5344CB8AC3E}">
        <p14:creationId xmlns:p14="http://schemas.microsoft.com/office/powerpoint/2010/main" val="907363921"/>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100" dirty="0" smtClean="0"/>
              <a:t>1.1 – T&amp;T </a:t>
            </a:r>
            <a:r>
              <a:rPr lang="en-US" sz="3100" dirty="0" smtClean="0"/>
              <a:t>Structure – Role of the Travel Agent</a:t>
            </a:r>
            <a:endParaRPr lang="en-GB" sz="3100" b="1" dirty="0" smtClean="0"/>
          </a:p>
        </p:txBody>
      </p:sp>
      <p:sp>
        <p:nvSpPr>
          <p:cNvPr id="34" name="Rectangle 33"/>
          <p:cNvSpPr/>
          <p:nvPr/>
        </p:nvSpPr>
        <p:spPr>
          <a:xfrm>
            <a:off x="251520" y="1124744"/>
            <a:ext cx="8568952" cy="5410712"/>
          </a:xfrm>
          <a:prstGeom prst="rect">
            <a:avLst/>
          </a:prstGeom>
        </p:spPr>
        <p:txBody>
          <a:bodyPr wrap="square">
            <a:spAutoFit/>
          </a:bodyPr>
          <a:lstStyle/>
          <a:p>
            <a:pPr marL="22225">
              <a:buClr>
                <a:srgbClr val="0070C0"/>
              </a:buClr>
            </a:pPr>
            <a:r>
              <a:rPr lang="en-US" sz="1920" b="1" dirty="0"/>
              <a:t>The role of the travel agent</a:t>
            </a:r>
          </a:p>
          <a:p>
            <a:pPr marL="355600" indent="-333375">
              <a:buClr>
                <a:srgbClr val="0070C0"/>
              </a:buClr>
              <a:buFont typeface="Wingdings 3" panose="05040102010807070707" pitchFamily="18" charset="2"/>
              <a:buChar char=""/>
            </a:pPr>
            <a:r>
              <a:rPr lang="en-US" sz="1920" dirty="0"/>
              <a:t>Travel agencies act as agents for a variety </a:t>
            </a:r>
            <a:r>
              <a:rPr lang="en-US" sz="1920" dirty="0" smtClean="0"/>
              <a:t>of </a:t>
            </a:r>
            <a:r>
              <a:rPr lang="en-US" sz="1920" b="1" dirty="0" smtClean="0"/>
              <a:t>principals</a:t>
            </a:r>
            <a:r>
              <a:rPr lang="en-US" sz="1920" dirty="0" smtClean="0"/>
              <a:t> </a:t>
            </a:r>
            <a:r>
              <a:rPr lang="en-US" sz="1920" dirty="0"/>
              <a:t>(the suppliers of the travel and </a:t>
            </a:r>
            <a:r>
              <a:rPr lang="en-US" sz="1920" dirty="0" smtClean="0"/>
              <a:t>tourism industry’s </a:t>
            </a:r>
            <a:r>
              <a:rPr lang="en-US" sz="1920" dirty="0"/>
              <a:t>products) such as airlines, rail </a:t>
            </a:r>
            <a:r>
              <a:rPr lang="en-US" sz="1920" dirty="0" smtClean="0"/>
              <a:t>companies, hotels</a:t>
            </a:r>
            <a:r>
              <a:rPr lang="en-US" sz="1920" dirty="0"/>
              <a:t>, tour operators, car hire companies </a:t>
            </a:r>
            <a:r>
              <a:rPr lang="en-US" sz="1920" dirty="0" smtClean="0"/>
              <a:t>and currency </a:t>
            </a:r>
            <a:r>
              <a:rPr lang="en-US" sz="1920" dirty="0"/>
              <a:t>suppliers. </a:t>
            </a:r>
            <a:r>
              <a:rPr lang="en-US" sz="1920" dirty="0" smtClean="0"/>
              <a:t>The </a:t>
            </a:r>
            <a:r>
              <a:rPr lang="en-US" sz="1920" dirty="0"/>
              <a:t>main role of a retail </a:t>
            </a:r>
            <a:r>
              <a:rPr lang="en-US" sz="1920" dirty="0" smtClean="0"/>
              <a:t>travel agent </a:t>
            </a:r>
            <a:r>
              <a:rPr lang="en-US" sz="1920" dirty="0"/>
              <a:t>is to sell holidays, ancillary products (such as insurance, car </a:t>
            </a:r>
            <a:r>
              <a:rPr lang="en-US" sz="1920" dirty="0" smtClean="0"/>
              <a:t>hire, foreign </a:t>
            </a:r>
            <a:r>
              <a:rPr lang="en-US" sz="1920" dirty="0"/>
              <a:t>currency etc.), provide information and to advise customers.</a:t>
            </a:r>
          </a:p>
          <a:p>
            <a:pPr marL="355600" indent="-333375">
              <a:buClr>
                <a:srgbClr val="0070C0"/>
              </a:buClr>
              <a:buFont typeface="Wingdings 3" panose="05040102010807070707" pitchFamily="18" charset="2"/>
              <a:buChar char=""/>
            </a:pPr>
            <a:r>
              <a:rPr lang="en-US" sz="1920" dirty="0" smtClean="0"/>
              <a:t>There </a:t>
            </a:r>
            <a:r>
              <a:rPr lang="en-US" sz="1920" dirty="0"/>
              <a:t>are also business travel agents who specialise in providing </a:t>
            </a:r>
            <a:r>
              <a:rPr lang="en-US" sz="1920" dirty="0" smtClean="0"/>
              <a:t>services for </a:t>
            </a:r>
            <a:r>
              <a:rPr lang="en-US" sz="1920" dirty="0"/>
              <a:t>business travellers. </a:t>
            </a:r>
            <a:r>
              <a:rPr lang="en-US" sz="1920" dirty="0" smtClean="0"/>
              <a:t>These </a:t>
            </a:r>
            <a:r>
              <a:rPr lang="en-US" sz="1920" dirty="0"/>
              <a:t>business travel agencies provide speed </a:t>
            </a:r>
            <a:r>
              <a:rPr lang="en-US" sz="1920" dirty="0" smtClean="0"/>
              <a:t>and flexibility </a:t>
            </a:r>
            <a:r>
              <a:rPr lang="en-US" sz="1920" dirty="0"/>
              <a:t>in making travel arrangements with scheduled airlines </a:t>
            </a:r>
            <a:r>
              <a:rPr lang="en-US" sz="1920" dirty="0" smtClean="0"/>
              <a:t>and accommodation </a:t>
            </a:r>
            <a:r>
              <a:rPr lang="en-US" sz="1920" dirty="0"/>
              <a:t>bookings with large international hotel chains.</a:t>
            </a:r>
          </a:p>
          <a:p>
            <a:pPr marL="355600" indent="-333375">
              <a:buClr>
                <a:srgbClr val="0070C0"/>
              </a:buClr>
              <a:buFont typeface="Wingdings 3" panose="05040102010807070707" pitchFamily="18" charset="2"/>
              <a:buChar char=""/>
            </a:pPr>
            <a:r>
              <a:rPr lang="en-US" sz="1920" dirty="0"/>
              <a:t>Travel agencies vary in their size and scale of operation. In </a:t>
            </a:r>
            <a:r>
              <a:rPr lang="en-US" sz="1920" dirty="0" smtClean="0"/>
              <a:t>some countries </a:t>
            </a:r>
            <a:r>
              <a:rPr lang="en-US" sz="1920" dirty="0"/>
              <a:t>you will </a:t>
            </a:r>
            <a:r>
              <a:rPr lang="en-US" sz="1920" dirty="0" smtClean="0"/>
              <a:t>find </a:t>
            </a:r>
            <a:r>
              <a:rPr lang="en-US" sz="1920" b="1" dirty="0"/>
              <a:t>multiples</a:t>
            </a:r>
            <a:r>
              <a:rPr lang="en-US" sz="1920" dirty="0"/>
              <a:t>. </a:t>
            </a:r>
            <a:r>
              <a:rPr lang="en-US" sz="1920" dirty="0" smtClean="0"/>
              <a:t>These </a:t>
            </a:r>
            <a:r>
              <a:rPr lang="en-US" sz="1920" dirty="0"/>
              <a:t>are </a:t>
            </a:r>
            <a:r>
              <a:rPr lang="en-US" sz="1920" dirty="0" smtClean="0"/>
              <a:t>agencies that </a:t>
            </a:r>
            <a:r>
              <a:rPr lang="en-US" sz="1920" dirty="0"/>
              <a:t>have branches throughout a country and </a:t>
            </a:r>
            <a:r>
              <a:rPr lang="en-US" sz="1920" dirty="0" smtClean="0"/>
              <a:t>often in counties </a:t>
            </a:r>
            <a:r>
              <a:rPr lang="en-US" sz="1920" dirty="0"/>
              <a:t>abroad as well, example, </a:t>
            </a:r>
            <a:r>
              <a:rPr lang="en-US" sz="1920" dirty="0" smtClean="0"/>
              <a:t>Thomas </a:t>
            </a:r>
            <a:r>
              <a:rPr lang="en-US" sz="1920" dirty="0"/>
              <a:t>Cook agency.</a:t>
            </a:r>
          </a:p>
          <a:p>
            <a:pPr marL="355600" indent="-333375">
              <a:buClr>
                <a:srgbClr val="0070C0"/>
              </a:buClr>
              <a:buFont typeface="Wingdings 3" panose="05040102010807070707" pitchFamily="18" charset="2"/>
              <a:buChar char=""/>
            </a:pPr>
            <a:r>
              <a:rPr lang="en-US" sz="1920" dirty="0"/>
              <a:t>You can also </a:t>
            </a:r>
            <a:r>
              <a:rPr lang="en-US" sz="1920" dirty="0" smtClean="0"/>
              <a:t>find </a:t>
            </a:r>
            <a:r>
              <a:rPr lang="en-US" sz="1920" dirty="0"/>
              <a:t>smaller independent travel agents </a:t>
            </a:r>
            <a:r>
              <a:rPr lang="en-US" sz="1920" dirty="0" smtClean="0"/>
              <a:t>called </a:t>
            </a:r>
            <a:r>
              <a:rPr lang="en-US" sz="1920" b="1" dirty="0" err="1" smtClean="0"/>
              <a:t>miniples</a:t>
            </a:r>
            <a:r>
              <a:rPr lang="en-US" sz="1920" dirty="0"/>
              <a:t>, which are not part of a national chain. </a:t>
            </a:r>
            <a:r>
              <a:rPr lang="en-US" sz="1920" dirty="0" smtClean="0"/>
              <a:t>They usually </a:t>
            </a:r>
            <a:r>
              <a:rPr lang="en-US" sz="1920" dirty="0"/>
              <a:t>have one retail outlet but may have a number </a:t>
            </a:r>
            <a:r>
              <a:rPr lang="en-US" sz="1920" dirty="0" smtClean="0"/>
              <a:t>of shops </a:t>
            </a:r>
            <a:r>
              <a:rPr lang="en-US" sz="1920" dirty="0"/>
              <a:t>in the </a:t>
            </a:r>
            <a:r>
              <a:rPr lang="en-US" sz="1920" dirty="0" smtClean="0"/>
              <a:t>specific </a:t>
            </a:r>
            <a:r>
              <a:rPr lang="en-US" sz="1920" dirty="0"/>
              <a:t>area.</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06</a:t>
            </a:r>
            <a:endParaRPr lang="en-GB" sz="1400" b="1" dirty="0">
              <a:latin typeface="Calibri" panose="020F0502020204030204" pitchFamily="34" charset="0"/>
            </a:endParaRPr>
          </a:p>
        </p:txBody>
      </p:sp>
    </p:spTree>
    <p:extLst>
      <p:ext uri="{BB962C8B-B14F-4D97-AF65-F5344CB8AC3E}">
        <p14:creationId xmlns:p14="http://schemas.microsoft.com/office/powerpoint/2010/main" val="1556233509"/>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100" dirty="0" smtClean="0"/>
              <a:t>1.1 – T&amp;T </a:t>
            </a:r>
            <a:r>
              <a:rPr lang="en-US" sz="3100" dirty="0" smtClean="0"/>
              <a:t>Structure – Role of the Travel Agent</a:t>
            </a:r>
            <a:endParaRPr lang="en-GB" sz="3100" b="1" dirty="0" smtClean="0"/>
          </a:p>
        </p:txBody>
      </p:sp>
      <p:sp>
        <p:nvSpPr>
          <p:cNvPr id="34" name="Rectangle 33"/>
          <p:cNvSpPr/>
          <p:nvPr/>
        </p:nvSpPr>
        <p:spPr>
          <a:xfrm>
            <a:off x="251520" y="1124744"/>
            <a:ext cx="8496944" cy="5583067"/>
          </a:xfrm>
          <a:prstGeom prst="rect">
            <a:avLst/>
          </a:prstGeom>
        </p:spPr>
        <p:txBody>
          <a:bodyPr wrap="square">
            <a:spAutoFit/>
          </a:bodyPr>
          <a:lstStyle/>
          <a:p>
            <a:pPr marL="22225">
              <a:buClr>
                <a:srgbClr val="0070C0"/>
              </a:buClr>
            </a:pPr>
            <a:r>
              <a:rPr lang="en-US" sz="2230" b="1" dirty="0" smtClean="0"/>
              <a:t>The role of the travel agent</a:t>
            </a:r>
          </a:p>
          <a:p>
            <a:pPr marL="449263" indent="-427038">
              <a:buClr>
                <a:srgbClr val="0070C0"/>
              </a:buClr>
              <a:buFont typeface="Wingdings 3" panose="05040102010807070707" pitchFamily="18" charset="2"/>
              <a:buChar char=""/>
            </a:pPr>
            <a:r>
              <a:rPr lang="en-US" sz="2230" dirty="0" smtClean="0"/>
              <a:t>Travel agencies perform a key role as intermediaries that provide information on destinations and tour packages, and enable potential clients to access this information and confirm their arrangements through bookings. Their place in the chain of distribution is shown in Fig. 1.3. i.e. key aspects of this distribution process are:</a:t>
            </a:r>
          </a:p>
          <a:p>
            <a:pPr marL="811213" indent="-342900">
              <a:buClr>
                <a:srgbClr val="0070C0"/>
              </a:buClr>
              <a:buFont typeface="Arial" panose="020B0604020202020204" pitchFamily="34" charset="0"/>
              <a:buChar char="•"/>
            </a:pPr>
            <a:r>
              <a:rPr lang="en-US" sz="2230" b="1" dirty="0" smtClean="0"/>
              <a:t>The principals acting as primary suppliers </a:t>
            </a:r>
            <a:r>
              <a:rPr lang="en-US" sz="2230" dirty="0" smtClean="0"/>
              <a:t>in the tourism distribution chain include transport, accommodation, attraction, local tours etc.</a:t>
            </a:r>
          </a:p>
          <a:p>
            <a:pPr marL="811213" indent="-342900">
              <a:buClr>
                <a:srgbClr val="0070C0"/>
              </a:buClr>
              <a:buFont typeface="Arial" panose="020B0604020202020204" pitchFamily="34" charset="0"/>
              <a:buChar char="•"/>
            </a:pPr>
            <a:r>
              <a:rPr lang="en-US" sz="2230" b="1" dirty="0" smtClean="0"/>
              <a:t>Tour operators </a:t>
            </a:r>
            <a:r>
              <a:rPr lang="en-US" sz="2230" dirty="0" smtClean="0"/>
              <a:t>can be seen as product builders i.e., they produce a new product by combining or packaging the basic products or components offered by primary suppliers.</a:t>
            </a:r>
          </a:p>
          <a:p>
            <a:pPr marL="811213" indent="-342900">
              <a:buClr>
                <a:srgbClr val="0070C0"/>
              </a:buClr>
              <a:buFont typeface="Arial" panose="020B0604020202020204" pitchFamily="34" charset="0"/>
              <a:buChar char="•"/>
            </a:pPr>
            <a:r>
              <a:rPr lang="en-US" sz="2230" b="1" dirty="0" smtClean="0"/>
              <a:t>Travel agents </a:t>
            </a:r>
            <a:r>
              <a:rPr lang="en-US" sz="2230" dirty="0" smtClean="0"/>
              <a:t>can be viewed as information brokers, providing the consumer with relevant information and booking facilities.</a:t>
            </a:r>
            <a:endParaRPr lang="en-US" sz="223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06</a:t>
            </a:r>
            <a:endParaRPr lang="en-GB" sz="1400" b="1" dirty="0">
              <a:latin typeface="Calibri" panose="020F0502020204030204" pitchFamily="34" charset="0"/>
            </a:endParaRPr>
          </a:p>
        </p:txBody>
      </p:sp>
    </p:spTree>
    <p:extLst>
      <p:ext uri="{BB962C8B-B14F-4D97-AF65-F5344CB8AC3E}">
        <p14:creationId xmlns:p14="http://schemas.microsoft.com/office/powerpoint/2010/main" val="3832394827"/>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100" dirty="0" smtClean="0"/>
              <a:t>1.1 – T&amp;T </a:t>
            </a:r>
            <a:r>
              <a:rPr lang="en-US" sz="3100" dirty="0" smtClean="0"/>
              <a:t>Structure – Role of the Travel Agent</a:t>
            </a:r>
            <a:endParaRPr lang="en-GB" sz="3100" b="1" dirty="0" smtClean="0"/>
          </a:p>
        </p:txBody>
      </p:sp>
      <p:sp>
        <p:nvSpPr>
          <p:cNvPr id="34" name="Rectangle 33"/>
          <p:cNvSpPr/>
          <p:nvPr/>
        </p:nvSpPr>
        <p:spPr>
          <a:xfrm>
            <a:off x="251520" y="1124744"/>
            <a:ext cx="4248472" cy="5410712"/>
          </a:xfrm>
          <a:prstGeom prst="rect">
            <a:avLst/>
          </a:prstGeom>
        </p:spPr>
        <p:txBody>
          <a:bodyPr wrap="square">
            <a:spAutoFit/>
          </a:bodyPr>
          <a:lstStyle/>
          <a:p>
            <a:pPr marL="361950" indent="-342900">
              <a:buClr>
                <a:srgbClr val="0070C0"/>
              </a:buClr>
              <a:buFont typeface="Arial" panose="020B0604020202020204" pitchFamily="34" charset="0"/>
              <a:buChar char="•"/>
            </a:pPr>
            <a:r>
              <a:rPr lang="en-US" sz="2160" b="1" dirty="0" smtClean="0"/>
              <a:t>Computerized </a:t>
            </a:r>
            <a:r>
              <a:rPr lang="en-US" sz="2160" b="1" dirty="0"/>
              <a:t>Reservation </a:t>
            </a:r>
            <a:r>
              <a:rPr lang="en-US" sz="2160" b="1" dirty="0" smtClean="0"/>
              <a:t>Systems</a:t>
            </a:r>
            <a:r>
              <a:rPr lang="en-US" sz="2160" dirty="0" smtClean="0"/>
              <a:t>/ Global </a:t>
            </a:r>
            <a:r>
              <a:rPr lang="en-US" sz="2160" dirty="0"/>
              <a:t>Distribution Systems (</a:t>
            </a:r>
            <a:r>
              <a:rPr lang="en-US" sz="2160" dirty="0" smtClean="0"/>
              <a:t>CRS/GDS</a:t>
            </a:r>
            <a:r>
              <a:rPr lang="en-US" sz="2160" dirty="0"/>
              <a:t>) cover airline </a:t>
            </a:r>
            <a:r>
              <a:rPr lang="en-US" sz="2160" dirty="0" smtClean="0"/>
              <a:t>offerings </a:t>
            </a:r>
            <a:r>
              <a:rPr lang="en-US" sz="2160" dirty="0"/>
              <a:t>as well </a:t>
            </a:r>
            <a:r>
              <a:rPr lang="en-US" sz="2160" dirty="0" smtClean="0"/>
              <a:t>as other </a:t>
            </a:r>
            <a:r>
              <a:rPr lang="en-US" sz="2160" dirty="0"/>
              <a:t>tourism relevant products </a:t>
            </a:r>
            <a:r>
              <a:rPr lang="en-US" sz="2160" dirty="0" smtClean="0"/>
              <a:t>such as </a:t>
            </a:r>
            <a:r>
              <a:rPr lang="en-US" sz="2160" dirty="0"/>
              <a:t>packaged holidays and other </a:t>
            </a:r>
            <a:r>
              <a:rPr lang="en-US" sz="2160" dirty="0" smtClean="0"/>
              <a:t>means of </a:t>
            </a:r>
            <a:r>
              <a:rPr lang="en-US" sz="2160" dirty="0"/>
              <a:t>transportation. </a:t>
            </a:r>
            <a:r>
              <a:rPr lang="en-US" sz="2160" dirty="0" smtClean="0"/>
              <a:t>They </a:t>
            </a:r>
            <a:r>
              <a:rPr lang="en-US" sz="2160" dirty="0"/>
              <a:t>provide </a:t>
            </a:r>
            <a:r>
              <a:rPr lang="en-US" sz="2160" dirty="0" smtClean="0"/>
              <a:t>the main </a:t>
            </a:r>
            <a:r>
              <a:rPr lang="en-US" sz="2160" dirty="0"/>
              <a:t>links to tour operator </a:t>
            </a:r>
            <a:r>
              <a:rPr lang="en-US" sz="2160" dirty="0" smtClean="0"/>
              <a:t>systems and </a:t>
            </a:r>
            <a:r>
              <a:rPr lang="en-US" sz="2160" dirty="0"/>
              <a:t>to travel agents.</a:t>
            </a:r>
          </a:p>
          <a:p>
            <a:pPr marL="361950" indent="-342900">
              <a:buClr>
                <a:srgbClr val="0070C0"/>
              </a:buClr>
              <a:buFont typeface="Arial" panose="020B0604020202020204" pitchFamily="34" charset="0"/>
              <a:buChar char="•"/>
            </a:pPr>
            <a:r>
              <a:rPr lang="en-US" sz="2160" b="1" dirty="0" smtClean="0"/>
              <a:t>On-line </a:t>
            </a:r>
            <a:r>
              <a:rPr lang="en-US" sz="2160" b="1" dirty="0"/>
              <a:t>reservation systems </a:t>
            </a:r>
            <a:r>
              <a:rPr lang="en-US" sz="2160" dirty="0" smtClean="0"/>
              <a:t>allow customers </a:t>
            </a:r>
            <a:r>
              <a:rPr lang="en-US" sz="2160" dirty="0"/>
              <a:t>to by-pass </a:t>
            </a:r>
            <a:r>
              <a:rPr lang="en-US" sz="2160" dirty="0" smtClean="0"/>
              <a:t>traditional intermediaries </a:t>
            </a:r>
            <a:r>
              <a:rPr lang="en-US" sz="2160" dirty="0"/>
              <a:t>and deal </a:t>
            </a:r>
            <a:r>
              <a:rPr lang="en-US" sz="2160" dirty="0" smtClean="0"/>
              <a:t>directly with </a:t>
            </a:r>
            <a:r>
              <a:rPr lang="en-US" sz="2160" dirty="0"/>
              <a:t>the primary suppliers to </a:t>
            </a:r>
            <a:r>
              <a:rPr lang="en-US" sz="2160" dirty="0" smtClean="0"/>
              <a:t>obtain information </a:t>
            </a:r>
            <a:r>
              <a:rPr lang="en-US" sz="2160" dirty="0"/>
              <a:t>and make reservations.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07</a:t>
            </a:r>
            <a:endParaRPr lang="en-GB" sz="1400" b="1" dirty="0">
              <a:latin typeface="Calibri" panose="020F0502020204030204" pitchFamily="34" charset="0"/>
            </a:endParaRPr>
          </a:p>
        </p:txBody>
      </p:sp>
      <p:sp>
        <p:nvSpPr>
          <p:cNvPr id="2" name="TextBox 1"/>
          <p:cNvSpPr txBox="1"/>
          <p:nvPr/>
        </p:nvSpPr>
        <p:spPr>
          <a:xfrm>
            <a:off x="4716016" y="1124744"/>
            <a:ext cx="3888432" cy="923330"/>
          </a:xfrm>
          <a:prstGeom prst="rect">
            <a:avLst/>
          </a:prstGeom>
          <a:solidFill>
            <a:schemeClr val="tx2">
              <a:lumMod val="20000"/>
              <a:lumOff val="80000"/>
            </a:schemeClr>
          </a:solidFill>
          <a:ln w="57150">
            <a:solidFill>
              <a:srgbClr val="002060"/>
            </a:solidFill>
          </a:ln>
        </p:spPr>
        <p:txBody>
          <a:bodyPr wrap="square" rtlCol="0">
            <a:spAutoFit/>
          </a:bodyPr>
          <a:lstStyle/>
          <a:p>
            <a:pPr algn="ctr"/>
            <a:r>
              <a:rPr lang="en-US" dirty="0"/>
              <a:t>Providers of travel </a:t>
            </a:r>
            <a:r>
              <a:rPr lang="en-US" dirty="0" smtClean="0"/>
              <a:t>products:, transport, accommodation, </a:t>
            </a:r>
            <a:r>
              <a:rPr lang="en-US" dirty="0"/>
              <a:t>transfers and other services</a:t>
            </a:r>
            <a:endParaRPr lang="en-GB" dirty="0"/>
          </a:p>
        </p:txBody>
      </p:sp>
      <p:sp>
        <p:nvSpPr>
          <p:cNvPr id="6" name="TextBox 5"/>
          <p:cNvSpPr txBox="1"/>
          <p:nvPr/>
        </p:nvSpPr>
        <p:spPr>
          <a:xfrm>
            <a:off x="4716016" y="2761061"/>
            <a:ext cx="1944216" cy="646331"/>
          </a:xfrm>
          <a:prstGeom prst="rect">
            <a:avLst/>
          </a:prstGeom>
          <a:solidFill>
            <a:schemeClr val="accent6">
              <a:lumMod val="20000"/>
              <a:lumOff val="80000"/>
            </a:schemeClr>
          </a:solidFill>
          <a:ln w="57150">
            <a:solidFill>
              <a:srgbClr val="002060"/>
            </a:solidFill>
          </a:ln>
        </p:spPr>
        <p:txBody>
          <a:bodyPr wrap="square" rtlCol="0">
            <a:spAutoFit/>
          </a:bodyPr>
          <a:lstStyle/>
          <a:p>
            <a:pPr algn="ctr"/>
            <a:r>
              <a:rPr lang="en-US" dirty="0"/>
              <a:t>Wholesalers</a:t>
            </a:r>
          </a:p>
          <a:p>
            <a:pPr algn="ctr"/>
            <a:r>
              <a:rPr lang="en-US" dirty="0"/>
              <a:t>Tour Operators</a:t>
            </a:r>
            <a:endParaRPr lang="en-GB" dirty="0"/>
          </a:p>
        </p:txBody>
      </p:sp>
      <p:sp>
        <p:nvSpPr>
          <p:cNvPr id="7" name="TextBox 6"/>
          <p:cNvSpPr txBox="1"/>
          <p:nvPr/>
        </p:nvSpPr>
        <p:spPr>
          <a:xfrm>
            <a:off x="7092280" y="4022300"/>
            <a:ext cx="1664568" cy="646331"/>
          </a:xfrm>
          <a:prstGeom prst="rect">
            <a:avLst/>
          </a:prstGeom>
          <a:solidFill>
            <a:schemeClr val="accent3">
              <a:lumMod val="60000"/>
              <a:lumOff val="40000"/>
            </a:schemeClr>
          </a:solidFill>
          <a:ln w="57150">
            <a:solidFill>
              <a:srgbClr val="002060"/>
            </a:solidFill>
          </a:ln>
        </p:spPr>
        <p:txBody>
          <a:bodyPr wrap="square" rtlCol="0">
            <a:spAutoFit/>
          </a:bodyPr>
          <a:lstStyle/>
          <a:p>
            <a:pPr algn="ctr"/>
            <a:r>
              <a:rPr lang="nn-NO" dirty="0"/>
              <a:t>Direct Sell</a:t>
            </a:r>
          </a:p>
          <a:p>
            <a:pPr algn="ctr"/>
            <a:r>
              <a:rPr lang="nn-NO" dirty="0"/>
              <a:t>eg via internet</a:t>
            </a:r>
            <a:endParaRPr lang="en-GB" dirty="0"/>
          </a:p>
        </p:txBody>
      </p:sp>
      <p:sp>
        <p:nvSpPr>
          <p:cNvPr id="8" name="TextBox 7"/>
          <p:cNvSpPr txBox="1"/>
          <p:nvPr/>
        </p:nvSpPr>
        <p:spPr>
          <a:xfrm>
            <a:off x="4718198" y="4120379"/>
            <a:ext cx="1942034" cy="646331"/>
          </a:xfrm>
          <a:prstGeom prst="rect">
            <a:avLst/>
          </a:prstGeom>
          <a:solidFill>
            <a:schemeClr val="accent4">
              <a:lumMod val="40000"/>
              <a:lumOff val="60000"/>
            </a:schemeClr>
          </a:solidFill>
          <a:ln w="57150">
            <a:solidFill>
              <a:srgbClr val="002060"/>
            </a:solidFill>
          </a:ln>
        </p:spPr>
        <p:txBody>
          <a:bodyPr wrap="square" rtlCol="0">
            <a:spAutoFit/>
          </a:bodyPr>
          <a:lstStyle/>
          <a:p>
            <a:pPr algn="ctr"/>
            <a:r>
              <a:rPr lang="en-US" dirty="0"/>
              <a:t>Retailers</a:t>
            </a:r>
          </a:p>
          <a:p>
            <a:pPr algn="ctr"/>
            <a:r>
              <a:rPr lang="en-US" dirty="0"/>
              <a:t>Travel Agencies</a:t>
            </a:r>
            <a:endParaRPr lang="en-GB" dirty="0"/>
          </a:p>
        </p:txBody>
      </p:sp>
      <p:sp>
        <p:nvSpPr>
          <p:cNvPr id="10" name="TextBox 9"/>
          <p:cNvSpPr txBox="1"/>
          <p:nvPr/>
        </p:nvSpPr>
        <p:spPr>
          <a:xfrm>
            <a:off x="4716016" y="5479696"/>
            <a:ext cx="1944216" cy="584775"/>
          </a:xfrm>
          <a:prstGeom prst="rect">
            <a:avLst/>
          </a:prstGeom>
          <a:solidFill>
            <a:schemeClr val="accent2">
              <a:lumMod val="40000"/>
              <a:lumOff val="60000"/>
            </a:schemeClr>
          </a:solidFill>
          <a:ln w="57150">
            <a:solidFill>
              <a:srgbClr val="002060"/>
            </a:solidFill>
          </a:ln>
        </p:spPr>
        <p:txBody>
          <a:bodyPr wrap="square" rtlCol="0">
            <a:spAutoFit/>
          </a:bodyPr>
          <a:lstStyle/>
          <a:p>
            <a:pPr algn="ctr"/>
            <a:r>
              <a:rPr lang="en-GB" sz="800" dirty="0" smtClean="0"/>
              <a:t/>
            </a:r>
            <a:br>
              <a:rPr lang="en-GB" sz="800" dirty="0" smtClean="0"/>
            </a:br>
            <a:r>
              <a:rPr lang="en-GB" dirty="0" smtClean="0"/>
              <a:t>Customers</a:t>
            </a:r>
          </a:p>
          <a:p>
            <a:pPr algn="ctr"/>
            <a:endParaRPr lang="en-GB" sz="600" dirty="0"/>
          </a:p>
        </p:txBody>
      </p:sp>
      <p:cxnSp>
        <p:nvCxnSpPr>
          <p:cNvPr id="4" name="Straight Arrow Connector 3"/>
          <p:cNvCxnSpPr>
            <a:endCxn id="6" idx="0"/>
          </p:cNvCxnSpPr>
          <p:nvPr/>
        </p:nvCxnSpPr>
        <p:spPr>
          <a:xfrm>
            <a:off x="5688124" y="2048074"/>
            <a:ext cx="0" cy="712987"/>
          </a:xfrm>
          <a:prstGeom prst="straightConnector1">
            <a:avLst/>
          </a:prstGeom>
          <a:ln w="10160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688124" y="3407392"/>
            <a:ext cx="0" cy="712987"/>
          </a:xfrm>
          <a:prstGeom prst="straightConnector1">
            <a:avLst/>
          </a:prstGeom>
          <a:ln w="10160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697191" y="4766710"/>
            <a:ext cx="0" cy="712987"/>
          </a:xfrm>
          <a:prstGeom prst="straightConnector1">
            <a:avLst/>
          </a:prstGeom>
          <a:ln w="10160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6" idx="3"/>
            <a:endCxn id="7" idx="0"/>
          </p:cNvCxnSpPr>
          <p:nvPr/>
        </p:nvCxnSpPr>
        <p:spPr>
          <a:xfrm>
            <a:off x="6660232" y="3084227"/>
            <a:ext cx="1264332" cy="938073"/>
          </a:xfrm>
          <a:prstGeom prst="straightConnector1">
            <a:avLst/>
          </a:prstGeom>
          <a:ln w="10160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7" idx="2"/>
            <a:endCxn id="10" idx="3"/>
          </p:cNvCxnSpPr>
          <p:nvPr/>
        </p:nvCxnSpPr>
        <p:spPr>
          <a:xfrm flipH="1">
            <a:off x="6660232" y="4668631"/>
            <a:ext cx="1264332" cy="1103453"/>
          </a:xfrm>
          <a:prstGeom prst="straightConnector1">
            <a:avLst/>
          </a:prstGeom>
          <a:ln w="10160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4716016" y="6233749"/>
            <a:ext cx="3493264" cy="369332"/>
          </a:xfrm>
          <a:prstGeom prst="rect">
            <a:avLst/>
          </a:prstGeom>
        </p:spPr>
        <p:txBody>
          <a:bodyPr wrap="none">
            <a:spAutoFit/>
          </a:bodyPr>
          <a:lstStyle/>
          <a:p>
            <a:r>
              <a:rPr lang="en-US" b="1" dirty="0">
                <a:solidFill>
                  <a:srgbClr val="142EFF"/>
                </a:solidFill>
                <a:latin typeface="GillSans-BoldCondensed"/>
              </a:rPr>
              <a:t>Fig. 1.3 </a:t>
            </a:r>
            <a:r>
              <a:rPr lang="en-US" dirty="0">
                <a:solidFill>
                  <a:srgbClr val="142EFF"/>
                </a:solidFill>
                <a:latin typeface="GillSans"/>
              </a:rPr>
              <a:t>The chain of distribution</a:t>
            </a:r>
            <a:endParaRPr lang="en-GB" dirty="0"/>
          </a:p>
        </p:txBody>
      </p:sp>
    </p:spTree>
    <p:extLst>
      <p:ext uri="{BB962C8B-B14F-4D97-AF65-F5344CB8AC3E}">
        <p14:creationId xmlns:p14="http://schemas.microsoft.com/office/powerpoint/2010/main" val="3745715097"/>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8" y="1124744"/>
            <a:ext cx="8424936" cy="5355312"/>
          </a:xfrm>
          <a:prstGeom prst="rect">
            <a:avLst/>
          </a:prstGeom>
        </p:spPr>
        <p:txBody>
          <a:bodyPr wrap="square">
            <a:spAutoFit/>
          </a:bodyPr>
          <a:lstStyle/>
          <a:p>
            <a:pPr>
              <a:buClr>
                <a:srgbClr val="0070C0"/>
              </a:buClr>
            </a:pPr>
            <a:r>
              <a:rPr lang="en-US" b="1" dirty="0"/>
              <a:t>AO1 Knowledge with understanding</a:t>
            </a:r>
          </a:p>
          <a:p>
            <a:pPr marL="439738" indent="-439738">
              <a:buClr>
                <a:srgbClr val="0070C0"/>
              </a:buClr>
              <a:buFont typeface="Wingdings 3" panose="05040102010807070707" pitchFamily="18" charset="2"/>
              <a:buChar char=""/>
            </a:pPr>
            <a:r>
              <a:rPr lang="en-US" dirty="0"/>
              <a:t>Candidates should be able to:</a:t>
            </a:r>
          </a:p>
          <a:p>
            <a:pPr marL="812800" indent="-373063">
              <a:buClr>
                <a:srgbClr val="0070C0"/>
              </a:buClr>
              <a:buFont typeface="+mj-lt"/>
              <a:buAutoNum type="alphaUcPeriod"/>
            </a:pPr>
            <a:r>
              <a:rPr lang="en-US" dirty="0" smtClean="0"/>
              <a:t>Recall</a:t>
            </a:r>
            <a:r>
              <a:rPr lang="en-US" dirty="0"/>
              <a:t>, select and present relevant factual information.</a:t>
            </a:r>
          </a:p>
          <a:p>
            <a:pPr marL="812800" indent="-373063">
              <a:buClr>
                <a:srgbClr val="0070C0"/>
              </a:buClr>
              <a:buFont typeface="+mj-lt"/>
              <a:buAutoNum type="alphaUcPeriod"/>
            </a:pPr>
            <a:r>
              <a:rPr lang="en-US" dirty="0" smtClean="0"/>
              <a:t>Demonstrate </a:t>
            </a:r>
            <a:r>
              <a:rPr lang="en-US" dirty="0"/>
              <a:t>and apply knowledge with understanding of the correct use of the following in the </a:t>
            </a:r>
            <a:r>
              <a:rPr lang="en-US" dirty="0" smtClean="0"/>
              <a:t>travel and </a:t>
            </a:r>
            <a:r>
              <a:rPr lang="en-US" dirty="0"/>
              <a:t>tourism industry:</a:t>
            </a:r>
          </a:p>
          <a:p>
            <a:pPr marL="1168400" indent="-355600">
              <a:buClr>
                <a:srgbClr val="0070C0"/>
              </a:buClr>
              <a:buFont typeface="+mj-lt"/>
              <a:buAutoNum type="romanLcPeriod"/>
            </a:pPr>
            <a:r>
              <a:rPr lang="en-US" dirty="0" smtClean="0"/>
              <a:t>commonplace </a:t>
            </a:r>
            <a:r>
              <a:rPr lang="en-US" dirty="0"/>
              <a:t>terms, definitions and facts</a:t>
            </a:r>
          </a:p>
          <a:p>
            <a:pPr marL="1168400" indent="-355600">
              <a:buClr>
                <a:srgbClr val="0070C0"/>
              </a:buClr>
              <a:buFont typeface="+mj-lt"/>
              <a:buAutoNum type="romanLcPeriod"/>
            </a:pPr>
            <a:r>
              <a:rPr lang="en-US" dirty="0" smtClean="0"/>
              <a:t>major </a:t>
            </a:r>
            <a:r>
              <a:rPr lang="en-US" dirty="0"/>
              <a:t>concepts, models, patterns, principles and theories</a:t>
            </a:r>
            <a:r>
              <a:rPr lang="en-US" dirty="0" smtClean="0"/>
              <a:t>.</a:t>
            </a:r>
          </a:p>
          <a:p>
            <a:pPr>
              <a:buClr>
                <a:srgbClr val="0070C0"/>
              </a:buClr>
            </a:pPr>
            <a:r>
              <a:rPr lang="en-US" b="1" dirty="0"/>
              <a:t>AO2 Investigation and analysis of evidence</a:t>
            </a:r>
          </a:p>
          <a:p>
            <a:pPr marL="355600" indent="-355600">
              <a:buClr>
                <a:srgbClr val="0070C0"/>
              </a:buClr>
              <a:buFont typeface="Wingdings 3" panose="05040102010807070707" pitchFamily="18" charset="2"/>
              <a:buChar char=""/>
            </a:pPr>
            <a:r>
              <a:rPr lang="en-US" dirty="0"/>
              <a:t>Candidates should be able to:</a:t>
            </a:r>
          </a:p>
          <a:p>
            <a:pPr marL="812800" indent="-457200">
              <a:buClr>
                <a:srgbClr val="0070C0"/>
              </a:buClr>
              <a:buFont typeface="+mj-lt"/>
              <a:buAutoNum type="alphaUcPeriod"/>
            </a:pPr>
            <a:r>
              <a:rPr lang="en-US" dirty="0" smtClean="0"/>
              <a:t>Collect </a:t>
            </a:r>
            <a:r>
              <a:rPr lang="en-US" dirty="0"/>
              <a:t>evidence from both primary and secondary sources, under guidance or independently, and </a:t>
            </a:r>
            <a:r>
              <a:rPr lang="en-US" dirty="0" smtClean="0"/>
              <a:t>be aware </a:t>
            </a:r>
            <a:r>
              <a:rPr lang="en-US" dirty="0"/>
              <a:t>of the limitations of the various collection methods.</a:t>
            </a:r>
          </a:p>
          <a:p>
            <a:pPr marL="812800" indent="-457200">
              <a:buClr>
                <a:srgbClr val="0070C0"/>
              </a:buClr>
              <a:buFont typeface="+mj-lt"/>
              <a:buAutoNum type="alphaUcPeriod"/>
            </a:pPr>
            <a:r>
              <a:rPr lang="en-US" dirty="0" smtClean="0"/>
              <a:t>Record</a:t>
            </a:r>
            <a:r>
              <a:rPr lang="en-US" dirty="0"/>
              <a:t>, classify and </a:t>
            </a:r>
            <a:r>
              <a:rPr lang="en-US" dirty="0" err="1"/>
              <a:t>organise</a:t>
            </a:r>
            <a:r>
              <a:rPr lang="en-US" dirty="0"/>
              <a:t> relevant evidence from an investigation in a clear and coherent form.</a:t>
            </a:r>
          </a:p>
          <a:p>
            <a:pPr marL="812800" indent="-457200">
              <a:buClr>
                <a:srgbClr val="0070C0"/>
              </a:buClr>
              <a:buFont typeface="+mj-lt"/>
              <a:buAutoNum type="alphaUcPeriod"/>
            </a:pPr>
            <a:r>
              <a:rPr lang="en-US" dirty="0" smtClean="0"/>
              <a:t>Present </a:t>
            </a:r>
            <a:r>
              <a:rPr lang="en-US" dirty="0"/>
              <a:t>the evidence in an appropriate form and effective manner, using a wide range of </a:t>
            </a:r>
            <a:r>
              <a:rPr lang="en-US" dirty="0" smtClean="0"/>
              <a:t>appropriate skills </a:t>
            </a:r>
            <a:r>
              <a:rPr lang="en-US" dirty="0"/>
              <a:t>and techniques, including verbal, numerical, diagrammatic, cartographic, pictorial and </a:t>
            </a:r>
            <a:r>
              <a:rPr lang="en-US" dirty="0" smtClean="0"/>
              <a:t>graphical methods</a:t>
            </a:r>
            <a:r>
              <a:rPr lang="en-US" dirty="0"/>
              <a:t>.</a:t>
            </a:r>
          </a:p>
          <a:p>
            <a:pPr marL="812800" indent="-457200">
              <a:buClr>
                <a:srgbClr val="0070C0"/>
              </a:buClr>
              <a:buFont typeface="+mj-lt"/>
              <a:buAutoNum type="alphaUcPeriod"/>
            </a:pPr>
            <a:r>
              <a:rPr lang="en-US" dirty="0" smtClean="0"/>
              <a:t>Apply </a:t>
            </a:r>
            <a:r>
              <a:rPr lang="en-US" dirty="0"/>
              <a:t>knowledge and understanding to select relevant data, </a:t>
            </a:r>
            <a:r>
              <a:rPr lang="en-US" dirty="0" err="1"/>
              <a:t>recognise</a:t>
            </a:r>
            <a:r>
              <a:rPr lang="en-US" dirty="0"/>
              <a:t> patterns and analyse evidence.</a:t>
            </a:r>
          </a:p>
        </p:txBody>
      </p:sp>
    </p:spTree>
    <p:extLst>
      <p:ext uri="{BB962C8B-B14F-4D97-AF65-F5344CB8AC3E}">
        <p14:creationId xmlns:p14="http://schemas.microsoft.com/office/powerpoint/2010/main" val="201828229"/>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100" dirty="0" smtClean="0"/>
              <a:t>1.1 – T&amp;T </a:t>
            </a:r>
            <a:r>
              <a:rPr lang="en-US" sz="3100" dirty="0" smtClean="0"/>
              <a:t>Structure – Role of the Travel Agent</a:t>
            </a:r>
            <a:endParaRPr lang="en-GB" sz="3100" b="1" dirty="0" smtClean="0"/>
          </a:p>
        </p:txBody>
      </p:sp>
      <p:sp>
        <p:nvSpPr>
          <p:cNvPr id="34" name="Rectangle 33"/>
          <p:cNvSpPr/>
          <p:nvPr/>
        </p:nvSpPr>
        <p:spPr>
          <a:xfrm>
            <a:off x="251520" y="1124744"/>
            <a:ext cx="8568952" cy="5632311"/>
          </a:xfrm>
          <a:prstGeom prst="rect">
            <a:avLst/>
          </a:prstGeom>
        </p:spPr>
        <p:txBody>
          <a:bodyPr wrap="square">
            <a:spAutoFit/>
          </a:bodyPr>
          <a:lstStyle/>
          <a:p>
            <a:pPr marL="361950" indent="-342900">
              <a:buClr>
                <a:srgbClr val="0070C0"/>
              </a:buClr>
              <a:buFont typeface="Wingdings 3" panose="05040102010807070707" pitchFamily="18" charset="2"/>
              <a:buChar char=""/>
            </a:pPr>
            <a:r>
              <a:rPr lang="en-US" sz="2000" dirty="0"/>
              <a:t>To help illustrate how the chain of distribution actually </a:t>
            </a:r>
            <a:r>
              <a:rPr lang="en-US" sz="2000" dirty="0" smtClean="0"/>
              <a:t>works, the accompanying </a:t>
            </a:r>
            <a:r>
              <a:rPr lang="en-US" sz="2000" dirty="0"/>
              <a:t>image shows </a:t>
            </a:r>
            <a:r>
              <a:rPr lang="en-US" sz="2000" dirty="0" smtClean="0"/>
              <a:t>an example of an </a:t>
            </a:r>
            <a:r>
              <a:rPr lang="en-US" sz="2000" dirty="0"/>
              <a:t>extract from the website of a Brunei-based travel company. </a:t>
            </a:r>
            <a:r>
              <a:rPr lang="en-US" sz="2000" dirty="0" err="1"/>
              <a:t>Freme</a:t>
            </a:r>
            <a:r>
              <a:rPr lang="en-US" sz="2000" dirty="0"/>
              <a:t> </a:t>
            </a:r>
            <a:r>
              <a:rPr lang="en-US" sz="2000" dirty="0" smtClean="0"/>
              <a:t>Travel Services </a:t>
            </a:r>
            <a:r>
              <a:rPr lang="en-US" sz="2000" dirty="0"/>
              <a:t>is the largest travel agency in </a:t>
            </a:r>
            <a:r>
              <a:rPr lang="en-US" sz="2000" dirty="0" smtClean="0"/>
              <a:t>Brunei, Darussalam</a:t>
            </a:r>
            <a:r>
              <a:rPr lang="en-US" sz="2000" dirty="0"/>
              <a:t>, employing over 60 people </a:t>
            </a:r>
            <a:r>
              <a:rPr lang="en-US" sz="2000" dirty="0" smtClean="0"/>
              <a:t>with branch offices </a:t>
            </a:r>
            <a:r>
              <a:rPr lang="en-US" sz="2000" dirty="0"/>
              <a:t>in four </a:t>
            </a:r>
            <a:r>
              <a:rPr lang="en-US" sz="2000" dirty="0" smtClean="0"/>
              <a:t>different locations throughout </a:t>
            </a:r>
            <a:r>
              <a:rPr lang="en-US" sz="2000" dirty="0"/>
              <a:t>the country.</a:t>
            </a:r>
          </a:p>
          <a:p>
            <a:pPr marL="361950" indent="-342900">
              <a:buClr>
                <a:srgbClr val="0070C0"/>
              </a:buClr>
              <a:buFont typeface="Wingdings 3" panose="05040102010807070707" pitchFamily="18" charset="2"/>
              <a:buChar char=""/>
            </a:pPr>
            <a:r>
              <a:rPr lang="en-US" sz="2000" dirty="0" smtClean="0"/>
              <a:t>The </a:t>
            </a:r>
            <a:r>
              <a:rPr lang="en-US" sz="2000" dirty="0"/>
              <a:t>company </a:t>
            </a:r>
            <a:r>
              <a:rPr lang="en-US" sz="2000" dirty="0" smtClean="0"/>
              <a:t>offers </a:t>
            </a:r>
            <a:r>
              <a:rPr lang="en-US" sz="2000" dirty="0"/>
              <a:t>outbound </a:t>
            </a:r>
            <a:r>
              <a:rPr lang="en-US" sz="2000" dirty="0" smtClean="0"/>
              <a:t>leisure travellers </a:t>
            </a:r>
            <a:r>
              <a:rPr lang="en-US" sz="2000" dirty="0"/>
              <a:t>a </a:t>
            </a:r>
            <a:r>
              <a:rPr lang="en-US" sz="2000" dirty="0" smtClean="0"/>
              <a:t>wide </a:t>
            </a:r>
            <a:r>
              <a:rPr lang="en-US" sz="2000" dirty="0"/>
              <a:t>range of </a:t>
            </a:r>
            <a:r>
              <a:rPr lang="en-US" sz="2000" dirty="0" smtClean="0"/>
              <a:t>travel products </a:t>
            </a:r>
            <a:r>
              <a:rPr lang="en-US" sz="2000" dirty="0"/>
              <a:t>and services including </a:t>
            </a:r>
            <a:r>
              <a:rPr lang="en-US" sz="2000" dirty="0" smtClean="0"/>
              <a:t>flights, cruises</a:t>
            </a:r>
            <a:r>
              <a:rPr lang="en-US" sz="2000" dirty="0"/>
              <a:t>, hotels, rail, car rental, transfers, </a:t>
            </a:r>
            <a:r>
              <a:rPr lang="en-US" sz="2000" dirty="0" smtClean="0"/>
              <a:t>tour packages </a:t>
            </a:r>
            <a:r>
              <a:rPr lang="en-US" sz="2000" dirty="0"/>
              <a:t>and medical screening packages. </a:t>
            </a:r>
            <a:r>
              <a:rPr lang="en-US" sz="2000" dirty="0" smtClean="0"/>
              <a:t>In terms </a:t>
            </a:r>
            <a:r>
              <a:rPr lang="en-US" sz="2000" dirty="0"/>
              <a:t>of business travel, the company is </a:t>
            </a:r>
            <a:r>
              <a:rPr lang="en-US" sz="2000" dirty="0" smtClean="0"/>
              <a:t>the appointed </a:t>
            </a:r>
            <a:r>
              <a:rPr lang="en-US" sz="2000" dirty="0"/>
              <a:t>agent for Brunei Shell </a:t>
            </a:r>
            <a:r>
              <a:rPr lang="en-US" sz="2000" dirty="0" smtClean="0"/>
              <a:t>Petroleum for </a:t>
            </a:r>
            <a:r>
              <a:rPr lang="en-US" sz="2000" dirty="0"/>
              <a:t>all work-related travel, including </a:t>
            </a:r>
            <a:r>
              <a:rPr lang="en-US" sz="2000" dirty="0" smtClean="0"/>
              <a:t>hotel bookings </a:t>
            </a:r>
            <a:r>
              <a:rPr lang="en-US" sz="2000" dirty="0"/>
              <a:t>and it also caters to the needs </a:t>
            </a:r>
            <a:r>
              <a:rPr lang="en-US" sz="2000" dirty="0" smtClean="0"/>
              <a:t>of over </a:t>
            </a:r>
            <a:r>
              <a:rPr lang="en-US" sz="2000" dirty="0"/>
              <a:t>90 corporate clients throughout Brunei</a:t>
            </a:r>
            <a:r>
              <a:rPr lang="en-US" sz="2000" dirty="0" smtClean="0"/>
              <a:t>.</a:t>
            </a:r>
          </a:p>
          <a:p>
            <a:pPr marL="361950" indent="-342900">
              <a:buClr>
                <a:srgbClr val="0070C0"/>
              </a:buClr>
              <a:buFont typeface="Wingdings 3" panose="05040102010807070707" pitchFamily="18" charset="2"/>
              <a:buChar char=""/>
            </a:pPr>
            <a:endParaRPr lang="en-US" sz="2000" dirty="0"/>
          </a:p>
          <a:p>
            <a:pPr marL="361950" indent="-342900">
              <a:buClr>
                <a:srgbClr val="0070C0"/>
              </a:buClr>
              <a:buFont typeface="Wingdings 3" panose="05040102010807070707" pitchFamily="18" charset="2"/>
              <a:buChar char=""/>
            </a:pPr>
            <a:endParaRPr lang="en-US" sz="2000" dirty="0" smtClean="0"/>
          </a:p>
          <a:p>
            <a:pPr marL="361950" indent="-342900">
              <a:buClr>
                <a:srgbClr val="0070C0"/>
              </a:buClr>
              <a:buFont typeface="Wingdings 3" panose="05040102010807070707" pitchFamily="18" charset="2"/>
              <a:buChar char=""/>
            </a:pPr>
            <a:endParaRPr lang="en-US" sz="2000" dirty="0"/>
          </a:p>
          <a:p>
            <a:pPr marL="361950" indent="-342900">
              <a:buClr>
                <a:srgbClr val="0070C0"/>
              </a:buClr>
              <a:buFont typeface="Wingdings 3" panose="05040102010807070707" pitchFamily="18" charset="2"/>
              <a:buChar char=""/>
            </a:pPr>
            <a:endParaRPr lang="en-US" sz="2000" dirty="0" smtClean="0"/>
          </a:p>
          <a:p>
            <a:pPr marL="361950" indent="-342900">
              <a:buClr>
                <a:srgbClr val="0070C0"/>
              </a:buClr>
              <a:buFont typeface="Wingdings 3" panose="05040102010807070707" pitchFamily="18" charset="2"/>
              <a:buChar char=""/>
            </a:pPr>
            <a:endParaRPr lang="en-US" sz="2000" dirty="0"/>
          </a:p>
          <a:p>
            <a:pPr marL="361950" indent="-342900">
              <a:buClr>
                <a:srgbClr val="0070C0"/>
              </a:buClr>
              <a:buFont typeface="Wingdings 3" panose="05040102010807070707" pitchFamily="18" charset="2"/>
              <a:buChar char=""/>
            </a:pPr>
            <a:endParaRPr lang="en-US" sz="2000" dirty="0"/>
          </a:p>
          <a:p>
            <a:pPr marL="361950" indent="-342900">
              <a:buClr>
                <a:srgbClr val="0070C0"/>
              </a:buClr>
              <a:buFont typeface="Wingdings 3" panose="05040102010807070707" pitchFamily="18" charset="2"/>
              <a:buChar char=""/>
            </a:pPr>
            <a:r>
              <a:rPr lang="en-US" sz="2000" dirty="0"/>
              <a:t>Source: </a:t>
            </a:r>
            <a:r>
              <a:rPr lang="en-US" sz="2000" dirty="0">
                <a:hlinkClick r:id="rId3"/>
              </a:rPr>
              <a:t>http://www.freme.com</a:t>
            </a:r>
            <a:r>
              <a:rPr lang="en-US" sz="2000" dirty="0" smtClean="0">
                <a:hlinkClick r:id="rId3"/>
              </a:rPr>
              <a:t>/</a:t>
            </a:r>
            <a:r>
              <a:rPr lang="en-US" sz="2000" dirty="0" smtClean="0"/>
              <a:t> </a:t>
            </a:r>
            <a:endParaRPr lang="en-US" sz="2000" dirty="0"/>
          </a:p>
        </p:txBody>
      </p:sp>
      <p:sp>
        <p:nvSpPr>
          <p:cNvPr id="9" name="Round Same Side Corner Rectangle 8">
            <a:hlinkClick r:id="rId4"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07</a:t>
            </a:r>
            <a:endParaRPr lang="en-GB" sz="1400" b="1" dirty="0">
              <a:latin typeface="Calibri" panose="020F0502020204030204" pitchFamily="34" charset="0"/>
            </a:endParaRPr>
          </a:p>
        </p:txBody>
      </p:sp>
      <p:pic>
        <p:nvPicPr>
          <p:cNvPr id="3" name="Picture 2">
            <a:hlinkClick r:id="rId5"/>
          </p:cNvPr>
          <p:cNvPicPr>
            <a:picLocks noChangeAspect="1"/>
          </p:cNvPicPr>
          <p:nvPr/>
        </p:nvPicPr>
        <p:blipFill rotWithShape="1">
          <a:blip r:embed="rId6"/>
          <a:srcRect l="3586" t="14631" r="4543" b="27542"/>
          <a:stretch/>
        </p:blipFill>
        <p:spPr>
          <a:xfrm>
            <a:off x="251520" y="4601965"/>
            <a:ext cx="4824536" cy="1707355"/>
          </a:xfrm>
          <a:prstGeom prst="rect">
            <a:avLst/>
          </a:prstGeom>
        </p:spPr>
      </p:pic>
      <p:pic>
        <p:nvPicPr>
          <p:cNvPr id="5" name="Picture 4">
            <a:hlinkClick r:id="rId7"/>
          </p:cNvPr>
          <p:cNvPicPr>
            <a:picLocks noChangeAspect="1"/>
          </p:cNvPicPr>
          <p:nvPr/>
        </p:nvPicPr>
        <p:blipFill rotWithShape="1">
          <a:blip r:embed="rId8"/>
          <a:srcRect l="3874" t="11812" r="4256" b="6485"/>
          <a:stretch/>
        </p:blipFill>
        <p:spPr>
          <a:xfrm>
            <a:off x="5220072" y="4601965"/>
            <a:ext cx="3600400" cy="1800200"/>
          </a:xfrm>
          <a:prstGeom prst="rect">
            <a:avLst/>
          </a:prstGeom>
        </p:spPr>
      </p:pic>
    </p:spTree>
    <p:extLst>
      <p:ext uri="{BB962C8B-B14F-4D97-AF65-F5344CB8AC3E}">
        <p14:creationId xmlns:p14="http://schemas.microsoft.com/office/powerpoint/2010/main" val="2321839552"/>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000" dirty="0" smtClean="0"/>
              <a:t>1.1 – T&amp;T </a:t>
            </a:r>
            <a:r>
              <a:rPr lang="en-US" sz="3000" dirty="0" smtClean="0"/>
              <a:t>Structure – Role of the Tour Operator</a:t>
            </a:r>
            <a:endParaRPr lang="en-GB" sz="3000" b="1" dirty="0" smtClean="0"/>
          </a:p>
        </p:txBody>
      </p:sp>
      <p:sp>
        <p:nvSpPr>
          <p:cNvPr id="34" name="Rectangle 33"/>
          <p:cNvSpPr/>
          <p:nvPr/>
        </p:nvSpPr>
        <p:spPr>
          <a:xfrm>
            <a:off x="251520" y="1124744"/>
            <a:ext cx="8568952" cy="5632311"/>
          </a:xfrm>
          <a:prstGeom prst="rect">
            <a:avLst/>
          </a:prstGeom>
        </p:spPr>
        <p:txBody>
          <a:bodyPr wrap="square">
            <a:spAutoFit/>
          </a:bodyPr>
          <a:lstStyle/>
          <a:p>
            <a:pPr marL="449263" indent="-430213">
              <a:buClr>
                <a:srgbClr val="0070C0"/>
              </a:buClr>
              <a:buFont typeface="Wingdings 3" panose="05040102010807070707" pitchFamily="18" charset="2"/>
              <a:buChar char=""/>
            </a:pPr>
            <a:r>
              <a:rPr lang="en-US" sz="2400" dirty="0" smtClean="0"/>
              <a:t>The tourism industry is well known for its ‘packaging’ of tourism products together into a tour or holiday. A tour operator typically combines tour and travel components to create a package holiday.</a:t>
            </a:r>
          </a:p>
          <a:p>
            <a:pPr marL="449263" indent="-430213">
              <a:buClr>
                <a:srgbClr val="0070C0"/>
              </a:buClr>
              <a:buFont typeface="Wingdings 3" panose="05040102010807070707" pitchFamily="18" charset="2"/>
              <a:buChar char=""/>
            </a:pPr>
            <a:r>
              <a:rPr lang="en-US" sz="2400" dirty="0" smtClean="0"/>
              <a:t>The most common example of a tour operator’s product would be a flight on a charter airline plus a transfer from the airport to a hotel and the services of a local representative, all for the one inclusive price. Many tourists find buying a package tour a very convenient, economical and secure way to travel.</a:t>
            </a:r>
          </a:p>
          <a:p>
            <a:pPr marL="449263" indent="-430213">
              <a:buClr>
                <a:srgbClr val="0070C0"/>
              </a:buClr>
              <a:buFont typeface="Wingdings 3" panose="05040102010807070707" pitchFamily="18" charset="2"/>
              <a:buChar char=""/>
            </a:pPr>
            <a:r>
              <a:rPr lang="en-US" sz="2400" dirty="0" smtClean="0"/>
              <a:t>Packaging is the process of combining a number of inter-related tourism products and services that, together, offer a comprehensive experience for travellers. They are brought together into a convenient single product at a lower price than if they were bought separately.</a:t>
            </a:r>
            <a:endParaRPr lang="en-US" sz="24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08</a:t>
            </a:r>
            <a:endParaRPr lang="en-GB" sz="1400" b="1" dirty="0">
              <a:latin typeface="Calibri" panose="020F0502020204030204" pitchFamily="34" charset="0"/>
            </a:endParaRPr>
          </a:p>
        </p:txBody>
      </p:sp>
    </p:spTree>
    <p:extLst>
      <p:ext uri="{BB962C8B-B14F-4D97-AF65-F5344CB8AC3E}">
        <p14:creationId xmlns:p14="http://schemas.microsoft.com/office/powerpoint/2010/main" val="3571390163"/>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000" dirty="0" smtClean="0"/>
              <a:t>1.1 – T&amp;T </a:t>
            </a:r>
            <a:r>
              <a:rPr lang="en-US" sz="3000" dirty="0" smtClean="0"/>
              <a:t>Structure – Role of the Tour Operator</a:t>
            </a:r>
            <a:endParaRPr lang="en-GB" sz="3000" b="1" dirty="0" smtClean="0"/>
          </a:p>
        </p:txBody>
      </p:sp>
      <p:sp>
        <p:nvSpPr>
          <p:cNvPr id="34" name="Rectangle 33"/>
          <p:cNvSpPr/>
          <p:nvPr/>
        </p:nvSpPr>
        <p:spPr>
          <a:xfrm>
            <a:off x="251520" y="1124744"/>
            <a:ext cx="4824536" cy="5262979"/>
          </a:xfrm>
          <a:prstGeom prst="rect">
            <a:avLst/>
          </a:prstGeom>
        </p:spPr>
        <p:txBody>
          <a:bodyPr wrap="square">
            <a:spAutoFit/>
          </a:bodyPr>
          <a:lstStyle/>
          <a:p>
            <a:pPr marL="449263" indent="-430213">
              <a:buClr>
                <a:srgbClr val="0070C0"/>
              </a:buClr>
              <a:buFont typeface="Wingdings 3" panose="05040102010807070707" pitchFamily="18" charset="2"/>
              <a:buChar char=""/>
            </a:pPr>
            <a:r>
              <a:rPr lang="en-US" sz="2400" dirty="0"/>
              <a:t>Packages can be and often are designed to appeal to a specific target market. The best packages offer unique, appealing experience or series of experiences to travellers, at good value.</a:t>
            </a:r>
          </a:p>
          <a:p>
            <a:pPr marL="449263" indent="-430213">
              <a:buClr>
                <a:srgbClr val="0070C0"/>
              </a:buClr>
              <a:buFont typeface="Wingdings 3" panose="05040102010807070707" pitchFamily="18" charset="2"/>
              <a:buChar char=""/>
            </a:pPr>
            <a:r>
              <a:rPr lang="en-US" sz="2400" dirty="0" smtClean="0"/>
              <a:t>Fig</a:t>
            </a:r>
            <a:r>
              <a:rPr lang="en-US" sz="2400" dirty="0"/>
              <a:t>. 1.3 clearly indicates that some tour operators act as wholesalers and sell their tours through retail travel agents. Others sell directly to the customer, sometimes just over the internet (see Fig. 1.4</a:t>
            </a:r>
            <a:r>
              <a:rPr lang="en-US" sz="2400" dirty="0" smtClean="0"/>
              <a:t>).</a:t>
            </a:r>
            <a:endParaRPr lang="en-US" sz="24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08</a:t>
            </a:r>
            <a:endParaRPr lang="en-GB" sz="1400" b="1" dirty="0">
              <a:latin typeface="Calibri" panose="020F0502020204030204" pitchFamily="34" charset="0"/>
            </a:endParaRPr>
          </a:p>
        </p:txBody>
      </p:sp>
      <p:sp>
        <p:nvSpPr>
          <p:cNvPr id="2" name="Rectangle 1"/>
          <p:cNvSpPr/>
          <p:nvPr/>
        </p:nvSpPr>
        <p:spPr>
          <a:xfrm>
            <a:off x="5076056" y="5877272"/>
            <a:ext cx="3709620" cy="707886"/>
          </a:xfrm>
          <a:prstGeom prst="rect">
            <a:avLst/>
          </a:prstGeom>
        </p:spPr>
        <p:txBody>
          <a:bodyPr wrap="square">
            <a:spAutoFit/>
          </a:bodyPr>
          <a:lstStyle/>
          <a:p>
            <a:pPr algn="ctr"/>
            <a:r>
              <a:rPr lang="en-GB" sz="2000" b="1" dirty="0">
                <a:solidFill>
                  <a:srgbClr val="142EFF"/>
                </a:solidFill>
                <a:latin typeface="GillSans-BoldCondensed"/>
              </a:rPr>
              <a:t>Fig. 1.4 </a:t>
            </a:r>
            <a:r>
              <a:rPr lang="en-GB" sz="2000" b="1" dirty="0" smtClean="0">
                <a:solidFill>
                  <a:srgbClr val="142EFF"/>
                </a:solidFill>
                <a:latin typeface="GillSans-BoldCondensed"/>
              </a:rPr>
              <a:t>- </a:t>
            </a:r>
            <a:r>
              <a:rPr lang="en-GB" sz="2000" dirty="0" smtClean="0">
                <a:solidFill>
                  <a:srgbClr val="142EFF"/>
                </a:solidFill>
                <a:latin typeface="GillSans"/>
              </a:rPr>
              <a:t>Internet based</a:t>
            </a:r>
          </a:p>
          <a:p>
            <a:pPr algn="ctr"/>
            <a:r>
              <a:rPr lang="en-GB" sz="2000" dirty="0" smtClean="0">
                <a:solidFill>
                  <a:srgbClr val="142EFF"/>
                </a:solidFill>
                <a:latin typeface="GillSans"/>
              </a:rPr>
              <a:t>travel and booking agencies</a:t>
            </a:r>
            <a:endParaRPr lang="en-GB" sz="2000" dirty="0"/>
          </a:p>
        </p:txBody>
      </p:sp>
      <p:pic>
        <p:nvPicPr>
          <p:cNvPr id="3" name="Picture 2"/>
          <p:cNvPicPr>
            <a:picLocks noChangeAspect="1"/>
          </p:cNvPicPr>
          <p:nvPr/>
        </p:nvPicPr>
        <p:blipFill rotWithShape="1">
          <a:blip r:embed="rId4"/>
          <a:srcRect l="14389" t="13726" r="15878" b="6541"/>
          <a:stretch/>
        </p:blipFill>
        <p:spPr>
          <a:xfrm>
            <a:off x="5076057" y="1196751"/>
            <a:ext cx="3709620" cy="2384755"/>
          </a:xfrm>
          <a:prstGeom prst="rect">
            <a:avLst/>
          </a:prstGeom>
        </p:spPr>
      </p:pic>
      <p:pic>
        <p:nvPicPr>
          <p:cNvPr id="4" name="Picture 3"/>
          <p:cNvPicPr>
            <a:picLocks noChangeAspect="1"/>
          </p:cNvPicPr>
          <p:nvPr/>
        </p:nvPicPr>
        <p:blipFill rotWithShape="1">
          <a:blip r:embed="rId5"/>
          <a:srcRect l="8492" t="12560" r="10153" b="5739"/>
          <a:stretch/>
        </p:blipFill>
        <p:spPr>
          <a:xfrm>
            <a:off x="5076056" y="3725521"/>
            <a:ext cx="3709620" cy="2094548"/>
          </a:xfrm>
          <a:prstGeom prst="rect">
            <a:avLst/>
          </a:prstGeom>
        </p:spPr>
      </p:pic>
    </p:spTree>
    <p:extLst>
      <p:ext uri="{BB962C8B-B14F-4D97-AF65-F5344CB8AC3E}">
        <p14:creationId xmlns:p14="http://schemas.microsoft.com/office/powerpoint/2010/main" val="616800488"/>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3000" dirty="0" smtClean="0"/>
              <a:t>1.1 – T&amp;T </a:t>
            </a:r>
            <a:r>
              <a:rPr lang="en-US" sz="3000" dirty="0" smtClean="0"/>
              <a:t>Structure – Role of the Tour Operator</a:t>
            </a:r>
            <a:endParaRPr lang="en-GB" sz="3000" b="1" dirty="0" smtClean="0"/>
          </a:p>
        </p:txBody>
      </p:sp>
      <p:sp>
        <p:nvSpPr>
          <p:cNvPr id="34" name="Rectangle 33"/>
          <p:cNvSpPr/>
          <p:nvPr/>
        </p:nvSpPr>
        <p:spPr>
          <a:xfrm>
            <a:off x="251520" y="1124744"/>
            <a:ext cx="8568952" cy="5632311"/>
          </a:xfrm>
          <a:prstGeom prst="rect">
            <a:avLst/>
          </a:prstGeom>
        </p:spPr>
        <p:txBody>
          <a:bodyPr wrap="square">
            <a:spAutoFit/>
          </a:bodyPr>
          <a:lstStyle/>
          <a:p>
            <a:pPr marL="361950" indent="-342900">
              <a:buClr>
                <a:srgbClr val="0070C0"/>
              </a:buClr>
              <a:buFont typeface="Wingdings 3" panose="05040102010807070707" pitchFamily="18" charset="2"/>
              <a:buChar char=""/>
            </a:pPr>
            <a:r>
              <a:rPr lang="en-US" sz="2000" dirty="0"/>
              <a:t>In order for tour operators to be able to stay </a:t>
            </a:r>
            <a:r>
              <a:rPr lang="en-US" sz="2000" dirty="0" smtClean="0"/>
              <a:t>in business </a:t>
            </a:r>
            <a:r>
              <a:rPr lang="en-US" sz="2000" dirty="0"/>
              <a:t>and remain </a:t>
            </a:r>
            <a:r>
              <a:rPr lang="en-US" sz="2000" dirty="0" smtClean="0"/>
              <a:t>profitable </a:t>
            </a:r>
            <a:r>
              <a:rPr lang="en-US" sz="2000" dirty="0"/>
              <a:t>it is important that they are able to do </a:t>
            </a:r>
            <a:r>
              <a:rPr lang="en-US" sz="2000" dirty="0" smtClean="0"/>
              <a:t>the following</a:t>
            </a:r>
            <a:r>
              <a:rPr lang="en-US" sz="2000" dirty="0"/>
              <a:t>:</a:t>
            </a:r>
          </a:p>
          <a:p>
            <a:pPr marL="723900" indent="-342900">
              <a:buClr>
                <a:srgbClr val="0070C0"/>
              </a:buClr>
              <a:buFont typeface="Arial" panose="020B0604020202020204" pitchFamily="34" charset="0"/>
              <a:buChar char="•"/>
            </a:pPr>
            <a:r>
              <a:rPr lang="en-US" sz="2000" dirty="0" smtClean="0"/>
              <a:t>Identify </a:t>
            </a:r>
            <a:r>
              <a:rPr lang="en-US" sz="2000" dirty="0"/>
              <a:t>and </a:t>
            </a:r>
            <a:r>
              <a:rPr lang="en-US" sz="2000" dirty="0" smtClean="0"/>
              <a:t>meet </a:t>
            </a:r>
            <a:r>
              <a:rPr lang="en-US" sz="2000" dirty="0"/>
              <a:t>consumers’ needs, requests and expectations;</a:t>
            </a:r>
          </a:p>
          <a:p>
            <a:pPr marL="723900" indent="-342900">
              <a:buClr>
                <a:srgbClr val="0070C0"/>
              </a:buClr>
              <a:buFont typeface="Arial" panose="020B0604020202020204" pitchFamily="34" charset="0"/>
              <a:buChar char="•"/>
            </a:pPr>
            <a:r>
              <a:rPr lang="en-US" sz="2000" dirty="0" smtClean="0"/>
              <a:t>Assemble </a:t>
            </a:r>
            <a:r>
              <a:rPr lang="en-US" sz="2000" dirty="0"/>
              <a:t>tourism products from </a:t>
            </a:r>
            <a:r>
              <a:rPr lang="en-US" sz="2000" dirty="0" smtClean="0"/>
              <a:t>different </a:t>
            </a:r>
            <a:r>
              <a:rPr lang="en-US" sz="2000" dirty="0"/>
              <a:t>providers </a:t>
            </a:r>
            <a:r>
              <a:rPr lang="en-US" sz="2000" dirty="0" smtClean="0"/>
              <a:t>according to </a:t>
            </a:r>
            <a:r>
              <a:rPr lang="en-US" sz="2000" dirty="0"/>
              <a:t>customer requirements;</a:t>
            </a:r>
          </a:p>
          <a:p>
            <a:pPr marL="723900" indent="-342900">
              <a:buClr>
                <a:srgbClr val="0070C0"/>
              </a:buClr>
              <a:buFont typeface="Arial" panose="020B0604020202020204" pitchFamily="34" charset="0"/>
              <a:buChar char="•"/>
            </a:pPr>
            <a:r>
              <a:rPr lang="en-US" sz="2000" dirty="0" smtClean="0"/>
              <a:t>Provide </a:t>
            </a:r>
            <a:r>
              <a:rPr lang="en-US" sz="2000" dirty="0"/>
              <a:t>a </a:t>
            </a:r>
            <a:r>
              <a:rPr lang="en-US" sz="2000" dirty="0" smtClean="0"/>
              <a:t>coordinated </a:t>
            </a:r>
            <a:r>
              <a:rPr lang="en-US" sz="2000" dirty="0"/>
              <a:t>and seamless travel experience;</a:t>
            </a:r>
          </a:p>
          <a:p>
            <a:pPr marL="723900" indent="-342900">
              <a:buClr>
                <a:srgbClr val="0070C0"/>
              </a:buClr>
              <a:buFont typeface="Arial" panose="020B0604020202020204" pitchFamily="34" charset="0"/>
              <a:buChar char="•"/>
            </a:pPr>
            <a:r>
              <a:rPr lang="en-US" sz="2000" dirty="0" smtClean="0"/>
              <a:t>Reduce </a:t>
            </a:r>
            <a:r>
              <a:rPr lang="en-US" sz="2000" dirty="0"/>
              <a:t>prices by negotiating and pre-purchasing </a:t>
            </a:r>
            <a:r>
              <a:rPr lang="en-US" sz="2000" dirty="0" smtClean="0"/>
              <a:t>tourism products </a:t>
            </a:r>
            <a:r>
              <a:rPr lang="en-US" sz="2000" dirty="0"/>
              <a:t>in bulk;</a:t>
            </a:r>
          </a:p>
          <a:p>
            <a:pPr marL="723900" indent="-342900">
              <a:buClr>
                <a:srgbClr val="0070C0"/>
              </a:buClr>
              <a:buFont typeface="Arial" panose="020B0604020202020204" pitchFamily="34" charset="0"/>
              <a:buChar char="•"/>
            </a:pPr>
            <a:r>
              <a:rPr lang="en-US" sz="2000" dirty="0" smtClean="0"/>
              <a:t>Issue </a:t>
            </a:r>
            <a:r>
              <a:rPr lang="en-US" sz="2000" dirty="0"/>
              <a:t>and deliver travel documentation, i.e., </a:t>
            </a:r>
            <a:r>
              <a:rPr lang="en-US" sz="2000" dirty="0" smtClean="0"/>
              <a:t>ticketing, vouchers</a:t>
            </a:r>
            <a:r>
              <a:rPr lang="en-US" sz="2000" dirty="0"/>
              <a:t>, etc.;</a:t>
            </a:r>
          </a:p>
          <a:p>
            <a:pPr marL="723900" indent="-342900">
              <a:buClr>
                <a:srgbClr val="0070C0"/>
              </a:buClr>
              <a:buFont typeface="Arial" panose="020B0604020202020204" pitchFamily="34" charset="0"/>
              <a:buChar char="•"/>
            </a:pPr>
            <a:r>
              <a:rPr lang="en-US" sz="2000" dirty="0" smtClean="0"/>
              <a:t>Assess </a:t>
            </a:r>
            <a:r>
              <a:rPr lang="en-US" sz="2000" dirty="0"/>
              <a:t>and monitor the quality of facilities and products;</a:t>
            </a:r>
          </a:p>
          <a:p>
            <a:pPr marL="723900" indent="-342900">
              <a:buClr>
                <a:srgbClr val="0070C0"/>
              </a:buClr>
              <a:buFont typeface="Arial" panose="020B0604020202020204" pitchFamily="34" charset="0"/>
              <a:buChar char="•"/>
            </a:pPr>
            <a:r>
              <a:rPr lang="en-US" sz="2000" dirty="0" smtClean="0"/>
              <a:t>Reduce </a:t>
            </a:r>
            <a:r>
              <a:rPr lang="en-US" sz="2000" dirty="0"/>
              <a:t>the perceived risks for consumers;</a:t>
            </a:r>
          </a:p>
          <a:p>
            <a:pPr marL="723900" indent="-342900">
              <a:buClr>
                <a:srgbClr val="0070C0"/>
              </a:buClr>
              <a:buFont typeface="Arial" panose="020B0604020202020204" pitchFamily="34" charset="0"/>
              <a:buChar char="•"/>
            </a:pPr>
            <a:r>
              <a:rPr lang="en-US" sz="2000" dirty="0" smtClean="0"/>
              <a:t>Provide </a:t>
            </a:r>
            <a:r>
              <a:rPr lang="en-US" sz="2000" dirty="0"/>
              <a:t>appropriate information by using </a:t>
            </a:r>
            <a:r>
              <a:rPr lang="en-US" sz="2000" dirty="0" smtClean="0"/>
              <a:t>leaflets</a:t>
            </a:r>
            <a:r>
              <a:rPr lang="en-US" sz="2000" dirty="0"/>
              <a:t>, </a:t>
            </a:r>
            <a:r>
              <a:rPr lang="en-US" sz="2000" dirty="0" smtClean="0"/>
              <a:t>maps, brochures</a:t>
            </a:r>
            <a:r>
              <a:rPr lang="en-US" sz="2000" dirty="0"/>
              <a:t>, videos, CDs etc.;</a:t>
            </a:r>
          </a:p>
          <a:p>
            <a:pPr marL="723900" indent="-342900">
              <a:buClr>
                <a:srgbClr val="0070C0"/>
              </a:buClr>
              <a:buFont typeface="Arial" panose="020B0604020202020204" pitchFamily="34" charset="0"/>
              <a:buChar char="•"/>
            </a:pPr>
            <a:r>
              <a:rPr lang="en-US" sz="2000" dirty="0" smtClean="0"/>
              <a:t>Undertake </a:t>
            </a:r>
            <a:r>
              <a:rPr lang="en-US" sz="2000" dirty="0"/>
              <a:t>pre and post experience marketing research;</a:t>
            </a:r>
          </a:p>
          <a:p>
            <a:pPr marL="723900" indent="-342900">
              <a:buClr>
                <a:srgbClr val="0070C0"/>
              </a:buClr>
              <a:buFont typeface="Arial" panose="020B0604020202020204" pitchFamily="34" charset="0"/>
              <a:buChar char="•"/>
            </a:pPr>
            <a:r>
              <a:rPr lang="en-US" sz="2000" dirty="0" smtClean="0"/>
              <a:t>Promotion </a:t>
            </a:r>
            <a:r>
              <a:rPr lang="en-US" sz="2000" dirty="0"/>
              <a:t>of particular products or packages, in </a:t>
            </a:r>
            <a:r>
              <a:rPr lang="en-US" sz="2000" dirty="0" smtClean="0"/>
              <a:t>co-operation with </a:t>
            </a:r>
            <a:r>
              <a:rPr lang="en-US" sz="2000" dirty="0"/>
              <a:t>suppliers;</a:t>
            </a:r>
          </a:p>
          <a:p>
            <a:pPr marL="723900" indent="-342900">
              <a:buClr>
                <a:srgbClr val="0070C0"/>
              </a:buClr>
              <a:buFont typeface="Arial" panose="020B0604020202020204" pitchFamily="34" charset="0"/>
              <a:buChar char="•"/>
            </a:pPr>
            <a:r>
              <a:rPr lang="en-US" sz="2000" dirty="0" smtClean="0"/>
              <a:t>Complaint </a:t>
            </a:r>
            <a:r>
              <a:rPr lang="en-US" sz="2000" dirty="0"/>
              <a:t>handling for both customers and industry partners.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08</a:t>
            </a:r>
            <a:endParaRPr lang="en-GB" sz="1400" b="1" dirty="0">
              <a:latin typeface="Calibri" panose="020F0502020204030204" pitchFamily="34" charset="0"/>
            </a:endParaRPr>
          </a:p>
        </p:txBody>
      </p:sp>
    </p:spTree>
    <p:extLst>
      <p:ext uri="{BB962C8B-B14F-4D97-AF65-F5344CB8AC3E}">
        <p14:creationId xmlns:p14="http://schemas.microsoft.com/office/powerpoint/2010/main" val="2662387813"/>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300" dirty="0" smtClean="0"/>
              <a:t>1.1 – T&amp;T </a:t>
            </a:r>
            <a:r>
              <a:rPr lang="en-US" sz="2300" dirty="0" smtClean="0"/>
              <a:t>Structure – Role of the Accommodation Providers</a:t>
            </a:r>
            <a:endParaRPr lang="en-GB" sz="2300" b="1" dirty="0" smtClean="0"/>
          </a:p>
        </p:txBody>
      </p:sp>
      <p:sp>
        <p:nvSpPr>
          <p:cNvPr id="34" name="Rectangle 33"/>
          <p:cNvSpPr/>
          <p:nvPr/>
        </p:nvSpPr>
        <p:spPr>
          <a:xfrm>
            <a:off x="251520" y="1124744"/>
            <a:ext cx="6587008" cy="5632311"/>
          </a:xfrm>
          <a:prstGeom prst="rect">
            <a:avLst/>
          </a:prstGeom>
        </p:spPr>
        <p:txBody>
          <a:bodyPr wrap="square">
            <a:spAutoFit/>
          </a:bodyPr>
          <a:lstStyle/>
          <a:p>
            <a:pPr marL="361950" indent="-342900">
              <a:buClr>
                <a:srgbClr val="0070C0"/>
              </a:buClr>
              <a:buFont typeface="Wingdings 3" panose="05040102010807070707" pitchFamily="18" charset="2"/>
              <a:buChar char=""/>
            </a:pPr>
            <a:r>
              <a:rPr lang="en-US" sz="2000" dirty="0" smtClean="0"/>
              <a:t>All </a:t>
            </a:r>
            <a:r>
              <a:rPr lang="en-US" sz="2000" dirty="0"/>
              <a:t>tourists need somewhere to stay during </a:t>
            </a:r>
            <a:r>
              <a:rPr lang="en-US" sz="2000" dirty="0" smtClean="0"/>
              <a:t>their holiday</a:t>
            </a:r>
            <a:r>
              <a:rPr lang="en-US" sz="2000" dirty="0"/>
              <a:t>, and accommodation therefore </a:t>
            </a:r>
            <a:r>
              <a:rPr lang="en-US" sz="2000" dirty="0" smtClean="0"/>
              <a:t>forms an </a:t>
            </a:r>
            <a:r>
              <a:rPr lang="en-US" sz="2000" dirty="0"/>
              <a:t>essential part of a tour operator’s package.</a:t>
            </a:r>
          </a:p>
          <a:p>
            <a:pPr marL="361950" indent="-342900">
              <a:buClr>
                <a:srgbClr val="0070C0"/>
              </a:buClr>
              <a:buFont typeface="Wingdings 3" panose="05040102010807070707" pitchFamily="18" charset="2"/>
              <a:buChar char=""/>
            </a:pPr>
            <a:r>
              <a:rPr lang="en-US" sz="2000" dirty="0"/>
              <a:t>However, the accommodation sector </a:t>
            </a:r>
            <a:r>
              <a:rPr lang="en-US" sz="2000" dirty="0" smtClean="0"/>
              <a:t>provides an </a:t>
            </a:r>
            <a:r>
              <a:rPr lang="en-US" sz="2000" dirty="0"/>
              <a:t>enormous variety of accommodation </a:t>
            </a:r>
            <a:r>
              <a:rPr lang="en-US" sz="2000" dirty="0" smtClean="0"/>
              <a:t>types to </a:t>
            </a:r>
            <a:r>
              <a:rPr lang="en-US" sz="2000" dirty="0"/>
              <a:t>suit a wide range of visitors. </a:t>
            </a:r>
            <a:r>
              <a:rPr lang="en-US" sz="2000" dirty="0" smtClean="0"/>
              <a:t>Accommodation ranges </a:t>
            </a:r>
            <a:r>
              <a:rPr lang="en-US" sz="2000" dirty="0"/>
              <a:t>from luxury 5 star hotels which </a:t>
            </a:r>
            <a:r>
              <a:rPr lang="en-US" sz="2000" dirty="0" smtClean="0"/>
              <a:t>provide facilities </a:t>
            </a:r>
            <a:r>
              <a:rPr lang="en-US" sz="2000" dirty="0"/>
              <a:t>and services such as 24 hour </a:t>
            </a:r>
            <a:r>
              <a:rPr lang="en-US" sz="2000" dirty="0" smtClean="0"/>
              <a:t>room service</a:t>
            </a:r>
            <a:r>
              <a:rPr lang="en-US" sz="2000" dirty="0"/>
              <a:t>, gyms, swimming pools etc. to camping grounds where </a:t>
            </a:r>
            <a:r>
              <a:rPr lang="en-US" sz="2000" dirty="0" smtClean="0"/>
              <a:t>the visitor </a:t>
            </a:r>
            <a:r>
              <a:rPr lang="en-US" sz="2000" dirty="0"/>
              <a:t>is provided with a patch of ground on which to pitch a tent.</a:t>
            </a:r>
          </a:p>
          <a:p>
            <a:pPr marL="361950" indent="-342900">
              <a:buClr>
                <a:srgbClr val="0070C0"/>
              </a:buClr>
              <a:buFont typeface="Wingdings 3" panose="05040102010807070707" pitchFamily="18" charset="2"/>
              <a:buChar char=""/>
            </a:pPr>
            <a:r>
              <a:rPr lang="en-US" sz="2000" dirty="0" smtClean="0"/>
              <a:t>Classification </a:t>
            </a:r>
            <a:r>
              <a:rPr lang="en-US" sz="2000" dirty="0"/>
              <a:t>of </a:t>
            </a:r>
            <a:r>
              <a:rPr lang="en-US" sz="2000" dirty="0" smtClean="0"/>
              <a:t>different </a:t>
            </a:r>
            <a:r>
              <a:rPr lang="en-US" sz="2000" dirty="0"/>
              <a:t>types of accommodation is very </a:t>
            </a:r>
            <a:r>
              <a:rPr lang="en-US" sz="2000" dirty="0" smtClean="0"/>
              <a:t>difficult as they </a:t>
            </a:r>
            <a:r>
              <a:rPr lang="en-US" sz="2000" dirty="0"/>
              <a:t>can mean something </a:t>
            </a:r>
            <a:r>
              <a:rPr lang="en-US" sz="2000" dirty="0" smtClean="0"/>
              <a:t>different </a:t>
            </a:r>
            <a:r>
              <a:rPr lang="en-US" sz="2000" dirty="0"/>
              <a:t>in another country. In the </a:t>
            </a:r>
            <a:r>
              <a:rPr lang="en-US" sz="2000" dirty="0" smtClean="0"/>
              <a:t>United States</a:t>
            </a:r>
            <a:r>
              <a:rPr lang="en-US" sz="2000" dirty="0"/>
              <a:t>, the meaning for an ‘inn’ is a hotel or motel </a:t>
            </a:r>
            <a:r>
              <a:rPr lang="en-US" sz="2000" dirty="0" smtClean="0"/>
              <a:t>style accommodation </a:t>
            </a:r>
            <a:r>
              <a:rPr lang="en-US" sz="2000" dirty="0"/>
              <a:t>usually operated by a chain such </a:t>
            </a:r>
            <a:r>
              <a:rPr lang="en-US" sz="2000" dirty="0" smtClean="0"/>
              <a:t>as Holiday </a:t>
            </a:r>
            <a:r>
              <a:rPr lang="en-US" sz="2000" dirty="0"/>
              <a:t>Inns. In Britain, an ‘inn’ would describe a </a:t>
            </a:r>
            <a:r>
              <a:rPr lang="en-US" sz="2000" dirty="0" smtClean="0"/>
              <a:t>pub-style accommodation offering </a:t>
            </a:r>
            <a:r>
              <a:rPr lang="en-US" sz="2000" dirty="0"/>
              <a:t>bed and </a:t>
            </a:r>
            <a:r>
              <a:rPr lang="en-US" sz="2000" dirty="0" smtClean="0"/>
              <a:t>breakfast. </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09</a:t>
            </a:r>
            <a:endParaRPr lang="en-GB" sz="1400" b="1" dirty="0">
              <a:latin typeface="Calibri" panose="020F0502020204030204"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9826" y="1151212"/>
            <a:ext cx="1926779" cy="1275927"/>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9826" y="2780928"/>
            <a:ext cx="1926779" cy="2569038"/>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38528" y="5537913"/>
            <a:ext cx="1981944" cy="1059439"/>
          </a:xfrm>
          <a:prstGeom prst="rect">
            <a:avLst/>
          </a:prstGeom>
        </p:spPr>
      </p:pic>
    </p:spTree>
    <p:extLst>
      <p:ext uri="{BB962C8B-B14F-4D97-AF65-F5344CB8AC3E}">
        <p14:creationId xmlns:p14="http://schemas.microsoft.com/office/powerpoint/2010/main" val="3971988863"/>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300" dirty="0" smtClean="0"/>
              <a:t>1.1 – T&amp;T </a:t>
            </a:r>
            <a:r>
              <a:rPr lang="en-US" sz="2300" dirty="0" smtClean="0"/>
              <a:t>Structure – Role of the Accommodation Providers</a:t>
            </a:r>
            <a:endParaRPr lang="en-GB" sz="2300" b="1" dirty="0" smtClean="0"/>
          </a:p>
        </p:txBody>
      </p:sp>
      <p:sp>
        <p:nvSpPr>
          <p:cNvPr id="34" name="Rectangle 33"/>
          <p:cNvSpPr/>
          <p:nvPr/>
        </p:nvSpPr>
        <p:spPr>
          <a:xfrm>
            <a:off x="251520" y="1124744"/>
            <a:ext cx="6336704" cy="5821594"/>
          </a:xfrm>
          <a:prstGeom prst="rect">
            <a:avLst/>
          </a:prstGeom>
        </p:spPr>
        <p:txBody>
          <a:bodyPr wrap="square">
            <a:spAutoFit/>
          </a:bodyPr>
          <a:lstStyle/>
          <a:p>
            <a:pPr marL="361950" indent="-342900">
              <a:buClr>
                <a:srgbClr val="0070C0"/>
              </a:buClr>
              <a:buFont typeface="Wingdings 3" panose="05040102010807070707" pitchFamily="18" charset="2"/>
              <a:buChar char=""/>
            </a:pPr>
            <a:r>
              <a:rPr lang="en-US" sz="2130" dirty="0" smtClean="0"/>
              <a:t>A </a:t>
            </a:r>
            <a:r>
              <a:rPr lang="en-US" sz="2130" dirty="0"/>
              <a:t>range of options are available at most destinations </a:t>
            </a:r>
            <a:r>
              <a:rPr lang="en-US" sz="2130" dirty="0" smtClean="0"/>
              <a:t>and it </a:t>
            </a:r>
            <a:r>
              <a:rPr lang="en-US" sz="2130" dirty="0"/>
              <a:t>is common to </a:t>
            </a:r>
            <a:r>
              <a:rPr lang="en-US" sz="2130" dirty="0" smtClean="0"/>
              <a:t>find </a:t>
            </a:r>
            <a:r>
              <a:rPr lang="en-US" sz="2130" dirty="0"/>
              <a:t>all of the following:</a:t>
            </a:r>
          </a:p>
          <a:p>
            <a:pPr marL="620713" indent="-255588">
              <a:buClr>
                <a:srgbClr val="0070C0"/>
              </a:buClr>
              <a:buFont typeface="Arial" panose="020B0604020202020204" pitchFamily="34" charset="0"/>
              <a:buChar char="•"/>
            </a:pPr>
            <a:r>
              <a:rPr lang="en-US" sz="2130" b="1" dirty="0" smtClean="0"/>
              <a:t>Hotel </a:t>
            </a:r>
            <a:r>
              <a:rPr lang="en-US" sz="2130" dirty="0" smtClean="0"/>
              <a:t>is an accommodation establishment of at least 10 rooms that correspond to high standards and offers dining services (restaurant).</a:t>
            </a:r>
          </a:p>
          <a:p>
            <a:pPr marL="620713" indent="-255588">
              <a:buClr>
                <a:srgbClr val="0070C0"/>
              </a:buClr>
              <a:buFont typeface="Arial" panose="020B0604020202020204" pitchFamily="34" charset="0"/>
              <a:buChar char="•"/>
            </a:pPr>
            <a:r>
              <a:rPr lang="en-US" sz="2130" b="1" dirty="0" smtClean="0"/>
              <a:t>Motel</a:t>
            </a:r>
            <a:r>
              <a:rPr lang="en-US" sz="2130" dirty="0" smtClean="0"/>
              <a:t> </a:t>
            </a:r>
            <a:r>
              <a:rPr lang="en-US" sz="2130" dirty="0"/>
              <a:t>is an accommodation establishment of at least </a:t>
            </a:r>
            <a:r>
              <a:rPr lang="en-US" sz="2130" dirty="0" smtClean="0"/>
              <a:t>10 rooms </a:t>
            </a:r>
            <a:r>
              <a:rPr lang="en-US" sz="2130" dirty="0"/>
              <a:t>situated near a road that is primarily meant </a:t>
            </a:r>
            <a:r>
              <a:rPr lang="en-US" sz="2130" dirty="0" smtClean="0"/>
              <a:t>for car </a:t>
            </a:r>
            <a:r>
              <a:rPr lang="en-US" sz="2130" dirty="0"/>
              <a:t>travellers and has a safe parking site.</a:t>
            </a:r>
          </a:p>
          <a:p>
            <a:pPr marL="620713" indent="-255588">
              <a:buClr>
                <a:srgbClr val="0070C0"/>
              </a:buClr>
              <a:buFont typeface="Arial" panose="020B0604020202020204" pitchFamily="34" charset="0"/>
              <a:buChar char="•"/>
            </a:pPr>
            <a:r>
              <a:rPr lang="en-US" sz="2130" b="1" dirty="0" smtClean="0"/>
              <a:t>Guesthouse</a:t>
            </a:r>
            <a:r>
              <a:rPr lang="en-US" sz="2130" dirty="0" smtClean="0"/>
              <a:t> </a:t>
            </a:r>
            <a:r>
              <a:rPr lang="en-US" sz="2130" dirty="0"/>
              <a:t>is an accommodation establishment of </a:t>
            </a:r>
            <a:r>
              <a:rPr lang="en-US" sz="2130" dirty="0" smtClean="0"/>
              <a:t>at least </a:t>
            </a:r>
            <a:r>
              <a:rPr lang="en-US" sz="2130" dirty="0"/>
              <a:t>5 rooms which </a:t>
            </a:r>
            <a:r>
              <a:rPr lang="en-US" sz="2130" dirty="0" smtClean="0"/>
              <a:t>offers </a:t>
            </a:r>
            <a:r>
              <a:rPr lang="en-US" sz="2130" dirty="0"/>
              <a:t>dining services.</a:t>
            </a:r>
          </a:p>
          <a:p>
            <a:pPr marL="620713" indent="-255588">
              <a:buClr>
                <a:srgbClr val="0070C0"/>
              </a:buClr>
              <a:buFont typeface="Arial" panose="020B0604020202020204" pitchFamily="34" charset="0"/>
              <a:buChar char="•"/>
            </a:pPr>
            <a:r>
              <a:rPr lang="en-US" sz="2130" b="1" dirty="0" smtClean="0"/>
              <a:t>Hostel</a:t>
            </a:r>
            <a:r>
              <a:rPr lang="en-US" sz="2130" dirty="0" smtClean="0"/>
              <a:t> </a:t>
            </a:r>
            <a:r>
              <a:rPr lang="en-US" sz="2130" dirty="0"/>
              <a:t>is a simple accommodation establishment </a:t>
            </a:r>
            <a:r>
              <a:rPr lang="en-US" sz="2130" dirty="0" smtClean="0"/>
              <a:t>for holiday</a:t>
            </a:r>
            <a:r>
              <a:rPr lang="en-US" sz="2130" dirty="0"/>
              <a:t>, sport or study visitors that </a:t>
            </a:r>
            <a:r>
              <a:rPr lang="en-US" sz="2130" dirty="0" smtClean="0"/>
              <a:t>offers </a:t>
            </a:r>
            <a:r>
              <a:rPr lang="en-US" sz="2130" dirty="0"/>
              <a:t>dining </a:t>
            </a:r>
            <a:r>
              <a:rPr lang="en-US" sz="2130" dirty="0" smtClean="0"/>
              <a:t>or cooking </a:t>
            </a:r>
            <a:r>
              <a:rPr lang="en-US" sz="2130" dirty="0"/>
              <a:t>facilities</a:t>
            </a:r>
            <a:r>
              <a:rPr lang="en-US" sz="2130" dirty="0" smtClean="0"/>
              <a:t>.</a:t>
            </a:r>
            <a:endParaRPr lang="en-US" sz="213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09</a:t>
            </a:r>
            <a:endParaRPr lang="en-GB" sz="1400" b="1" dirty="0">
              <a:latin typeface="Calibri" panose="020F0502020204030204" pitchFamily="34" charset="0"/>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b="20889"/>
          <a:stretch/>
        </p:blipFill>
        <p:spPr>
          <a:xfrm>
            <a:off x="6588223" y="1178041"/>
            <a:ext cx="2222363" cy="1098831"/>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88223" y="2420888"/>
            <a:ext cx="2223227" cy="1367285"/>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8222" y="3898881"/>
            <a:ext cx="2197399" cy="1320339"/>
          </a:xfrm>
          <a:prstGeom prst="rect">
            <a:avLst/>
          </a:prstGeom>
        </p:spPr>
      </p:pic>
      <p:pic>
        <p:nvPicPr>
          <p:cNvPr id="5" name="Picture 4"/>
          <p:cNvPicPr>
            <a:picLocks noChangeAspect="1"/>
          </p:cNvPicPr>
          <p:nvPr/>
        </p:nvPicPr>
        <p:blipFill rotWithShape="1">
          <a:blip r:embed="rId7" cstate="print">
            <a:extLst>
              <a:ext uri="{28A0092B-C50C-407E-A947-70E740481C1C}">
                <a14:useLocalDpi xmlns:a14="http://schemas.microsoft.com/office/drawing/2010/main" val="0"/>
              </a:ext>
            </a:extLst>
          </a:blip>
          <a:srcRect b="13888"/>
          <a:stretch/>
        </p:blipFill>
        <p:spPr>
          <a:xfrm>
            <a:off x="6588222" y="5341155"/>
            <a:ext cx="2187131" cy="1256197"/>
          </a:xfrm>
          <a:prstGeom prst="rect">
            <a:avLst/>
          </a:prstGeom>
        </p:spPr>
      </p:pic>
    </p:spTree>
    <p:extLst>
      <p:ext uri="{BB962C8B-B14F-4D97-AF65-F5344CB8AC3E}">
        <p14:creationId xmlns:p14="http://schemas.microsoft.com/office/powerpoint/2010/main" val="2518930256"/>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300" dirty="0" smtClean="0"/>
              <a:t>1.1 – T&amp;T </a:t>
            </a:r>
            <a:r>
              <a:rPr lang="en-US" sz="2300" dirty="0" smtClean="0"/>
              <a:t>Structure – Role of the Accommodation Providers</a:t>
            </a:r>
            <a:endParaRPr lang="en-GB" sz="2300" b="1" dirty="0" smtClean="0"/>
          </a:p>
        </p:txBody>
      </p:sp>
      <p:sp>
        <p:nvSpPr>
          <p:cNvPr id="34" name="Rectangle 33"/>
          <p:cNvSpPr/>
          <p:nvPr/>
        </p:nvSpPr>
        <p:spPr>
          <a:xfrm>
            <a:off x="251520" y="1124744"/>
            <a:ext cx="6587008" cy="5262979"/>
          </a:xfrm>
          <a:prstGeom prst="rect">
            <a:avLst/>
          </a:prstGeom>
        </p:spPr>
        <p:txBody>
          <a:bodyPr wrap="square">
            <a:spAutoFit/>
          </a:bodyPr>
          <a:lstStyle/>
          <a:p>
            <a:pPr marL="361950" indent="-342900">
              <a:buClr>
                <a:srgbClr val="0070C0"/>
              </a:buClr>
              <a:buFont typeface="Arial" panose="020B0604020202020204" pitchFamily="34" charset="0"/>
              <a:buChar char="•"/>
            </a:pPr>
            <a:r>
              <a:rPr lang="en-US" sz="2400" b="1" dirty="0" smtClean="0"/>
              <a:t>Holiday </a:t>
            </a:r>
            <a:r>
              <a:rPr lang="en-US" sz="2400" b="1" dirty="0"/>
              <a:t>village </a:t>
            </a:r>
            <a:r>
              <a:rPr lang="en-US" sz="2400" dirty="0"/>
              <a:t>or camp is an establishment </a:t>
            </a:r>
            <a:r>
              <a:rPr lang="en-US" sz="2400" dirty="0" smtClean="0"/>
              <a:t>providing limited </a:t>
            </a:r>
            <a:r>
              <a:rPr lang="en-US" sz="2400" dirty="0"/>
              <a:t>accommodation services, which has an </a:t>
            </a:r>
            <a:r>
              <a:rPr lang="en-US" sz="2400" dirty="0" smtClean="0"/>
              <a:t>enclosed area </a:t>
            </a:r>
            <a:r>
              <a:rPr lang="en-US" sz="2400" dirty="0"/>
              <a:t>for tents and/or caravans, parking sites for </a:t>
            </a:r>
            <a:r>
              <a:rPr lang="en-US" sz="2400" dirty="0" smtClean="0"/>
              <a:t>motor vehicles </a:t>
            </a:r>
            <a:r>
              <a:rPr lang="en-US" sz="2400" dirty="0"/>
              <a:t>and/or dwelling houses (bungalows).</a:t>
            </a:r>
          </a:p>
          <a:p>
            <a:pPr marL="361950" indent="-342900">
              <a:buClr>
                <a:srgbClr val="0070C0"/>
              </a:buClr>
              <a:buFont typeface="Arial" panose="020B0604020202020204" pitchFamily="34" charset="0"/>
              <a:buChar char="•"/>
            </a:pPr>
            <a:r>
              <a:rPr lang="en-US" sz="2400" b="1" dirty="0" smtClean="0"/>
              <a:t>Holiday </a:t>
            </a:r>
            <a:r>
              <a:rPr lang="en-US" sz="2400" b="1" dirty="0"/>
              <a:t>home </a:t>
            </a:r>
            <a:r>
              <a:rPr lang="en-US" sz="2400" dirty="0"/>
              <a:t>is an accommodation </a:t>
            </a:r>
            <a:r>
              <a:rPr lang="en-US" sz="2400" dirty="0" smtClean="0"/>
              <a:t>establishment for </a:t>
            </a:r>
            <a:r>
              <a:rPr lang="en-US" sz="2400" dirty="0"/>
              <a:t>holiday-makers, which is rented out fully and </a:t>
            </a:r>
            <a:r>
              <a:rPr lang="en-US" sz="2400" dirty="0" smtClean="0"/>
              <a:t>has cooking </a:t>
            </a:r>
            <a:r>
              <a:rPr lang="en-US" sz="2400" dirty="0"/>
              <a:t>facilities.</a:t>
            </a:r>
          </a:p>
          <a:p>
            <a:pPr marL="361950" indent="-342900">
              <a:buClr>
                <a:srgbClr val="0070C0"/>
              </a:buClr>
              <a:buFont typeface="Arial" panose="020B0604020202020204" pitchFamily="34" charset="0"/>
              <a:buChar char="•"/>
            </a:pPr>
            <a:r>
              <a:rPr lang="en-US" sz="2400" b="1" dirty="0" smtClean="0"/>
              <a:t>Visitor’s </a:t>
            </a:r>
            <a:r>
              <a:rPr lang="en-US" sz="2400" b="1" dirty="0"/>
              <a:t>apartment </a:t>
            </a:r>
            <a:r>
              <a:rPr lang="en-US" sz="2400" dirty="0"/>
              <a:t>is an </a:t>
            </a:r>
            <a:r>
              <a:rPr lang="en-US" sz="2400" dirty="0" smtClean="0"/>
              <a:t>accommodation establishment </a:t>
            </a:r>
            <a:r>
              <a:rPr lang="en-US" sz="2400" dirty="0"/>
              <a:t>with food-preparing facilities which </a:t>
            </a:r>
            <a:r>
              <a:rPr lang="en-US" sz="2400" dirty="0" smtClean="0"/>
              <a:t>is rented </a:t>
            </a:r>
            <a:r>
              <a:rPr lang="en-US" sz="2400" dirty="0"/>
              <a:t>out.</a:t>
            </a:r>
          </a:p>
          <a:p>
            <a:pPr marL="361950" indent="-342900">
              <a:buClr>
                <a:srgbClr val="0070C0"/>
              </a:buClr>
              <a:buFont typeface="Arial" panose="020B0604020202020204" pitchFamily="34" charset="0"/>
              <a:buChar char="•"/>
            </a:pPr>
            <a:r>
              <a:rPr lang="en-US" sz="2400" b="1" dirty="0" smtClean="0"/>
              <a:t>Bed </a:t>
            </a:r>
            <a:r>
              <a:rPr lang="en-US" sz="2400" b="1" dirty="0"/>
              <a:t>and breakfast </a:t>
            </a:r>
            <a:r>
              <a:rPr lang="en-US" sz="2400" dirty="0"/>
              <a:t>means accommodation services at a </a:t>
            </a:r>
            <a:r>
              <a:rPr lang="en-US" sz="2400" dirty="0" smtClean="0"/>
              <a:t>private farm</a:t>
            </a:r>
            <a:r>
              <a:rPr lang="en-US" sz="2400" dirty="0"/>
              <a:t>, house or apartment which includes breakfast.</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09</a:t>
            </a:r>
            <a:endParaRPr lang="en-GB" sz="1400" b="1" dirty="0">
              <a:latin typeface="Calibri" panose="020F0502020204030204"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8527" y="1172030"/>
            <a:ext cx="1964827" cy="1104842"/>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8526" y="2412709"/>
            <a:ext cx="1964827" cy="1309885"/>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38526" y="3907429"/>
            <a:ext cx="1954382" cy="1465787"/>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38526" y="5439331"/>
            <a:ext cx="1964827" cy="1086013"/>
          </a:xfrm>
          <a:prstGeom prst="rect">
            <a:avLst/>
          </a:prstGeom>
        </p:spPr>
      </p:pic>
    </p:spTree>
    <p:extLst>
      <p:ext uri="{BB962C8B-B14F-4D97-AF65-F5344CB8AC3E}">
        <p14:creationId xmlns:p14="http://schemas.microsoft.com/office/powerpoint/2010/main" val="552022450"/>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300" dirty="0" smtClean="0"/>
              <a:t>1.1 – T&amp;T </a:t>
            </a:r>
            <a:r>
              <a:rPr lang="en-US" sz="2300" dirty="0" smtClean="0"/>
              <a:t>Structure – Role of the Accommodation Providers</a:t>
            </a:r>
            <a:endParaRPr lang="en-GB" sz="2300" b="1" dirty="0" smtClean="0"/>
          </a:p>
        </p:txBody>
      </p:sp>
      <p:sp>
        <p:nvSpPr>
          <p:cNvPr id="34" name="Rectangle 33"/>
          <p:cNvSpPr/>
          <p:nvPr/>
        </p:nvSpPr>
        <p:spPr>
          <a:xfrm>
            <a:off x="251520" y="1124744"/>
            <a:ext cx="6587008" cy="5632311"/>
          </a:xfrm>
          <a:prstGeom prst="rect">
            <a:avLst/>
          </a:prstGeom>
        </p:spPr>
        <p:txBody>
          <a:bodyPr wrap="square">
            <a:spAutoFit/>
          </a:bodyPr>
          <a:lstStyle/>
          <a:p>
            <a:pPr marL="449263" indent="-430213">
              <a:buClr>
                <a:srgbClr val="0070C0"/>
              </a:buClr>
              <a:buFont typeface="Wingdings 3" panose="05040102010807070707" pitchFamily="18" charset="2"/>
              <a:buChar char=""/>
            </a:pPr>
            <a:r>
              <a:rPr lang="en-US" sz="2000" dirty="0"/>
              <a:t>An important distinction in the accommodation used by tourists </a:t>
            </a:r>
            <a:r>
              <a:rPr lang="en-US" sz="2000" dirty="0" smtClean="0"/>
              <a:t>is in </a:t>
            </a:r>
            <a:r>
              <a:rPr lang="en-US" sz="2000" dirty="0"/>
              <a:t>the </a:t>
            </a:r>
            <a:r>
              <a:rPr lang="en-US" sz="2000" dirty="0" smtClean="0"/>
              <a:t>difference </a:t>
            </a:r>
            <a:r>
              <a:rPr lang="en-US" sz="2000" dirty="0"/>
              <a:t>between </a:t>
            </a:r>
            <a:r>
              <a:rPr lang="en-US" sz="2000" b="1" dirty="0"/>
              <a:t>serviced</a:t>
            </a:r>
            <a:r>
              <a:rPr lang="en-US" sz="2000" dirty="0"/>
              <a:t> and </a:t>
            </a:r>
            <a:r>
              <a:rPr lang="en-US" sz="2000" b="1" dirty="0"/>
              <a:t>non-service</a:t>
            </a:r>
            <a:r>
              <a:rPr lang="en-US" sz="2000" dirty="0"/>
              <a:t>d types. </a:t>
            </a:r>
            <a:r>
              <a:rPr lang="en-US" sz="2000" dirty="0" smtClean="0"/>
              <a:t>Serviced accommodation </a:t>
            </a:r>
            <a:r>
              <a:rPr lang="en-US" sz="2000" dirty="0"/>
              <a:t>means that members of </a:t>
            </a:r>
            <a:r>
              <a:rPr lang="en-US" sz="2000" dirty="0" smtClean="0"/>
              <a:t>staff </a:t>
            </a:r>
            <a:r>
              <a:rPr lang="en-US" sz="2000" dirty="0"/>
              <a:t>are available on </a:t>
            </a:r>
            <a:r>
              <a:rPr lang="en-US" sz="2000" dirty="0" smtClean="0"/>
              <a:t>the premises </a:t>
            </a:r>
            <a:r>
              <a:rPr lang="en-US" sz="2000" dirty="0"/>
              <a:t>to provide services such as cleaning, meals and room service.</a:t>
            </a:r>
          </a:p>
          <a:p>
            <a:pPr marL="449263" indent="-430213">
              <a:buClr>
                <a:srgbClr val="0070C0"/>
              </a:buClr>
              <a:buFont typeface="Wingdings 3" panose="05040102010807070707" pitchFamily="18" charset="2"/>
              <a:buChar char=""/>
            </a:pPr>
            <a:r>
              <a:rPr lang="en-US" sz="2000" dirty="0" smtClean="0"/>
              <a:t>The </a:t>
            </a:r>
            <a:r>
              <a:rPr lang="en-US" sz="2000" dirty="0"/>
              <a:t>availability of such services, even if they are not in fact used, </a:t>
            </a:r>
            <a:r>
              <a:rPr lang="en-US" sz="2000" dirty="0" smtClean="0"/>
              <a:t>is included </a:t>
            </a:r>
            <a:r>
              <a:rPr lang="en-US" sz="2000" dirty="0"/>
              <a:t>in the price charged. If the accommodation is </a:t>
            </a:r>
            <a:r>
              <a:rPr lang="en-US" sz="2000" dirty="0" smtClean="0"/>
              <a:t>non-serviced, this </a:t>
            </a:r>
            <a:r>
              <a:rPr lang="en-US" sz="2000" dirty="0"/>
              <a:t>means that the sleeping accommodation is furnished and </a:t>
            </a:r>
            <a:r>
              <a:rPr lang="en-US" sz="2000" dirty="0" smtClean="0"/>
              <a:t>provided on </a:t>
            </a:r>
            <a:r>
              <a:rPr lang="en-US" sz="2000" dirty="0"/>
              <a:t>a rental basis, normally for a unit comprising several beds such </a:t>
            </a:r>
            <a:r>
              <a:rPr lang="en-US" sz="2000" dirty="0" smtClean="0"/>
              <a:t>as a </a:t>
            </a:r>
            <a:r>
              <a:rPr lang="en-US" sz="2000" dirty="0"/>
              <a:t>cottage, an apartment or </a:t>
            </a:r>
            <a:r>
              <a:rPr lang="en-US" sz="2000" dirty="0" smtClean="0"/>
              <a:t>caravan.</a:t>
            </a:r>
          </a:p>
          <a:p>
            <a:pPr marL="449263" indent="-430213">
              <a:buClr>
                <a:srgbClr val="0070C0"/>
              </a:buClr>
              <a:buFont typeface="Wingdings 3" panose="05040102010807070707" pitchFamily="18" charset="2"/>
              <a:buChar char=""/>
            </a:pPr>
            <a:r>
              <a:rPr lang="en-US" sz="2000" dirty="0" smtClean="0"/>
              <a:t>While </a:t>
            </a:r>
            <a:r>
              <a:rPr lang="en-US" sz="2000" dirty="0"/>
              <a:t>services for the provision </a:t>
            </a:r>
            <a:r>
              <a:rPr lang="en-US" sz="2000" dirty="0" smtClean="0"/>
              <a:t>of meals</a:t>
            </a:r>
            <a:r>
              <a:rPr lang="en-US" sz="2000" dirty="0"/>
              <a:t>, bars and shops may be available on site on a separate </a:t>
            </a:r>
            <a:r>
              <a:rPr lang="en-US" sz="2000" dirty="0" smtClean="0"/>
              <a:t>commercial basis</a:t>
            </a:r>
            <a:r>
              <a:rPr lang="en-US" sz="2000" dirty="0"/>
              <a:t>, as in a holiday village, they are not included in the price </a:t>
            </a:r>
            <a:r>
              <a:rPr lang="en-US" sz="2000" dirty="0" smtClean="0"/>
              <a:t>charged for </a:t>
            </a:r>
            <a:r>
              <a:rPr lang="en-US" sz="2000" dirty="0"/>
              <a:t>the accommodation.</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10</a:t>
            </a:r>
            <a:endParaRPr lang="en-GB" sz="1400" b="1" dirty="0">
              <a:latin typeface="Calibri" panose="020F0502020204030204" pitchFamily="34" charset="0"/>
            </a:endParaRP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15128"/>
          <a:stretch/>
        </p:blipFill>
        <p:spPr>
          <a:xfrm>
            <a:off x="6838527" y="1177757"/>
            <a:ext cx="1992355" cy="1099115"/>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38526" y="4107979"/>
            <a:ext cx="1992355" cy="1121221"/>
          </a:xfrm>
          <a:prstGeom prst="rect">
            <a:avLst/>
          </a:prstGeom>
        </p:spPr>
      </p:pic>
      <p:pic>
        <p:nvPicPr>
          <p:cNvPr id="5" name="Picture 4"/>
          <p:cNvPicPr>
            <a:picLocks noChangeAspect="1"/>
          </p:cNvPicPr>
          <p:nvPr/>
        </p:nvPicPr>
        <p:blipFill rotWithShape="1">
          <a:blip r:embed="rId6" cstate="print">
            <a:extLst>
              <a:ext uri="{28A0092B-C50C-407E-A947-70E740481C1C}">
                <a14:useLocalDpi xmlns:a14="http://schemas.microsoft.com/office/drawing/2010/main" val="0"/>
              </a:ext>
            </a:extLst>
          </a:blip>
          <a:srcRect l="7587" t="4411" r="40423" b="30965"/>
          <a:stretch/>
        </p:blipFill>
        <p:spPr>
          <a:xfrm>
            <a:off x="6838528" y="2348880"/>
            <a:ext cx="1992355" cy="1650354"/>
          </a:xfrm>
          <a:prstGeom prst="rect">
            <a:avLst/>
          </a:prstGeom>
        </p:spPr>
      </p:pic>
      <p:pic>
        <p:nvPicPr>
          <p:cNvPr id="6" name="Picture 5"/>
          <p:cNvPicPr>
            <a:picLocks noChangeAspect="1"/>
          </p:cNvPicPr>
          <p:nvPr/>
        </p:nvPicPr>
        <p:blipFill rotWithShape="1">
          <a:blip r:embed="rId7">
            <a:extLst>
              <a:ext uri="{28A0092B-C50C-407E-A947-70E740481C1C}">
                <a14:useLocalDpi xmlns:a14="http://schemas.microsoft.com/office/drawing/2010/main" val="0"/>
              </a:ext>
            </a:extLst>
          </a:blip>
          <a:srcRect b="15853"/>
          <a:stretch/>
        </p:blipFill>
        <p:spPr>
          <a:xfrm>
            <a:off x="6838528" y="5335874"/>
            <a:ext cx="1995884" cy="1261478"/>
          </a:xfrm>
          <a:prstGeom prst="rect">
            <a:avLst/>
          </a:prstGeom>
        </p:spPr>
      </p:pic>
    </p:spTree>
    <p:extLst>
      <p:ext uri="{BB962C8B-B14F-4D97-AF65-F5344CB8AC3E}">
        <p14:creationId xmlns:p14="http://schemas.microsoft.com/office/powerpoint/2010/main" val="1819958312"/>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300" dirty="0" smtClean="0"/>
              <a:t>1.1 – T&amp;T </a:t>
            </a:r>
            <a:r>
              <a:rPr lang="en-US" sz="2300" dirty="0" smtClean="0"/>
              <a:t>Structure – Role of the Accommodation Providers</a:t>
            </a:r>
            <a:endParaRPr lang="en-GB" sz="2300" b="1" dirty="0" smtClean="0"/>
          </a:p>
        </p:txBody>
      </p:sp>
      <p:sp>
        <p:nvSpPr>
          <p:cNvPr id="34" name="Rectangle 33"/>
          <p:cNvSpPr/>
          <p:nvPr/>
        </p:nvSpPr>
        <p:spPr>
          <a:xfrm>
            <a:off x="251519" y="1124744"/>
            <a:ext cx="6587007" cy="5262979"/>
          </a:xfrm>
          <a:prstGeom prst="rect">
            <a:avLst/>
          </a:prstGeom>
        </p:spPr>
        <p:txBody>
          <a:bodyPr wrap="square">
            <a:spAutoFit/>
          </a:bodyPr>
          <a:lstStyle/>
          <a:p>
            <a:pPr marL="361950" indent="-342900">
              <a:buClr>
                <a:srgbClr val="0070C0"/>
              </a:buClr>
              <a:buFont typeface="Wingdings 3" panose="05040102010807070707" pitchFamily="18" charset="2"/>
              <a:buChar char=""/>
            </a:pPr>
            <a:r>
              <a:rPr lang="en-US" sz="2100" dirty="0"/>
              <a:t>Most of the hotels used by international travellers have </a:t>
            </a:r>
            <a:r>
              <a:rPr lang="en-US" sz="2100" dirty="0" smtClean="0"/>
              <a:t>rooms with </a:t>
            </a:r>
            <a:r>
              <a:rPr lang="en-US" sz="2100" dirty="0" err="1"/>
              <a:t>en</a:t>
            </a:r>
            <a:r>
              <a:rPr lang="en-US" sz="2100" dirty="0"/>
              <a:t>-suite bathrooms and, more commonly in the United </a:t>
            </a:r>
            <a:r>
              <a:rPr lang="en-US" sz="2100" dirty="0" smtClean="0"/>
              <a:t>States than </a:t>
            </a:r>
            <a:r>
              <a:rPr lang="en-US" sz="2100" dirty="0"/>
              <a:t>elsewhere, climate control. Other </a:t>
            </a:r>
            <a:r>
              <a:rPr lang="en-US" sz="2100" dirty="0" smtClean="0"/>
              <a:t>features usually </a:t>
            </a:r>
            <a:r>
              <a:rPr lang="en-US" sz="2100" dirty="0"/>
              <a:t>found include a telephone, an alarm </a:t>
            </a:r>
            <a:r>
              <a:rPr lang="en-US" sz="2100" dirty="0" smtClean="0"/>
              <a:t>clock, a </a:t>
            </a:r>
            <a:r>
              <a:rPr lang="en-US" sz="2100" dirty="0"/>
              <a:t>television, and broadband Internet connectivity.</a:t>
            </a:r>
          </a:p>
          <a:p>
            <a:pPr marL="361950" indent="-342900">
              <a:buClr>
                <a:srgbClr val="0070C0"/>
              </a:buClr>
              <a:buFont typeface="Wingdings 3" panose="05040102010807070707" pitchFamily="18" charset="2"/>
              <a:buChar char=""/>
            </a:pPr>
            <a:r>
              <a:rPr lang="en-US" sz="2100" dirty="0"/>
              <a:t>Food and drink may be supplied by a </a:t>
            </a:r>
            <a:r>
              <a:rPr lang="en-US" sz="2100" dirty="0" smtClean="0"/>
              <a:t>minibar (which often </a:t>
            </a:r>
            <a:r>
              <a:rPr lang="en-US" sz="2100" dirty="0"/>
              <a:t>includes a small </a:t>
            </a:r>
            <a:r>
              <a:rPr lang="en-US" sz="2100" dirty="0" smtClean="0"/>
              <a:t>refrigerator) containing </a:t>
            </a:r>
            <a:r>
              <a:rPr lang="en-US" sz="2100" dirty="0"/>
              <a:t>snacks and drinks (to be paid for </a:t>
            </a:r>
            <a:r>
              <a:rPr lang="en-US" sz="2100" dirty="0" smtClean="0"/>
              <a:t>on departure</a:t>
            </a:r>
            <a:r>
              <a:rPr lang="en-US" sz="2100" dirty="0"/>
              <a:t>), and tea and </a:t>
            </a:r>
            <a:r>
              <a:rPr lang="en-US" sz="2100" dirty="0" smtClean="0"/>
              <a:t>coffee </a:t>
            </a:r>
            <a:r>
              <a:rPr lang="en-US" sz="2100" dirty="0"/>
              <a:t>making facilities.</a:t>
            </a:r>
          </a:p>
          <a:p>
            <a:pPr marL="361950" indent="-342900">
              <a:buClr>
                <a:srgbClr val="0070C0"/>
              </a:buClr>
              <a:buFont typeface="Wingdings 3" panose="05040102010807070707" pitchFamily="18" charset="2"/>
              <a:buChar char=""/>
            </a:pPr>
            <a:r>
              <a:rPr lang="en-US" sz="2100" dirty="0" smtClean="0"/>
              <a:t>The </a:t>
            </a:r>
            <a:r>
              <a:rPr lang="en-US" sz="2100" dirty="0"/>
              <a:t>cost and quality of hotels are </a:t>
            </a:r>
            <a:r>
              <a:rPr lang="en-US" sz="2100" dirty="0" smtClean="0"/>
              <a:t>usually indicative </a:t>
            </a:r>
            <a:r>
              <a:rPr lang="en-US" sz="2100" dirty="0"/>
              <a:t>of the range and type of </a:t>
            </a:r>
            <a:r>
              <a:rPr lang="en-US" sz="2100" dirty="0" smtClean="0"/>
              <a:t>services available</a:t>
            </a:r>
            <a:r>
              <a:rPr lang="en-US" sz="2100" dirty="0"/>
              <a:t>. Due to the enormous increase </a:t>
            </a:r>
            <a:r>
              <a:rPr lang="en-US" sz="2100" dirty="0" smtClean="0"/>
              <a:t>in tourism </a:t>
            </a:r>
            <a:r>
              <a:rPr lang="en-US" sz="2100" dirty="0"/>
              <a:t>worldwide during the last </a:t>
            </a:r>
            <a:r>
              <a:rPr lang="en-US" sz="2100" dirty="0" smtClean="0"/>
              <a:t>decades of </a:t>
            </a:r>
            <a:r>
              <a:rPr lang="en-US" sz="2100" dirty="0"/>
              <a:t>the 20th century, standards, </a:t>
            </a:r>
            <a:r>
              <a:rPr lang="en-US" sz="2100" dirty="0" smtClean="0"/>
              <a:t>especially those </a:t>
            </a:r>
            <a:r>
              <a:rPr lang="en-US" sz="2100" dirty="0"/>
              <a:t>of smaller establishments, have </a:t>
            </a:r>
            <a:r>
              <a:rPr lang="en-US" sz="2100" dirty="0" smtClean="0"/>
              <a:t>improved considerably.</a:t>
            </a:r>
            <a:endParaRPr lang="en-US" sz="21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10</a:t>
            </a:r>
            <a:endParaRPr lang="en-GB" sz="1400" b="1" dirty="0">
              <a:latin typeface="Calibri" panose="020F0502020204030204" pitchFamily="34" charset="0"/>
            </a:endParaRPr>
          </a:p>
        </p:txBody>
      </p:sp>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6688" t="3609" r="5900" b="3609"/>
          <a:stretch/>
        </p:blipFill>
        <p:spPr>
          <a:xfrm>
            <a:off x="6838527" y="1172512"/>
            <a:ext cx="1971035" cy="1527108"/>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8527" y="2819396"/>
            <a:ext cx="1976962" cy="1285025"/>
          </a:xfrm>
          <a:prstGeom prst="rect">
            <a:avLst/>
          </a:prstGeom>
        </p:spPr>
      </p:pic>
      <p:pic>
        <p:nvPicPr>
          <p:cNvPr id="5" name="Picture 4"/>
          <p:cNvPicPr>
            <a:picLocks noChangeAspect="1"/>
          </p:cNvPicPr>
          <p:nvPr/>
        </p:nvPicPr>
        <p:blipFill rotWithShape="1">
          <a:blip r:embed="rId6">
            <a:extLst>
              <a:ext uri="{28A0092B-C50C-407E-A947-70E740481C1C}">
                <a14:useLocalDpi xmlns:a14="http://schemas.microsoft.com/office/drawing/2010/main" val="0"/>
              </a:ext>
            </a:extLst>
          </a:blip>
          <a:srcRect b="18089"/>
          <a:stretch/>
        </p:blipFill>
        <p:spPr>
          <a:xfrm>
            <a:off x="6838527" y="4184426"/>
            <a:ext cx="1971035" cy="2248753"/>
          </a:xfrm>
          <a:prstGeom prst="rect">
            <a:avLst/>
          </a:prstGeom>
        </p:spPr>
      </p:pic>
    </p:spTree>
    <p:extLst>
      <p:ext uri="{BB962C8B-B14F-4D97-AF65-F5344CB8AC3E}">
        <p14:creationId xmlns:p14="http://schemas.microsoft.com/office/powerpoint/2010/main" val="3839274700"/>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300" dirty="0" smtClean="0"/>
              <a:t>1.1 – T&amp;T </a:t>
            </a:r>
            <a:r>
              <a:rPr lang="en-US" sz="2300" dirty="0" smtClean="0"/>
              <a:t>Structure – Role of the Accommodation Providers</a:t>
            </a:r>
            <a:endParaRPr lang="en-GB" sz="2300" b="1" dirty="0" smtClean="0"/>
          </a:p>
        </p:txBody>
      </p:sp>
      <p:sp>
        <p:nvSpPr>
          <p:cNvPr id="34" name="Rectangle 33"/>
          <p:cNvSpPr/>
          <p:nvPr/>
        </p:nvSpPr>
        <p:spPr>
          <a:xfrm>
            <a:off x="251520" y="1124744"/>
            <a:ext cx="6587008" cy="5386090"/>
          </a:xfrm>
          <a:prstGeom prst="rect">
            <a:avLst/>
          </a:prstGeom>
        </p:spPr>
        <p:txBody>
          <a:bodyPr wrap="square">
            <a:spAutoFit/>
          </a:bodyPr>
          <a:lstStyle/>
          <a:p>
            <a:pPr marL="449263" indent="-430213">
              <a:buClr>
                <a:srgbClr val="0070C0"/>
              </a:buClr>
              <a:buFont typeface="Wingdings 3" panose="05040102010807070707" pitchFamily="18" charset="2"/>
              <a:buChar char=""/>
            </a:pPr>
            <a:r>
              <a:rPr lang="en-US" sz="2150" dirty="0" smtClean="0"/>
              <a:t>For </a:t>
            </a:r>
            <a:r>
              <a:rPr lang="en-US" sz="2150" dirty="0"/>
              <a:t>the sake of greater comparability, rating </a:t>
            </a:r>
            <a:r>
              <a:rPr lang="en-US" sz="2150" dirty="0" smtClean="0"/>
              <a:t>systems have </a:t>
            </a:r>
            <a:r>
              <a:rPr lang="en-US" sz="2150" dirty="0"/>
              <a:t>been introduced, with the one to </a:t>
            </a:r>
            <a:r>
              <a:rPr lang="en-US" sz="2150" dirty="0" smtClean="0"/>
              <a:t>five </a:t>
            </a:r>
            <a:r>
              <a:rPr lang="en-US" sz="2150" dirty="0"/>
              <a:t>stars </a:t>
            </a:r>
            <a:r>
              <a:rPr lang="en-US" sz="2150" dirty="0" smtClean="0"/>
              <a:t>classification being most </a:t>
            </a:r>
            <a:r>
              <a:rPr lang="en-US" sz="2150" dirty="0"/>
              <a:t>common. </a:t>
            </a:r>
            <a:endParaRPr lang="en-US" sz="2150" dirty="0" smtClean="0"/>
          </a:p>
          <a:p>
            <a:pPr marL="449263" indent="-430213">
              <a:buClr>
                <a:srgbClr val="0070C0"/>
              </a:buClr>
              <a:buFont typeface="Wingdings 3" panose="05040102010807070707" pitchFamily="18" charset="2"/>
              <a:buChar char=""/>
            </a:pPr>
            <a:r>
              <a:rPr lang="en-US" sz="2150" dirty="0" err="1" smtClean="0"/>
              <a:t>E,g</a:t>
            </a:r>
            <a:r>
              <a:rPr lang="en-US" sz="2150" dirty="0"/>
              <a:t>.</a:t>
            </a:r>
            <a:r>
              <a:rPr lang="en-US" sz="2150" dirty="0" smtClean="0"/>
              <a:t>, </a:t>
            </a:r>
            <a:r>
              <a:rPr lang="en-US" sz="2150" dirty="0"/>
              <a:t>most people </a:t>
            </a:r>
            <a:r>
              <a:rPr lang="en-US" sz="2150" dirty="0" err="1"/>
              <a:t>recognise</a:t>
            </a:r>
            <a:r>
              <a:rPr lang="en-US" sz="2150" dirty="0"/>
              <a:t> that a 5 </a:t>
            </a:r>
            <a:r>
              <a:rPr lang="en-US" sz="2150" dirty="0" smtClean="0"/>
              <a:t>star hotel </a:t>
            </a:r>
            <a:r>
              <a:rPr lang="en-US" sz="2150" dirty="0"/>
              <a:t>will have excellent service, be exceptionally clean and tidy </a:t>
            </a:r>
            <a:r>
              <a:rPr lang="en-US" sz="2150" dirty="0" smtClean="0"/>
              <a:t>with housekeeping staff </a:t>
            </a:r>
            <a:r>
              <a:rPr lang="en-US" sz="2150" dirty="0"/>
              <a:t>on call 24 hours, have up to date luxurious </a:t>
            </a:r>
            <a:r>
              <a:rPr lang="en-US" sz="2150" dirty="0" smtClean="0"/>
              <a:t>décor and </a:t>
            </a:r>
            <a:r>
              <a:rPr lang="en-US" sz="2150" dirty="0"/>
              <a:t>have a wide range of facilities on </a:t>
            </a:r>
            <a:r>
              <a:rPr lang="en-US" sz="2150" dirty="0" smtClean="0"/>
              <a:t>offer</a:t>
            </a:r>
            <a:r>
              <a:rPr lang="en-US" sz="2150" dirty="0"/>
              <a:t>. </a:t>
            </a:r>
            <a:endParaRPr lang="en-US" sz="2150" dirty="0" smtClean="0"/>
          </a:p>
          <a:p>
            <a:pPr marL="449263" indent="-430213">
              <a:buClr>
                <a:srgbClr val="0070C0"/>
              </a:buClr>
              <a:buFont typeface="Wingdings 3" panose="05040102010807070707" pitchFamily="18" charset="2"/>
              <a:buChar char=""/>
            </a:pPr>
            <a:r>
              <a:rPr lang="en-US" sz="2150" dirty="0" smtClean="0"/>
              <a:t>A </a:t>
            </a:r>
            <a:r>
              <a:rPr lang="en-US" sz="2150" dirty="0"/>
              <a:t>3 star hotel on the </a:t>
            </a:r>
            <a:r>
              <a:rPr lang="en-US" sz="2150" dirty="0" smtClean="0"/>
              <a:t>other hand </a:t>
            </a:r>
            <a:r>
              <a:rPr lang="en-US" sz="2150" dirty="0"/>
              <a:t>will have fewer facilities, less luxurious décor and more </a:t>
            </a:r>
            <a:r>
              <a:rPr lang="en-US" sz="2150" dirty="0" smtClean="0"/>
              <a:t>limited services</a:t>
            </a:r>
            <a:r>
              <a:rPr lang="en-US" sz="2150" dirty="0"/>
              <a:t>, such as a limited 24 hour room service menu instead of </a:t>
            </a:r>
            <a:r>
              <a:rPr lang="en-US" sz="2150" dirty="0" smtClean="0"/>
              <a:t>the entire </a:t>
            </a:r>
            <a:r>
              <a:rPr lang="en-US" sz="2150" dirty="0"/>
              <a:t>restaurant menu</a:t>
            </a:r>
            <a:r>
              <a:rPr lang="en-US" sz="2150" dirty="0" smtClean="0"/>
              <a:t>.</a:t>
            </a:r>
          </a:p>
          <a:p>
            <a:pPr marL="449263" indent="-430213">
              <a:buClr>
                <a:srgbClr val="0070C0"/>
              </a:buClr>
              <a:buFont typeface="Wingdings 3" panose="05040102010807070707" pitchFamily="18" charset="2"/>
              <a:buChar char=""/>
            </a:pPr>
            <a:r>
              <a:rPr lang="en-US" sz="2150" dirty="0" smtClean="0"/>
              <a:t>Catering facilities are very important </a:t>
            </a:r>
            <a:r>
              <a:rPr lang="en-US" sz="2150" dirty="0"/>
              <a:t>for the creation of suitable conditions for tourism and for satisfying tourists’ basic needs in any specific destination or resort.</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10</a:t>
            </a:r>
            <a:endParaRPr lang="en-GB" sz="1400" b="1" dirty="0">
              <a:latin typeface="Calibri" panose="020F0502020204030204" pitchFamily="34"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9826" y="1151212"/>
            <a:ext cx="1926779" cy="1275927"/>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9826" y="2780928"/>
            <a:ext cx="1926779" cy="2569038"/>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38528" y="5537913"/>
            <a:ext cx="1981944" cy="1059439"/>
          </a:xfrm>
          <a:prstGeom prst="rect">
            <a:avLst/>
          </a:prstGeom>
        </p:spPr>
      </p:pic>
    </p:spTree>
    <p:extLst>
      <p:ext uri="{BB962C8B-B14F-4D97-AF65-F5344CB8AC3E}">
        <p14:creationId xmlns:p14="http://schemas.microsoft.com/office/powerpoint/2010/main" val="1930379423"/>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8" y="1124744"/>
            <a:ext cx="8424936" cy="5693866"/>
          </a:xfrm>
          <a:prstGeom prst="rect">
            <a:avLst/>
          </a:prstGeom>
        </p:spPr>
        <p:txBody>
          <a:bodyPr wrap="square">
            <a:spAutoFit/>
          </a:bodyPr>
          <a:lstStyle/>
          <a:p>
            <a:pPr>
              <a:buClr>
                <a:srgbClr val="0070C0"/>
              </a:buClr>
            </a:pPr>
            <a:r>
              <a:rPr lang="en-US" sz="2700" b="1" dirty="0" smtClean="0"/>
              <a:t>AO3 Interpretation and evaluation</a:t>
            </a:r>
          </a:p>
          <a:p>
            <a:pPr marL="439738" indent="-439738">
              <a:buClr>
                <a:srgbClr val="0070C0"/>
              </a:buClr>
              <a:buFont typeface="Wingdings 3" panose="05040102010807070707" pitchFamily="18" charset="2"/>
              <a:buChar char=""/>
            </a:pPr>
            <a:r>
              <a:rPr lang="en-US" sz="2700" dirty="0" smtClean="0"/>
              <a:t>Candidates should be able to:</a:t>
            </a:r>
          </a:p>
          <a:p>
            <a:pPr marL="896938" indent="-439738">
              <a:buClr>
                <a:srgbClr val="0070C0"/>
              </a:buClr>
              <a:buFont typeface="+mj-lt"/>
              <a:buAutoNum type="alphaUcPeriod"/>
            </a:pPr>
            <a:r>
              <a:rPr lang="en-US" sz="2700" dirty="0" smtClean="0"/>
              <a:t>Communicate </a:t>
            </a:r>
            <a:r>
              <a:rPr lang="en-US" sz="2700" dirty="0"/>
              <a:t>their ideas and opinions in an accurate, concise and logical manner.</a:t>
            </a:r>
          </a:p>
          <a:p>
            <a:pPr marL="896938" indent="-439738">
              <a:buClr>
                <a:srgbClr val="0070C0"/>
              </a:buClr>
              <a:buFont typeface="+mj-lt"/>
              <a:buAutoNum type="alphaUcPeriod"/>
            </a:pPr>
            <a:r>
              <a:rPr lang="en-US" sz="2700" dirty="0" smtClean="0"/>
              <a:t>Present </a:t>
            </a:r>
            <a:r>
              <a:rPr lang="en-US" sz="2700" dirty="0"/>
              <a:t>reasoned explanations for phenomena, patterns and relationships.</a:t>
            </a:r>
          </a:p>
          <a:p>
            <a:pPr marL="896938" indent="-439738">
              <a:buClr>
                <a:srgbClr val="0070C0"/>
              </a:buClr>
              <a:buFont typeface="+mj-lt"/>
              <a:buAutoNum type="alphaUcPeriod"/>
            </a:pPr>
            <a:r>
              <a:rPr lang="en-US" sz="2700" dirty="0" smtClean="0"/>
              <a:t>Understand </a:t>
            </a:r>
            <a:r>
              <a:rPr lang="en-US" sz="2700" dirty="0"/>
              <a:t>the implications of, and draw inferences from, data and evidence.</a:t>
            </a:r>
          </a:p>
          <a:p>
            <a:pPr marL="896938" indent="-439738">
              <a:buClr>
                <a:srgbClr val="0070C0"/>
              </a:buClr>
              <a:buFont typeface="+mj-lt"/>
              <a:buAutoNum type="alphaUcPeriod"/>
            </a:pPr>
            <a:r>
              <a:rPr lang="en-US" sz="2700" dirty="0" smtClean="0"/>
              <a:t>Discuss </a:t>
            </a:r>
            <a:r>
              <a:rPr lang="en-US" sz="2700" dirty="0"/>
              <a:t>and evaluate choices, and make reasoned decisions, recommendations and judgements.</a:t>
            </a:r>
          </a:p>
          <a:p>
            <a:pPr marL="896938" indent="-439738">
              <a:buClr>
                <a:srgbClr val="0070C0"/>
              </a:buClr>
              <a:buFont typeface="+mj-lt"/>
              <a:buAutoNum type="alphaUcPeriod"/>
            </a:pPr>
            <a:r>
              <a:rPr lang="en-US" sz="2700" dirty="0" smtClean="0"/>
              <a:t>Draw </a:t>
            </a:r>
            <a:r>
              <a:rPr lang="en-US" sz="2700" dirty="0"/>
              <a:t>valid conclusions by a reasoned consideration of evidence</a:t>
            </a:r>
            <a:r>
              <a:rPr lang="en-US" sz="2700" dirty="0" smtClean="0"/>
              <a:t>.</a:t>
            </a:r>
            <a:endParaRPr lang="en-US" sz="2700" dirty="0"/>
          </a:p>
        </p:txBody>
      </p:sp>
    </p:spTree>
    <p:extLst>
      <p:ext uri="{BB962C8B-B14F-4D97-AF65-F5344CB8AC3E}">
        <p14:creationId xmlns:p14="http://schemas.microsoft.com/office/powerpoint/2010/main" val="96754564"/>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800" dirty="0" smtClean="0"/>
              <a:t>1.1 – T&amp;T </a:t>
            </a:r>
            <a:r>
              <a:rPr lang="en-US" sz="2800" dirty="0" smtClean="0"/>
              <a:t>Structure – Role of the Catering Outlets</a:t>
            </a:r>
            <a:endParaRPr lang="en-GB" sz="2800" b="1" dirty="0" smtClean="0"/>
          </a:p>
        </p:txBody>
      </p:sp>
      <p:sp>
        <p:nvSpPr>
          <p:cNvPr id="34" name="Rectangle 33"/>
          <p:cNvSpPr/>
          <p:nvPr/>
        </p:nvSpPr>
        <p:spPr>
          <a:xfrm>
            <a:off x="251520" y="1124744"/>
            <a:ext cx="6336704" cy="5586145"/>
          </a:xfrm>
          <a:prstGeom prst="rect">
            <a:avLst/>
          </a:prstGeom>
        </p:spPr>
        <p:txBody>
          <a:bodyPr wrap="square">
            <a:spAutoFit/>
          </a:bodyPr>
          <a:lstStyle/>
          <a:p>
            <a:pPr marL="361950" indent="-342900">
              <a:buClr>
                <a:srgbClr val="0070C0"/>
              </a:buClr>
              <a:buFont typeface="Wingdings 3" panose="05040102010807070707" pitchFamily="18" charset="2"/>
              <a:buChar char=""/>
            </a:pPr>
            <a:r>
              <a:rPr lang="en-US" sz="2100" dirty="0" smtClean="0"/>
              <a:t>However</a:t>
            </a:r>
            <a:r>
              <a:rPr lang="en-US" sz="2100" dirty="0"/>
              <a:t>, such food and beverage </a:t>
            </a:r>
            <a:r>
              <a:rPr lang="en-US" sz="2100" dirty="0" smtClean="0"/>
              <a:t>facilities should </a:t>
            </a:r>
            <a:r>
              <a:rPr lang="en-US" sz="2100" dirty="0"/>
              <a:t>not only be regarded as being a basic tourist need; they are </a:t>
            </a:r>
            <a:r>
              <a:rPr lang="en-US" sz="2100" dirty="0" smtClean="0"/>
              <a:t>also important </a:t>
            </a:r>
            <a:r>
              <a:rPr lang="en-US" sz="2100" dirty="0"/>
              <a:t>to the development and promotion of all types of tourist facilities, and can be </a:t>
            </a:r>
            <a:r>
              <a:rPr lang="en-US" sz="2100" dirty="0" smtClean="0"/>
              <a:t>classified </a:t>
            </a:r>
            <a:r>
              <a:rPr lang="en-US" sz="2100" dirty="0"/>
              <a:t>as tourist attractions in </a:t>
            </a:r>
            <a:r>
              <a:rPr lang="en-US" sz="2100" dirty="0" smtClean="0"/>
              <a:t>themselves</a:t>
            </a:r>
            <a:r>
              <a:rPr lang="en-US" sz="2100" dirty="0"/>
              <a:t>.</a:t>
            </a:r>
          </a:p>
          <a:p>
            <a:pPr marL="361950" indent="-342900">
              <a:buClr>
                <a:srgbClr val="0070C0"/>
              </a:buClr>
              <a:buFont typeface="Wingdings 3" panose="05040102010807070707" pitchFamily="18" charset="2"/>
              <a:buChar char=""/>
            </a:pPr>
            <a:r>
              <a:rPr lang="en-US" sz="2100" dirty="0" smtClean="0"/>
              <a:t>They </a:t>
            </a:r>
            <a:r>
              <a:rPr lang="en-US" sz="2100" dirty="0"/>
              <a:t>are certainly a key tourist facility within </a:t>
            </a:r>
            <a:r>
              <a:rPr lang="en-US" sz="2100" dirty="0" smtClean="0"/>
              <a:t>any destination</a:t>
            </a:r>
            <a:r>
              <a:rPr lang="en-US" sz="2100" dirty="0"/>
              <a:t>. In </a:t>
            </a:r>
            <a:r>
              <a:rPr lang="en-US" sz="2100" dirty="0" smtClean="0"/>
              <a:t>Poland </a:t>
            </a:r>
            <a:r>
              <a:rPr lang="en-US" sz="2100" dirty="0"/>
              <a:t>there exists </a:t>
            </a:r>
            <a:r>
              <a:rPr lang="en-US" sz="2100" dirty="0" smtClean="0"/>
              <a:t>basic catering </a:t>
            </a:r>
            <a:r>
              <a:rPr lang="en-US" sz="2100" dirty="0"/>
              <a:t>facilities providing regional and </a:t>
            </a:r>
            <a:r>
              <a:rPr lang="en-US" sz="2100" dirty="0" smtClean="0"/>
              <a:t>traditional menus </a:t>
            </a:r>
            <a:r>
              <a:rPr lang="en-US" sz="2100" dirty="0"/>
              <a:t>which </a:t>
            </a:r>
            <a:r>
              <a:rPr lang="en-US" sz="2100" dirty="0" smtClean="0"/>
              <a:t>fulfill </a:t>
            </a:r>
            <a:r>
              <a:rPr lang="en-US" sz="2100" dirty="0"/>
              <a:t>the role of tourist attractions </a:t>
            </a:r>
            <a:r>
              <a:rPr lang="en-US" sz="2100" dirty="0" smtClean="0"/>
              <a:t>at a </a:t>
            </a:r>
            <a:r>
              <a:rPr lang="en-US" sz="2100" dirty="0"/>
              <a:t>regional, national and even international level</a:t>
            </a:r>
            <a:r>
              <a:rPr lang="en-US" sz="2100" dirty="0" smtClean="0"/>
              <a:t>.</a:t>
            </a:r>
          </a:p>
          <a:p>
            <a:pPr marL="361950" indent="-342900">
              <a:buClr>
                <a:srgbClr val="0070C0"/>
              </a:buClr>
              <a:buFont typeface="Wingdings 3" panose="05040102010807070707" pitchFamily="18" charset="2"/>
              <a:buChar char=""/>
            </a:pPr>
            <a:r>
              <a:rPr lang="en-US" sz="2100" dirty="0" smtClean="0"/>
              <a:t>In </a:t>
            </a:r>
            <a:r>
              <a:rPr lang="en-US" sz="2100" dirty="0"/>
              <a:t>Krakow there are cafés and wine-bars which are particularly attractive to tourists for their historical value, menu and </a:t>
            </a:r>
            <a:r>
              <a:rPr lang="en-US" sz="2100" dirty="0" smtClean="0"/>
              <a:t>atmosphere</a:t>
            </a:r>
            <a:r>
              <a:rPr lang="en-US" sz="2100" dirty="0"/>
              <a:t>. This diversity of </a:t>
            </a:r>
            <a:r>
              <a:rPr lang="en-US" sz="2100" dirty="0" smtClean="0"/>
              <a:t>food </a:t>
            </a:r>
            <a:r>
              <a:rPr lang="en-US" sz="2100" dirty="0"/>
              <a:t>facilities should be taken into account by those responsible for destination management within tourist areas</a:t>
            </a:r>
            <a:r>
              <a:rPr lang="en-US" sz="2100" dirty="0" smtClean="0"/>
              <a:t>.</a:t>
            </a:r>
            <a:endParaRPr lang="en-US" sz="21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10</a:t>
            </a:r>
            <a:endParaRPr lang="en-GB" sz="1400" b="1" dirty="0">
              <a:latin typeface="Calibri" panose="020F0502020204030204" pitchFamily="34"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8788" y="2825527"/>
            <a:ext cx="2143125" cy="1428750"/>
          </a:xfrm>
          <a:prstGeom prst="rect">
            <a:avLst/>
          </a:prstGeom>
        </p:spPr>
      </p:pic>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t="11655"/>
          <a:stretch/>
        </p:blipFill>
        <p:spPr>
          <a:xfrm>
            <a:off x="6668788" y="4333073"/>
            <a:ext cx="2143125" cy="1255015"/>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68789" y="1124744"/>
            <a:ext cx="2143125" cy="1628775"/>
          </a:xfrm>
          <a:prstGeom prst="rect">
            <a:avLst/>
          </a:prstGeom>
        </p:spPr>
      </p:pic>
      <p:pic>
        <p:nvPicPr>
          <p:cNvPr id="6" name="Picture 5"/>
          <p:cNvPicPr>
            <a:picLocks noChangeAspect="1"/>
          </p:cNvPicPr>
          <p:nvPr/>
        </p:nvPicPr>
        <p:blipFill rotWithShape="1">
          <a:blip r:embed="rId7" cstate="print">
            <a:extLst>
              <a:ext uri="{28A0092B-C50C-407E-A947-70E740481C1C}">
                <a14:useLocalDpi xmlns:a14="http://schemas.microsoft.com/office/drawing/2010/main" val="0"/>
              </a:ext>
            </a:extLst>
          </a:blip>
          <a:srcRect t="5085" b="26360"/>
          <a:stretch/>
        </p:blipFill>
        <p:spPr>
          <a:xfrm>
            <a:off x="6668787" y="5650033"/>
            <a:ext cx="2143125" cy="978858"/>
          </a:xfrm>
          <a:prstGeom prst="rect">
            <a:avLst/>
          </a:prstGeom>
        </p:spPr>
      </p:pic>
    </p:spTree>
    <p:extLst>
      <p:ext uri="{BB962C8B-B14F-4D97-AF65-F5344CB8AC3E}">
        <p14:creationId xmlns:p14="http://schemas.microsoft.com/office/powerpoint/2010/main" val="3600869805"/>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800" dirty="0" smtClean="0"/>
              <a:t>1.1 – T&amp;T </a:t>
            </a:r>
            <a:r>
              <a:rPr lang="en-US" sz="2800" dirty="0" smtClean="0"/>
              <a:t>Structure – Role of the Catering Outlets</a:t>
            </a:r>
            <a:endParaRPr lang="en-GB" sz="2800" b="1" dirty="0" smtClean="0"/>
          </a:p>
        </p:txBody>
      </p:sp>
      <p:sp>
        <p:nvSpPr>
          <p:cNvPr id="34" name="Rectangle 33"/>
          <p:cNvSpPr/>
          <p:nvPr/>
        </p:nvSpPr>
        <p:spPr>
          <a:xfrm>
            <a:off x="251520" y="1124744"/>
            <a:ext cx="8496944" cy="1015663"/>
          </a:xfrm>
          <a:prstGeom prst="rect">
            <a:avLst/>
          </a:prstGeom>
        </p:spPr>
        <p:txBody>
          <a:bodyPr wrap="square">
            <a:spAutoFit/>
          </a:bodyPr>
          <a:lstStyle/>
          <a:p>
            <a:pPr marL="449263" indent="-430213">
              <a:buClr>
                <a:srgbClr val="0070C0"/>
              </a:buClr>
              <a:buFont typeface="Wingdings 3" panose="05040102010807070707" pitchFamily="18" charset="2"/>
              <a:buChar char=""/>
            </a:pPr>
            <a:r>
              <a:rPr lang="en-US" sz="2000" dirty="0" smtClean="0"/>
              <a:t>To </a:t>
            </a:r>
            <a:r>
              <a:rPr lang="en-US" sz="2000" dirty="0"/>
              <a:t>help you appreciate the importance of hospitality provision </a:t>
            </a:r>
            <a:r>
              <a:rPr lang="en-US" sz="2000" dirty="0" smtClean="0"/>
              <a:t>within tourist </a:t>
            </a:r>
            <a:r>
              <a:rPr lang="en-US" sz="2000" dirty="0"/>
              <a:t>destinations you can now undertake an investigation within </a:t>
            </a:r>
            <a:r>
              <a:rPr lang="en-US" sz="2000" dirty="0" smtClean="0"/>
              <a:t>your local </a:t>
            </a:r>
            <a:r>
              <a:rPr lang="en-US" sz="2000" dirty="0"/>
              <a:t>area.</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a:t>
            </a:r>
            <a:endParaRPr lang="en-GB" sz="1400" b="1" dirty="0">
              <a:latin typeface="Calibri" panose="020F0502020204030204" pitchFamily="34" charset="0"/>
            </a:endParaRPr>
          </a:p>
        </p:txBody>
      </p:sp>
      <p:sp>
        <p:nvSpPr>
          <p:cNvPr id="5" name="Rectangle 4"/>
          <p:cNvSpPr/>
          <p:nvPr/>
        </p:nvSpPr>
        <p:spPr>
          <a:xfrm>
            <a:off x="251520" y="2182207"/>
            <a:ext cx="8496944" cy="4401205"/>
          </a:xfrm>
          <a:prstGeom prst="rect">
            <a:avLst/>
          </a:prstGeom>
          <a:solidFill>
            <a:schemeClr val="accent6">
              <a:lumMod val="40000"/>
              <a:lumOff val="60000"/>
            </a:schemeClr>
          </a:solidFill>
          <a:ln w="57150">
            <a:solidFill>
              <a:schemeClr val="accent1">
                <a:lumMod val="75000"/>
              </a:schemeClr>
            </a:solidFill>
          </a:ln>
        </p:spPr>
        <p:txBody>
          <a:bodyPr wrap="square">
            <a:spAutoFit/>
          </a:bodyPr>
          <a:lstStyle/>
          <a:p>
            <a:pPr marL="19050">
              <a:buClr>
                <a:srgbClr val="0070C0"/>
              </a:buClr>
            </a:pPr>
            <a:r>
              <a:rPr lang="en-US" sz="2000" b="1" dirty="0" smtClean="0"/>
              <a:t>Activity 1</a:t>
            </a:r>
          </a:p>
          <a:p>
            <a:pPr marL="476250" indent="-457200">
              <a:buClr>
                <a:srgbClr val="0070C0"/>
              </a:buClr>
              <a:buFont typeface="+mj-lt"/>
              <a:buAutoNum type="alphaLcParenR"/>
            </a:pPr>
            <a:r>
              <a:rPr lang="en-US" sz="2000" dirty="0" smtClean="0"/>
              <a:t>Identify </a:t>
            </a:r>
            <a:r>
              <a:rPr lang="en-US" sz="2000" dirty="0"/>
              <a:t>the range of accommodation providers available, </a:t>
            </a:r>
            <a:r>
              <a:rPr lang="en-US" sz="2000" dirty="0" smtClean="0"/>
              <a:t>including: hotels, hostels, apartments, guest houses, camp </a:t>
            </a:r>
            <a:r>
              <a:rPr lang="en-US" sz="2000" dirty="0"/>
              <a:t>sites.</a:t>
            </a:r>
          </a:p>
          <a:p>
            <a:pPr marL="476250" indent="-457200">
              <a:buClr>
                <a:srgbClr val="0070C0"/>
              </a:buClr>
              <a:buFont typeface="+mj-lt"/>
              <a:buAutoNum type="alphaLcParenR"/>
            </a:pPr>
            <a:r>
              <a:rPr lang="en-US" sz="2000" dirty="0" smtClean="0"/>
              <a:t>Choose </a:t>
            </a:r>
            <a:r>
              <a:rPr lang="en-US" sz="2000" dirty="0"/>
              <a:t>an example of each and describe the products and services available.</a:t>
            </a:r>
          </a:p>
          <a:p>
            <a:pPr marL="476250" indent="-457200">
              <a:buClr>
                <a:srgbClr val="0070C0"/>
              </a:buClr>
              <a:buFont typeface="+mj-lt"/>
              <a:buAutoNum type="alphaLcParenR"/>
            </a:pPr>
            <a:r>
              <a:rPr lang="en-US" sz="2000" dirty="0" smtClean="0"/>
              <a:t>Explain </a:t>
            </a:r>
            <a:r>
              <a:rPr lang="en-US" sz="2000" dirty="0"/>
              <a:t>how such properties can be </a:t>
            </a:r>
            <a:r>
              <a:rPr lang="en-US" sz="2000" dirty="0" smtClean="0"/>
              <a:t>classified </a:t>
            </a:r>
            <a:r>
              <a:rPr lang="en-US" sz="2000" dirty="0"/>
              <a:t>using various grading criteria.</a:t>
            </a:r>
          </a:p>
          <a:p>
            <a:pPr marL="476250" indent="-457200">
              <a:buClr>
                <a:srgbClr val="0070C0"/>
              </a:buClr>
              <a:buFont typeface="+mj-lt"/>
              <a:buAutoNum type="alphaLcParenR"/>
            </a:pPr>
            <a:r>
              <a:rPr lang="en-US" sz="2000" dirty="0" smtClean="0"/>
              <a:t>Examine </a:t>
            </a:r>
            <a:r>
              <a:rPr lang="en-US" sz="2000" dirty="0"/>
              <a:t>the occupancy trends within your chosen areas.</a:t>
            </a:r>
          </a:p>
          <a:p>
            <a:pPr marL="449263" indent="-430213">
              <a:buClr>
                <a:srgbClr val="0070C0"/>
              </a:buClr>
              <a:buFont typeface="Wingdings 3" panose="05040102010807070707" pitchFamily="18" charset="2"/>
              <a:buChar char=""/>
            </a:pPr>
            <a:r>
              <a:rPr lang="en-US" sz="2000" dirty="0"/>
              <a:t>Sources of information to help you undertake this task include the local area’s ‘</a:t>
            </a:r>
            <a:r>
              <a:rPr lang="en-US" sz="2000" b="1" dirty="0"/>
              <a:t>Destination Manual</a:t>
            </a:r>
            <a:r>
              <a:rPr lang="en-US" sz="2000" dirty="0"/>
              <a:t>’ </a:t>
            </a:r>
            <a:r>
              <a:rPr lang="en-US" sz="2000" dirty="0" smtClean="0"/>
              <a:t>and sample </a:t>
            </a:r>
            <a:r>
              <a:rPr lang="en-US" sz="2000" dirty="0"/>
              <a:t>promotional materials produced by individual providers. Statistics and grading criteria are </a:t>
            </a:r>
            <a:r>
              <a:rPr lang="en-US" sz="2000" dirty="0" smtClean="0"/>
              <a:t>available from </a:t>
            </a:r>
            <a:r>
              <a:rPr lang="en-US" sz="2000" dirty="0"/>
              <a:t>the local tourist board.</a:t>
            </a:r>
          </a:p>
          <a:p>
            <a:pPr marL="449263" indent="-430213">
              <a:buClr>
                <a:srgbClr val="0070C0"/>
              </a:buClr>
              <a:buFont typeface="Wingdings 3" panose="05040102010807070707" pitchFamily="18" charset="2"/>
              <a:buChar char=""/>
            </a:pPr>
            <a:r>
              <a:rPr lang="en-US" sz="2000" dirty="0"/>
              <a:t>This work could be expanded as it is a good </a:t>
            </a:r>
            <a:r>
              <a:rPr lang="en-US" sz="2000" dirty="0" smtClean="0"/>
              <a:t>chance </a:t>
            </a:r>
            <a:r>
              <a:rPr lang="en-US" sz="2000" dirty="0"/>
              <a:t>to investigate the products and services </a:t>
            </a:r>
            <a:r>
              <a:rPr lang="en-US" sz="2000" dirty="0" smtClean="0"/>
              <a:t>needed by </a:t>
            </a:r>
            <a:r>
              <a:rPr lang="en-US" sz="2000" dirty="0"/>
              <a:t>leisure versus business travellers.</a:t>
            </a:r>
          </a:p>
        </p:txBody>
      </p:sp>
    </p:spTree>
    <p:extLst>
      <p:ext uri="{BB962C8B-B14F-4D97-AF65-F5344CB8AC3E}">
        <p14:creationId xmlns:p14="http://schemas.microsoft.com/office/powerpoint/2010/main" val="1898743829"/>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657" dirty="0" smtClean="0"/>
              <a:t>1.1 – T&amp;T </a:t>
            </a:r>
            <a:r>
              <a:rPr lang="en-US" sz="2657" dirty="0" smtClean="0"/>
              <a:t>Structure – Role of the Transport Providers</a:t>
            </a:r>
            <a:endParaRPr lang="en-GB" sz="2657" b="1" dirty="0" smtClean="0"/>
          </a:p>
        </p:txBody>
      </p:sp>
      <p:sp>
        <p:nvSpPr>
          <p:cNvPr id="34" name="Rectangle 33"/>
          <p:cNvSpPr/>
          <p:nvPr/>
        </p:nvSpPr>
        <p:spPr>
          <a:xfrm>
            <a:off x="251520" y="1124744"/>
            <a:ext cx="6587008" cy="5466112"/>
          </a:xfrm>
          <a:prstGeom prst="rect">
            <a:avLst/>
          </a:prstGeom>
        </p:spPr>
        <p:txBody>
          <a:bodyPr wrap="square">
            <a:spAutoFit/>
          </a:bodyPr>
          <a:lstStyle/>
          <a:p>
            <a:pPr marL="449263" indent="-430213">
              <a:buClr>
                <a:srgbClr val="0070C0"/>
              </a:buClr>
              <a:buFont typeface="Wingdings 3" panose="05040102010807070707" pitchFamily="18" charset="2"/>
              <a:buChar char=""/>
            </a:pPr>
            <a:r>
              <a:rPr lang="en-US" sz="1940" dirty="0"/>
              <a:t>Transport has developed hand in hand with tourism. Improvements </a:t>
            </a:r>
            <a:r>
              <a:rPr lang="en-US" sz="1940" dirty="0" smtClean="0"/>
              <a:t>in transportation </a:t>
            </a:r>
            <a:r>
              <a:rPr lang="en-US" sz="1940" dirty="0"/>
              <a:t>facilities have stimulated tourism and, in turn, </a:t>
            </a:r>
            <a:r>
              <a:rPr lang="en-US" sz="1940" dirty="0" smtClean="0"/>
              <a:t>tourism demand </a:t>
            </a:r>
            <a:r>
              <a:rPr lang="en-US" sz="1940" dirty="0"/>
              <a:t>has prompted transport developments such as the growth </a:t>
            </a:r>
            <a:r>
              <a:rPr lang="en-US" sz="1940" dirty="0" smtClean="0"/>
              <a:t>of charter </a:t>
            </a:r>
            <a:r>
              <a:rPr lang="en-US" sz="1940" dirty="0"/>
              <a:t>air services to serve the international tourism </a:t>
            </a:r>
            <a:r>
              <a:rPr lang="en-US" sz="1940" dirty="0" smtClean="0"/>
              <a:t>market. Transport developments </a:t>
            </a:r>
            <a:r>
              <a:rPr lang="en-US" sz="1940" dirty="0"/>
              <a:t>have made tourist destinations accessible to their </a:t>
            </a:r>
            <a:r>
              <a:rPr lang="en-US" sz="1940" dirty="0" smtClean="0"/>
              <a:t>markets in </a:t>
            </a:r>
            <a:r>
              <a:rPr lang="en-US" sz="1940" dirty="0"/>
              <a:t>tourist generating areas. All tourism depends on access, and the </a:t>
            </a:r>
            <a:r>
              <a:rPr lang="en-US" sz="1940" dirty="0" smtClean="0"/>
              <a:t>lack of </a:t>
            </a:r>
            <a:r>
              <a:rPr lang="en-US" sz="1940" dirty="0"/>
              <a:t>accessibility can make or break a destination</a:t>
            </a:r>
            <a:r>
              <a:rPr lang="en-US" sz="1940" dirty="0" smtClean="0"/>
              <a:t>.</a:t>
            </a:r>
          </a:p>
          <a:p>
            <a:pPr marL="449263" indent="-430213">
              <a:buClr>
                <a:srgbClr val="0070C0"/>
              </a:buClr>
              <a:buFont typeface="Wingdings 3" panose="05040102010807070707" pitchFamily="18" charset="2"/>
              <a:buChar char=""/>
            </a:pPr>
            <a:r>
              <a:rPr lang="en-US" sz="1940" dirty="0"/>
              <a:t>Methods of transportation used by international travellers </a:t>
            </a:r>
            <a:r>
              <a:rPr lang="en-US" sz="1940" dirty="0" smtClean="0"/>
              <a:t>vary according </a:t>
            </a:r>
            <a:r>
              <a:rPr lang="en-US" sz="1940" dirty="0"/>
              <a:t>to the needs of the individual. </a:t>
            </a:r>
            <a:r>
              <a:rPr lang="en-US" sz="1940" dirty="0" smtClean="0"/>
              <a:t>The </a:t>
            </a:r>
            <a:r>
              <a:rPr lang="en-US" sz="1940" dirty="0"/>
              <a:t>needs of a leisure </a:t>
            </a:r>
            <a:r>
              <a:rPr lang="en-US" sz="1940" dirty="0" smtClean="0"/>
              <a:t>tourist will </a:t>
            </a:r>
            <a:r>
              <a:rPr lang="en-US" sz="1940" dirty="0"/>
              <a:t>be quite </a:t>
            </a:r>
            <a:r>
              <a:rPr lang="en-US" sz="1940" dirty="0" smtClean="0"/>
              <a:t>different </a:t>
            </a:r>
            <a:r>
              <a:rPr lang="en-US" sz="1940" dirty="0"/>
              <a:t>to those who are travelling for business purposes.</a:t>
            </a:r>
          </a:p>
          <a:p>
            <a:pPr marL="449263" indent="-430213">
              <a:buClr>
                <a:srgbClr val="0070C0"/>
              </a:buClr>
              <a:buFont typeface="Wingdings 3" panose="05040102010807070707" pitchFamily="18" charset="2"/>
              <a:buChar char=""/>
            </a:pPr>
            <a:r>
              <a:rPr lang="en-US" sz="1940" dirty="0"/>
              <a:t>However, it is fair to say that an individual tourist will take into </a:t>
            </a:r>
            <a:r>
              <a:rPr lang="en-US" sz="1940" dirty="0" smtClean="0"/>
              <a:t>account factors </a:t>
            </a:r>
            <a:r>
              <a:rPr lang="en-US" sz="1940" dirty="0"/>
              <a:t>such as price, convenience, choice of departure points and </a:t>
            </a:r>
            <a:r>
              <a:rPr lang="en-US" sz="1940" dirty="0" smtClean="0"/>
              <a:t>timing of </a:t>
            </a:r>
            <a:r>
              <a:rPr lang="en-US" sz="1940" dirty="0"/>
              <a:t>services when making their travel arrangements.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11</a:t>
            </a:r>
            <a:endParaRPr lang="en-GB" sz="1400" b="1" dirty="0">
              <a:latin typeface="Calibri" panose="020F0502020204030204"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8528" y="5178920"/>
            <a:ext cx="1952456" cy="1298383"/>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8528" y="2707417"/>
            <a:ext cx="1957480" cy="1299466"/>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38528" y="1151260"/>
            <a:ext cx="1982136" cy="1457633"/>
          </a:xfrm>
          <a:prstGeom prst="rect">
            <a:avLst/>
          </a:prstGeom>
        </p:spPr>
      </p:pic>
      <p:pic>
        <p:nvPicPr>
          <p:cNvPr id="7" name="Picture 6"/>
          <p:cNvPicPr>
            <a:picLocks noChangeAspect="1"/>
          </p:cNvPicPr>
          <p:nvPr/>
        </p:nvPicPr>
        <p:blipFill rotWithShape="1">
          <a:blip r:embed="rId7">
            <a:extLst>
              <a:ext uri="{28A0092B-C50C-407E-A947-70E740481C1C}">
                <a14:useLocalDpi xmlns:a14="http://schemas.microsoft.com/office/drawing/2010/main" val="0"/>
              </a:ext>
            </a:extLst>
          </a:blip>
          <a:srcRect t="16010"/>
          <a:stretch/>
        </p:blipFill>
        <p:spPr>
          <a:xfrm>
            <a:off x="6838528" y="4077072"/>
            <a:ext cx="1957480" cy="1038120"/>
          </a:xfrm>
          <a:prstGeom prst="rect">
            <a:avLst/>
          </a:prstGeom>
        </p:spPr>
      </p:pic>
    </p:spTree>
    <p:extLst>
      <p:ext uri="{BB962C8B-B14F-4D97-AF65-F5344CB8AC3E}">
        <p14:creationId xmlns:p14="http://schemas.microsoft.com/office/powerpoint/2010/main" val="3789646447"/>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657" dirty="0" smtClean="0"/>
              <a:t>1.1 – T&amp;T </a:t>
            </a:r>
            <a:r>
              <a:rPr lang="en-US" sz="2657" dirty="0" smtClean="0"/>
              <a:t>Structure – Role of the Transport Providers</a:t>
            </a:r>
            <a:endParaRPr lang="en-GB" sz="2657" b="1" dirty="0" smtClean="0"/>
          </a:p>
        </p:txBody>
      </p:sp>
      <p:sp>
        <p:nvSpPr>
          <p:cNvPr id="34" name="Rectangle 33"/>
          <p:cNvSpPr/>
          <p:nvPr/>
        </p:nvSpPr>
        <p:spPr>
          <a:xfrm>
            <a:off x="251520" y="1124744"/>
            <a:ext cx="6336704" cy="5632311"/>
          </a:xfrm>
          <a:prstGeom prst="rect">
            <a:avLst/>
          </a:prstGeom>
        </p:spPr>
        <p:txBody>
          <a:bodyPr wrap="square">
            <a:spAutoFit/>
          </a:bodyPr>
          <a:lstStyle/>
          <a:p>
            <a:pPr marL="449263" indent="-430213">
              <a:buClr>
                <a:srgbClr val="0070C0"/>
              </a:buClr>
              <a:buFont typeface="Wingdings 3" panose="05040102010807070707" pitchFamily="18" charset="2"/>
              <a:buChar char=""/>
            </a:pPr>
            <a:r>
              <a:rPr lang="en-US" sz="2000" b="1" dirty="0">
                <a:solidFill>
                  <a:srgbClr val="F53939"/>
                </a:solidFill>
              </a:rPr>
              <a:t>Air transport </a:t>
            </a:r>
            <a:r>
              <a:rPr lang="en-US" sz="2000" dirty="0"/>
              <a:t>providers include the major </a:t>
            </a:r>
            <a:r>
              <a:rPr lang="en-US" sz="2000" dirty="0" smtClean="0"/>
              <a:t>national carriers </a:t>
            </a:r>
            <a:r>
              <a:rPr lang="en-US" sz="2000" dirty="0"/>
              <a:t>(such as Air India, Cyprus Airways, British </a:t>
            </a:r>
            <a:r>
              <a:rPr lang="en-US" sz="2000" dirty="0" smtClean="0"/>
              <a:t>Airways, Emirates </a:t>
            </a:r>
            <a:r>
              <a:rPr lang="en-US" sz="2000" dirty="0"/>
              <a:t>etc.) as well as the low-cost, budget or ‘no </a:t>
            </a:r>
            <a:r>
              <a:rPr lang="en-US" sz="2000" dirty="0" smtClean="0"/>
              <a:t>frills’ airlines </a:t>
            </a:r>
            <a:r>
              <a:rPr lang="en-US" sz="2000" dirty="0"/>
              <a:t>(such as </a:t>
            </a:r>
            <a:r>
              <a:rPr lang="en-US" sz="2000" dirty="0" smtClean="0"/>
              <a:t>EasyJet </a:t>
            </a:r>
            <a:r>
              <a:rPr lang="en-US" sz="2000" dirty="0"/>
              <a:t>and Ryanair). </a:t>
            </a:r>
            <a:r>
              <a:rPr lang="en-US" sz="2000" dirty="0" smtClean="0"/>
              <a:t>These </a:t>
            </a:r>
            <a:r>
              <a:rPr lang="en-US" sz="2000" dirty="0"/>
              <a:t>carriers </a:t>
            </a:r>
            <a:r>
              <a:rPr lang="en-US" sz="2000" dirty="0" smtClean="0"/>
              <a:t>operate scheduled flights </a:t>
            </a:r>
            <a:r>
              <a:rPr lang="en-US" sz="2000" dirty="0"/>
              <a:t>that run to a published timetable </a:t>
            </a:r>
            <a:r>
              <a:rPr lang="en-US" sz="2000" dirty="0" smtClean="0"/>
              <a:t>and operate </a:t>
            </a:r>
            <a:r>
              <a:rPr lang="en-US" sz="2000" dirty="0"/>
              <a:t>irrespective </a:t>
            </a:r>
            <a:r>
              <a:rPr lang="en-US" sz="2000" dirty="0" smtClean="0"/>
              <a:t> of </a:t>
            </a:r>
            <a:r>
              <a:rPr lang="en-US" sz="2000" dirty="0"/>
              <a:t>whether there are enough </a:t>
            </a:r>
            <a:r>
              <a:rPr lang="en-US" sz="2000" dirty="0" smtClean="0"/>
              <a:t>passengers to </a:t>
            </a:r>
            <a:r>
              <a:rPr lang="en-US" sz="2000" dirty="0"/>
              <a:t>make a </a:t>
            </a:r>
            <a:r>
              <a:rPr lang="en-US" sz="2000" dirty="0" smtClean="0"/>
              <a:t>profit </a:t>
            </a:r>
            <a:r>
              <a:rPr lang="en-US" sz="2000" dirty="0"/>
              <a:t>or not. However, because of their </a:t>
            </a:r>
            <a:r>
              <a:rPr lang="en-US" sz="2000" dirty="0" smtClean="0"/>
              <a:t>regular flights</a:t>
            </a:r>
            <a:r>
              <a:rPr lang="en-US" sz="2000" dirty="0"/>
              <a:t>, variety of routes and service standards, they </a:t>
            </a:r>
            <a:r>
              <a:rPr lang="en-US" sz="2000" dirty="0" smtClean="0"/>
              <a:t>attract both </a:t>
            </a:r>
            <a:r>
              <a:rPr lang="en-US" sz="2000" dirty="0"/>
              <a:t>business and leisure passengers.</a:t>
            </a:r>
          </a:p>
          <a:p>
            <a:pPr marL="449263" indent="-430213">
              <a:buClr>
                <a:srgbClr val="0070C0"/>
              </a:buClr>
              <a:buFont typeface="Wingdings 3" panose="05040102010807070707" pitchFamily="18" charset="2"/>
              <a:buChar char=""/>
            </a:pPr>
            <a:r>
              <a:rPr lang="en-US" sz="2000" dirty="0"/>
              <a:t>Not all tourists </a:t>
            </a:r>
            <a:r>
              <a:rPr lang="en-US" sz="2000" dirty="0" smtClean="0"/>
              <a:t>flying </a:t>
            </a:r>
            <a:r>
              <a:rPr lang="en-US" sz="2000" dirty="0"/>
              <a:t>to their destination travel on </a:t>
            </a:r>
            <a:r>
              <a:rPr lang="en-US" sz="2000" dirty="0" smtClean="0"/>
              <a:t>a scheduled flight</a:t>
            </a:r>
            <a:r>
              <a:rPr lang="en-US" sz="2000" dirty="0"/>
              <a:t>. Charter </a:t>
            </a:r>
            <a:r>
              <a:rPr lang="en-US" sz="2000" dirty="0" smtClean="0"/>
              <a:t>flights </a:t>
            </a:r>
            <a:r>
              <a:rPr lang="en-US" sz="2000" dirty="0"/>
              <a:t>are mainly used by the package </a:t>
            </a:r>
            <a:r>
              <a:rPr lang="en-US" sz="2000" dirty="0" smtClean="0"/>
              <a:t>holiday industry </a:t>
            </a:r>
            <a:r>
              <a:rPr lang="en-US" sz="2000" dirty="0"/>
              <a:t>and tour operators who make a contract with an airline for </a:t>
            </a:r>
            <a:r>
              <a:rPr lang="en-US" sz="2000" dirty="0" smtClean="0"/>
              <a:t>a specific </a:t>
            </a:r>
            <a:r>
              <a:rPr lang="en-US" sz="2000" dirty="0"/>
              <a:t>route for the peak holiday season. Furthermore, charter </a:t>
            </a:r>
            <a:r>
              <a:rPr lang="en-US" sz="2000" dirty="0" smtClean="0"/>
              <a:t>airlines frequently </a:t>
            </a:r>
            <a:r>
              <a:rPr lang="en-US" sz="2000" dirty="0"/>
              <a:t>operate on routes, or to airports, where there is no </a:t>
            </a:r>
            <a:r>
              <a:rPr lang="en-US" sz="2000" dirty="0" smtClean="0"/>
              <a:t>scheduled service</a:t>
            </a:r>
            <a:r>
              <a:rPr lang="en-US" sz="2000" dirty="0"/>
              <a:t>. </a:t>
            </a:r>
            <a:endParaRPr lang="en-US" sz="2000" dirty="0" smtClean="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a:t>
            </a:r>
            <a:endParaRPr lang="en-GB" sz="1400" b="1" dirty="0">
              <a:latin typeface="Calibri" panose="020F0502020204030204" pitchFamily="34" charset="0"/>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32240" y="1124744"/>
            <a:ext cx="2088232" cy="1388674"/>
          </a:xfrm>
          <a:prstGeom prst="rect">
            <a:avLst/>
          </a:prstGeom>
        </p:spPr>
      </p:pic>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t="10692"/>
          <a:stretch/>
        </p:blipFill>
        <p:spPr>
          <a:xfrm>
            <a:off x="6732240" y="3933056"/>
            <a:ext cx="2088232" cy="1325596"/>
          </a:xfrm>
          <a:prstGeom prst="rect">
            <a:avLst/>
          </a:prstGeom>
        </p:spPr>
      </p:pic>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32240" y="2571982"/>
            <a:ext cx="2088232" cy="1269645"/>
          </a:xfrm>
          <a:prstGeom prst="rect">
            <a:avLst/>
          </a:prstGeom>
        </p:spPr>
      </p:pic>
      <p:pic>
        <p:nvPicPr>
          <p:cNvPr id="4" name="Picture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32240" y="5373216"/>
            <a:ext cx="2088232" cy="1173885"/>
          </a:xfrm>
          <a:prstGeom prst="rect">
            <a:avLst/>
          </a:prstGeom>
        </p:spPr>
      </p:pic>
    </p:spTree>
    <p:extLst>
      <p:ext uri="{BB962C8B-B14F-4D97-AF65-F5344CB8AC3E}">
        <p14:creationId xmlns:p14="http://schemas.microsoft.com/office/powerpoint/2010/main" val="3994964338"/>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657" dirty="0" smtClean="0"/>
              <a:t>1.1 – T&amp;T </a:t>
            </a:r>
            <a:r>
              <a:rPr lang="en-US" sz="2657" dirty="0" smtClean="0"/>
              <a:t>Structure – Role of the Transport Providers</a:t>
            </a:r>
            <a:endParaRPr lang="en-GB" sz="2657" b="1" dirty="0" smtClean="0"/>
          </a:p>
        </p:txBody>
      </p:sp>
      <p:sp>
        <p:nvSpPr>
          <p:cNvPr id="34" name="Rectangle 33"/>
          <p:cNvSpPr/>
          <p:nvPr/>
        </p:nvSpPr>
        <p:spPr>
          <a:xfrm>
            <a:off x="251520" y="1124744"/>
            <a:ext cx="6264696" cy="5586145"/>
          </a:xfrm>
          <a:prstGeom prst="rect">
            <a:avLst/>
          </a:prstGeom>
        </p:spPr>
        <p:txBody>
          <a:bodyPr wrap="square">
            <a:spAutoFit/>
          </a:bodyPr>
          <a:lstStyle/>
          <a:p>
            <a:pPr marL="449263" indent="-430213">
              <a:buClr>
                <a:srgbClr val="0070C0"/>
              </a:buClr>
              <a:buFont typeface="Wingdings 3" panose="05040102010807070707" pitchFamily="18" charset="2"/>
              <a:buChar char=""/>
            </a:pPr>
            <a:r>
              <a:rPr lang="en-US" sz="2100" dirty="0" smtClean="0"/>
              <a:t>Much </a:t>
            </a:r>
            <a:r>
              <a:rPr lang="en-US" sz="2100" dirty="0"/>
              <a:t>of the </a:t>
            </a:r>
            <a:r>
              <a:rPr lang="en-US" sz="2100" dirty="0" smtClean="0"/>
              <a:t>traffic </a:t>
            </a:r>
            <a:r>
              <a:rPr lang="en-US" sz="2100" dirty="0"/>
              <a:t>through small and medium sized </a:t>
            </a:r>
            <a:r>
              <a:rPr lang="en-US" sz="2100" dirty="0" smtClean="0"/>
              <a:t>airports in </a:t>
            </a:r>
            <a:r>
              <a:rPr lang="en-US" sz="2100" dirty="0"/>
              <a:t>the United Kingdom consists of charter </a:t>
            </a:r>
            <a:r>
              <a:rPr lang="en-US" sz="2100" dirty="0" smtClean="0"/>
              <a:t>flights</a:t>
            </a:r>
            <a:r>
              <a:rPr lang="en-US" sz="2100" dirty="0"/>
              <a:t>, and the survival </a:t>
            </a:r>
            <a:r>
              <a:rPr lang="en-US" sz="2100" dirty="0" smtClean="0"/>
              <a:t>of these </a:t>
            </a:r>
            <a:r>
              <a:rPr lang="en-US" sz="2100" dirty="0"/>
              <a:t>airports </a:t>
            </a:r>
            <a:r>
              <a:rPr lang="en-US" sz="2100" dirty="0" smtClean="0"/>
              <a:t>often </a:t>
            </a:r>
            <a:r>
              <a:rPr lang="en-US" sz="2100" dirty="0"/>
              <a:t>depends on the airline landing fees they get from </a:t>
            </a:r>
            <a:r>
              <a:rPr lang="en-US" sz="2100" dirty="0" smtClean="0"/>
              <a:t>the charter </a:t>
            </a:r>
            <a:r>
              <a:rPr lang="en-US" sz="2100" dirty="0"/>
              <a:t>companies.</a:t>
            </a:r>
          </a:p>
          <a:p>
            <a:pPr marL="449263" indent="-430213">
              <a:buClr>
                <a:srgbClr val="0070C0"/>
              </a:buClr>
              <a:buFont typeface="Wingdings 3" panose="05040102010807070707" pitchFamily="18" charset="2"/>
              <a:buChar char=""/>
            </a:pPr>
            <a:r>
              <a:rPr lang="en-US" sz="2100" dirty="0"/>
              <a:t>Although charter airlines typically carry passengers who </a:t>
            </a:r>
            <a:r>
              <a:rPr lang="en-US" sz="2100" dirty="0" smtClean="0"/>
              <a:t>have booked </a:t>
            </a:r>
            <a:r>
              <a:rPr lang="en-US" sz="2100" dirty="0"/>
              <a:t>individually or as small groups to beach resorts, historic </a:t>
            </a:r>
            <a:r>
              <a:rPr lang="en-US" sz="2100" dirty="0" smtClean="0"/>
              <a:t>towns, or </a:t>
            </a:r>
            <a:r>
              <a:rPr lang="en-US" sz="2100" dirty="0"/>
              <a:t>cities where a cruise ship is awaiting them; sometimes an </a:t>
            </a:r>
            <a:r>
              <a:rPr lang="en-US" sz="2100" dirty="0" smtClean="0"/>
              <a:t>aircraft will </a:t>
            </a:r>
            <a:r>
              <a:rPr lang="en-US" sz="2100" dirty="0"/>
              <a:t>be chartered by a single group such as members of a company, </a:t>
            </a:r>
            <a:r>
              <a:rPr lang="en-US" sz="2100" dirty="0" smtClean="0"/>
              <a:t>a sports </a:t>
            </a:r>
            <a:r>
              <a:rPr lang="en-US" sz="2100" dirty="0"/>
              <a:t>team, or for travelling to a major </a:t>
            </a:r>
            <a:r>
              <a:rPr lang="en-US" sz="2100" dirty="0" smtClean="0"/>
              <a:t>event.</a:t>
            </a:r>
          </a:p>
          <a:p>
            <a:pPr marL="449263" indent="-430213">
              <a:buClr>
                <a:srgbClr val="0070C0"/>
              </a:buClr>
              <a:buFont typeface="Wingdings 3" panose="05040102010807070707" pitchFamily="18" charset="2"/>
              <a:buChar char=""/>
            </a:pPr>
            <a:r>
              <a:rPr lang="en-US" sz="2100" dirty="0" smtClean="0"/>
              <a:t>Many </a:t>
            </a:r>
            <a:r>
              <a:rPr lang="en-US" sz="2100" dirty="0"/>
              <a:t>airlines </a:t>
            </a:r>
            <a:r>
              <a:rPr lang="en-US" sz="2100" dirty="0" smtClean="0"/>
              <a:t>operating regular </a:t>
            </a:r>
            <a:r>
              <a:rPr lang="en-US" sz="2100" dirty="0"/>
              <a:t>scheduled services (i.e., for which tickets are sold directly </a:t>
            </a:r>
            <a:r>
              <a:rPr lang="en-US" sz="2100" dirty="0" smtClean="0"/>
              <a:t>to passengers</a:t>
            </a:r>
            <a:r>
              <a:rPr lang="en-US" sz="2100" dirty="0"/>
              <a:t>) have set up charter divisions, though these have not </a:t>
            </a:r>
            <a:r>
              <a:rPr lang="en-US" sz="2100" dirty="0" smtClean="0"/>
              <a:t>proved to </a:t>
            </a:r>
            <a:r>
              <a:rPr lang="en-US" sz="2100" dirty="0"/>
              <a:t>be competitive with the specialist charter operators.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a:t>
            </a:r>
            <a:endParaRPr lang="en-GB" sz="1400" b="1" dirty="0">
              <a:latin typeface="Calibri" panose="020F0502020204030204" pitchFamily="34" charset="0"/>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32240" y="1124744"/>
            <a:ext cx="2088232" cy="1388674"/>
          </a:xfrm>
          <a:prstGeom prst="rect">
            <a:avLst/>
          </a:prstGeom>
        </p:spPr>
      </p:pic>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t="10692"/>
          <a:stretch/>
        </p:blipFill>
        <p:spPr>
          <a:xfrm>
            <a:off x="6732240" y="3933056"/>
            <a:ext cx="2088232" cy="1325596"/>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32240" y="2571982"/>
            <a:ext cx="2088232" cy="1269645"/>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732240" y="5373216"/>
            <a:ext cx="2088232" cy="1173885"/>
          </a:xfrm>
          <a:prstGeom prst="rect">
            <a:avLst/>
          </a:prstGeom>
        </p:spPr>
      </p:pic>
    </p:spTree>
    <p:extLst>
      <p:ext uri="{BB962C8B-B14F-4D97-AF65-F5344CB8AC3E}">
        <p14:creationId xmlns:p14="http://schemas.microsoft.com/office/powerpoint/2010/main" val="2840566515"/>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657" dirty="0" smtClean="0"/>
              <a:t>1.1 – T&amp;T </a:t>
            </a:r>
            <a:r>
              <a:rPr lang="en-US" sz="2657" dirty="0" smtClean="0"/>
              <a:t>Structure – Role of the Transport Providers</a:t>
            </a:r>
            <a:endParaRPr lang="en-GB" sz="2657" b="1" dirty="0" smtClean="0"/>
          </a:p>
        </p:txBody>
      </p:sp>
      <p:sp>
        <p:nvSpPr>
          <p:cNvPr id="34" name="Rectangle 33"/>
          <p:cNvSpPr/>
          <p:nvPr/>
        </p:nvSpPr>
        <p:spPr>
          <a:xfrm>
            <a:off x="251520" y="1124744"/>
            <a:ext cx="5112568" cy="5632311"/>
          </a:xfrm>
          <a:prstGeom prst="rect">
            <a:avLst/>
          </a:prstGeom>
        </p:spPr>
        <p:txBody>
          <a:bodyPr wrap="square">
            <a:spAutoFit/>
          </a:bodyPr>
          <a:lstStyle/>
          <a:p>
            <a:pPr marL="449263" indent="-430213">
              <a:buClr>
                <a:srgbClr val="0070C0"/>
              </a:buClr>
              <a:buFont typeface="Wingdings 3" panose="05040102010807070707" pitchFamily="18" charset="2"/>
              <a:buChar char=""/>
            </a:pPr>
            <a:r>
              <a:rPr lang="en-US" sz="2400" b="1" dirty="0">
                <a:solidFill>
                  <a:srgbClr val="F53939"/>
                </a:solidFill>
              </a:rPr>
              <a:t>Water transport </a:t>
            </a:r>
            <a:r>
              <a:rPr lang="en-US" sz="2400" dirty="0"/>
              <a:t>providers include ferry operators and </a:t>
            </a:r>
            <a:r>
              <a:rPr lang="en-US" sz="2400" dirty="0" smtClean="0"/>
              <a:t>cruise companies</a:t>
            </a:r>
            <a:r>
              <a:rPr lang="en-US" sz="2400" dirty="0"/>
              <a:t>. However, in terms of being a transport principal, </a:t>
            </a:r>
            <a:r>
              <a:rPr lang="en-US" sz="2400" dirty="0" smtClean="0"/>
              <a:t>it is </a:t>
            </a:r>
            <a:r>
              <a:rPr lang="en-US" sz="2400" dirty="0"/>
              <a:t>the ferry companies that will be considered in this instance.</a:t>
            </a:r>
          </a:p>
          <a:p>
            <a:pPr marL="449263" indent="-430213">
              <a:buClr>
                <a:srgbClr val="0070C0"/>
              </a:buClr>
              <a:buFont typeface="Wingdings 3" panose="05040102010807070707" pitchFamily="18" charset="2"/>
              <a:buChar char=""/>
            </a:pPr>
            <a:r>
              <a:rPr lang="en-US" sz="2400" dirty="0" smtClean="0"/>
              <a:t>The </a:t>
            </a:r>
            <a:r>
              <a:rPr lang="en-US" sz="2400" dirty="0"/>
              <a:t>services provided by the ferry companies help to </a:t>
            </a:r>
            <a:r>
              <a:rPr lang="en-US" sz="2400" dirty="0" smtClean="0"/>
              <a:t>link groups </a:t>
            </a:r>
            <a:r>
              <a:rPr lang="en-US" sz="2400" dirty="0"/>
              <a:t>of islands such as those found in Greece or to </a:t>
            </a:r>
            <a:r>
              <a:rPr lang="en-US" sz="2400" dirty="0" smtClean="0"/>
              <a:t>connect an </a:t>
            </a:r>
            <a:r>
              <a:rPr lang="en-US" sz="2400" dirty="0"/>
              <a:t>island destination to an adjacent larger land mass, such as </a:t>
            </a:r>
            <a:r>
              <a:rPr lang="en-US" sz="2400" dirty="0" smtClean="0"/>
              <a:t>the UK </a:t>
            </a:r>
            <a:r>
              <a:rPr lang="en-US" sz="2400" dirty="0"/>
              <a:t>and mainland Europe across the English Channel.</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a:t>
            </a:r>
            <a:endParaRPr lang="en-GB" sz="1400" b="1" dirty="0">
              <a:latin typeface="Calibri" panose="020F0502020204030204" pitchFamily="34" charset="0"/>
            </a:endParaRP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3610" t="28961" r="6751" b="12151"/>
          <a:stretch/>
        </p:blipFill>
        <p:spPr>
          <a:xfrm>
            <a:off x="5364088" y="1124745"/>
            <a:ext cx="3420380" cy="1621048"/>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4288" y="5410186"/>
            <a:ext cx="1620179" cy="1187950"/>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64088" y="2868885"/>
            <a:ext cx="3420380" cy="2418209"/>
          </a:xfrm>
          <a:prstGeom prst="rect">
            <a:avLst/>
          </a:prstGeom>
        </p:spPr>
      </p:pic>
      <p:pic>
        <p:nvPicPr>
          <p:cNvPr id="5" name="Picture 4"/>
          <p:cNvPicPr>
            <a:picLocks noChangeAspect="1"/>
          </p:cNvPicPr>
          <p:nvPr/>
        </p:nvPicPr>
        <p:blipFill rotWithShape="1">
          <a:blip r:embed="rId7">
            <a:extLst>
              <a:ext uri="{28A0092B-C50C-407E-A947-70E740481C1C}">
                <a14:useLocalDpi xmlns:a14="http://schemas.microsoft.com/office/drawing/2010/main" val="0"/>
              </a:ext>
            </a:extLst>
          </a:blip>
          <a:srcRect l="9095" t="24277" r="10582" b="12724"/>
          <a:stretch/>
        </p:blipFill>
        <p:spPr>
          <a:xfrm>
            <a:off x="5364087" y="5397659"/>
            <a:ext cx="1728193" cy="1200477"/>
          </a:xfrm>
          <a:prstGeom prst="rect">
            <a:avLst/>
          </a:prstGeom>
        </p:spPr>
      </p:pic>
    </p:spTree>
    <p:extLst>
      <p:ext uri="{BB962C8B-B14F-4D97-AF65-F5344CB8AC3E}">
        <p14:creationId xmlns:p14="http://schemas.microsoft.com/office/powerpoint/2010/main" val="339828600"/>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657" dirty="0" smtClean="0"/>
              <a:t>1.1 – T&amp;T </a:t>
            </a:r>
            <a:r>
              <a:rPr lang="en-US" sz="2657" dirty="0" smtClean="0"/>
              <a:t>Structure – Role of the Transport Providers</a:t>
            </a:r>
            <a:endParaRPr lang="en-GB" sz="2657" b="1" dirty="0" smtClean="0"/>
          </a:p>
        </p:txBody>
      </p:sp>
      <p:sp>
        <p:nvSpPr>
          <p:cNvPr id="34" name="Rectangle 33"/>
          <p:cNvSpPr/>
          <p:nvPr/>
        </p:nvSpPr>
        <p:spPr>
          <a:xfrm>
            <a:off x="251520" y="1124744"/>
            <a:ext cx="6840760" cy="5632311"/>
          </a:xfrm>
          <a:prstGeom prst="rect">
            <a:avLst/>
          </a:prstGeom>
        </p:spPr>
        <p:txBody>
          <a:bodyPr wrap="square">
            <a:spAutoFit/>
          </a:bodyPr>
          <a:lstStyle/>
          <a:p>
            <a:pPr marL="361950" indent="-342900">
              <a:buClr>
                <a:srgbClr val="0070C0"/>
              </a:buClr>
              <a:buFont typeface="Wingdings 3" panose="05040102010807070707" pitchFamily="18" charset="2"/>
              <a:buChar char=""/>
            </a:pPr>
            <a:r>
              <a:rPr lang="en-US" sz="2000" b="1" dirty="0">
                <a:solidFill>
                  <a:srgbClr val="F53939"/>
                </a:solidFill>
              </a:rPr>
              <a:t>Rail transport </a:t>
            </a:r>
            <a:r>
              <a:rPr lang="en-US" sz="2000" dirty="0"/>
              <a:t>is important for travelling both </a:t>
            </a:r>
            <a:r>
              <a:rPr lang="en-US" sz="2000" dirty="0" smtClean="0"/>
              <a:t>within and </a:t>
            </a:r>
            <a:r>
              <a:rPr lang="en-US" sz="2000" dirty="0"/>
              <a:t>between </a:t>
            </a:r>
            <a:r>
              <a:rPr lang="en-US" sz="2000" dirty="0" smtClean="0"/>
              <a:t>different </a:t>
            </a:r>
            <a:r>
              <a:rPr lang="en-US" sz="2000" dirty="0"/>
              <a:t>countries. </a:t>
            </a:r>
            <a:r>
              <a:rPr lang="en-US" sz="2000" dirty="0" smtClean="0"/>
              <a:t>Services </a:t>
            </a:r>
            <a:r>
              <a:rPr lang="en-US" sz="2000" dirty="0"/>
              <a:t>are scheduled </a:t>
            </a:r>
            <a:r>
              <a:rPr lang="en-US" sz="2000" dirty="0" smtClean="0"/>
              <a:t>and travellers </a:t>
            </a:r>
            <a:r>
              <a:rPr lang="en-US" sz="2000" dirty="0"/>
              <a:t>perceive trains to be safe, </a:t>
            </a:r>
            <a:r>
              <a:rPr lang="en-US" sz="2000" dirty="0" smtClean="0"/>
              <a:t>cheap </a:t>
            </a:r>
            <a:r>
              <a:rPr lang="en-US" sz="2000" dirty="0"/>
              <a:t>and more </a:t>
            </a:r>
            <a:r>
              <a:rPr lang="en-US" sz="2000" dirty="0" smtClean="0"/>
              <a:t>convenient for </a:t>
            </a:r>
            <a:r>
              <a:rPr lang="en-US" sz="2000" dirty="0"/>
              <a:t>many journeys. A train journey involves no long check-ins, no extra charges for baggage, an ever-changing view and </a:t>
            </a:r>
            <a:r>
              <a:rPr lang="en-US" sz="2000" dirty="0" smtClean="0"/>
              <a:t>no tedious </a:t>
            </a:r>
            <a:r>
              <a:rPr lang="en-US" sz="2000" dirty="0"/>
              <a:t>transfers as the trains go straight into </a:t>
            </a:r>
            <a:r>
              <a:rPr lang="en-US" sz="2000" dirty="0" smtClean="0"/>
              <a:t>city centres</a:t>
            </a:r>
            <a:r>
              <a:rPr lang="en-US" sz="2000" dirty="0"/>
              <a:t>. </a:t>
            </a:r>
            <a:r>
              <a:rPr lang="en-US" sz="2000" dirty="0" smtClean="0"/>
              <a:t>For these reasons, </a:t>
            </a:r>
            <a:r>
              <a:rPr lang="en-US" sz="2000" dirty="0"/>
              <a:t>the Eurostar </a:t>
            </a:r>
            <a:r>
              <a:rPr lang="en-US" sz="2000" dirty="0" smtClean="0"/>
              <a:t>service carries </a:t>
            </a:r>
            <a:r>
              <a:rPr lang="en-US" sz="2000" dirty="0"/>
              <a:t>more passengers between London and </a:t>
            </a:r>
            <a:r>
              <a:rPr lang="en-US" sz="2000" dirty="0" smtClean="0"/>
              <a:t>Paris than </a:t>
            </a:r>
            <a:r>
              <a:rPr lang="en-US" sz="2000" dirty="0"/>
              <a:t>all of the airlines put </a:t>
            </a:r>
            <a:r>
              <a:rPr lang="en-US" sz="2000" dirty="0" smtClean="0"/>
              <a:t>together.</a:t>
            </a:r>
          </a:p>
          <a:p>
            <a:pPr marL="361950" indent="-342900">
              <a:buClr>
                <a:srgbClr val="0070C0"/>
              </a:buClr>
              <a:buFont typeface="Wingdings 3" panose="05040102010807070707" pitchFamily="18" charset="2"/>
              <a:buChar char=""/>
            </a:pPr>
            <a:r>
              <a:rPr lang="en-US" sz="2000" dirty="0" smtClean="0"/>
              <a:t>Rail </a:t>
            </a:r>
            <a:r>
              <a:rPr lang="en-US" sz="2000" dirty="0"/>
              <a:t>travel is </a:t>
            </a:r>
            <a:r>
              <a:rPr lang="en-US" sz="2000" dirty="0" smtClean="0"/>
              <a:t>also popular </a:t>
            </a:r>
            <a:r>
              <a:rPr lang="en-US" sz="2000" dirty="0"/>
              <a:t>with independent travellers because trains </a:t>
            </a:r>
            <a:r>
              <a:rPr lang="en-US" sz="2000" dirty="0" smtClean="0"/>
              <a:t>on major </a:t>
            </a:r>
            <a:r>
              <a:rPr lang="en-US" sz="2000" dirty="0"/>
              <a:t>inter-city routes have many facilities </a:t>
            </a:r>
            <a:r>
              <a:rPr lang="en-US" sz="2000" dirty="0" smtClean="0"/>
              <a:t>ranging from </a:t>
            </a:r>
            <a:r>
              <a:rPr lang="en-US" sz="2000" dirty="0"/>
              <a:t>restaurant cars </a:t>
            </a:r>
            <a:r>
              <a:rPr lang="en-US" sz="2000" dirty="0" smtClean="0"/>
              <a:t>to sleeping </a:t>
            </a:r>
            <a:r>
              <a:rPr lang="en-US" sz="2000" dirty="0"/>
              <a:t>compartments </a:t>
            </a:r>
            <a:r>
              <a:rPr lang="en-US" sz="2000" dirty="0" smtClean="0"/>
              <a:t>and even laptop </a:t>
            </a:r>
            <a:r>
              <a:rPr lang="en-US" sz="2000" dirty="0"/>
              <a:t>plug-in sockets. </a:t>
            </a:r>
            <a:r>
              <a:rPr lang="en-US" sz="2000" dirty="0" smtClean="0"/>
              <a:t>There </a:t>
            </a:r>
            <a:r>
              <a:rPr lang="en-US" sz="2000" dirty="0"/>
              <a:t>are some very </a:t>
            </a:r>
            <a:r>
              <a:rPr lang="en-US" sz="2000" dirty="0" smtClean="0"/>
              <a:t>famous forms </a:t>
            </a:r>
            <a:r>
              <a:rPr lang="en-US" sz="2000" dirty="0"/>
              <a:t>of rail </a:t>
            </a:r>
            <a:r>
              <a:rPr lang="en-US" sz="2000" dirty="0" smtClean="0"/>
              <a:t>transport, </a:t>
            </a:r>
            <a:r>
              <a:rPr lang="en-US" sz="2000" dirty="0"/>
              <a:t>the </a:t>
            </a:r>
            <a:r>
              <a:rPr lang="en-US" sz="2000" dirty="0" smtClean="0"/>
              <a:t>Trans-Siberian Railway, the Orient Express and </a:t>
            </a:r>
            <a:r>
              <a:rPr lang="en-US" sz="2000" dirty="0"/>
              <a:t>the South African Blue Train </a:t>
            </a:r>
            <a:r>
              <a:rPr lang="en-US" sz="2000" dirty="0" smtClean="0"/>
              <a:t>are all </a:t>
            </a:r>
            <a:r>
              <a:rPr lang="en-US" sz="2000" dirty="0"/>
              <a:t>well known for their sight-seeing appeal and are attractions in </a:t>
            </a:r>
            <a:r>
              <a:rPr lang="en-US" sz="2000" dirty="0" smtClean="0"/>
              <a:t>their own </a:t>
            </a:r>
            <a:r>
              <a:rPr lang="en-US" sz="2000" dirty="0"/>
              <a:t>right.</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12</a:t>
            </a:r>
            <a:endParaRPr lang="en-GB" sz="1400" b="1" dirty="0">
              <a:latin typeface="Calibri" panose="020F0502020204030204" pitchFamily="34" charset="0"/>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20896"/>
          <a:stretch/>
        </p:blipFill>
        <p:spPr>
          <a:xfrm>
            <a:off x="7089640" y="1124744"/>
            <a:ext cx="1725624" cy="797428"/>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92280" y="2050074"/>
            <a:ext cx="1722984" cy="1450934"/>
          </a:xfrm>
          <a:prstGeom prst="rect">
            <a:avLst/>
          </a:prstGeom>
        </p:spPr>
      </p:pic>
      <p:pic>
        <p:nvPicPr>
          <p:cNvPr id="4" name="Picture 3"/>
          <p:cNvPicPr>
            <a:picLocks noChangeAspect="1"/>
          </p:cNvPicPr>
          <p:nvPr/>
        </p:nvPicPr>
        <p:blipFill rotWithShape="1">
          <a:blip r:embed="rId6" cstate="print">
            <a:extLst>
              <a:ext uri="{28A0092B-C50C-407E-A947-70E740481C1C}">
                <a14:useLocalDpi xmlns:a14="http://schemas.microsoft.com/office/drawing/2010/main" val="0"/>
              </a:ext>
            </a:extLst>
          </a:blip>
          <a:srcRect l="12538"/>
          <a:stretch/>
        </p:blipFill>
        <p:spPr>
          <a:xfrm>
            <a:off x="7092280" y="3628910"/>
            <a:ext cx="1722984" cy="1312258"/>
          </a:xfrm>
          <a:prstGeom prst="rect">
            <a:avLst/>
          </a:prstGeom>
        </p:spPr>
      </p:pic>
      <p:pic>
        <p:nvPicPr>
          <p:cNvPr id="5" name="Picture 4"/>
          <p:cNvPicPr>
            <a:picLocks noChangeAspect="1"/>
          </p:cNvPicPr>
          <p:nvPr/>
        </p:nvPicPr>
        <p:blipFill rotWithShape="1">
          <a:blip r:embed="rId7">
            <a:extLst>
              <a:ext uri="{28A0092B-C50C-407E-A947-70E740481C1C}">
                <a14:useLocalDpi xmlns:a14="http://schemas.microsoft.com/office/drawing/2010/main" val="0"/>
              </a:ext>
            </a:extLst>
          </a:blip>
          <a:srcRect l="9378" r="10487"/>
          <a:stretch/>
        </p:blipFill>
        <p:spPr>
          <a:xfrm>
            <a:off x="7092280" y="5093374"/>
            <a:ext cx="1722984" cy="1431970"/>
          </a:xfrm>
          <a:prstGeom prst="rect">
            <a:avLst/>
          </a:prstGeom>
        </p:spPr>
      </p:pic>
    </p:spTree>
    <p:extLst>
      <p:ext uri="{BB962C8B-B14F-4D97-AF65-F5344CB8AC3E}">
        <p14:creationId xmlns:p14="http://schemas.microsoft.com/office/powerpoint/2010/main" val="3684069318"/>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657" dirty="0" smtClean="0"/>
              <a:t>1.1 – T&amp;T </a:t>
            </a:r>
            <a:r>
              <a:rPr lang="en-US" sz="2657" dirty="0" smtClean="0"/>
              <a:t>Structure – Role of the Transport Providers</a:t>
            </a:r>
            <a:endParaRPr lang="en-GB" sz="2657" b="1" dirty="0" smtClean="0"/>
          </a:p>
        </p:txBody>
      </p:sp>
      <p:sp>
        <p:nvSpPr>
          <p:cNvPr id="34" name="Rectangle 33"/>
          <p:cNvSpPr/>
          <p:nvPr/>
        </p:nvSpPr>
        <p:spPr>
          <a:xfrm>
            <a:off x="251520" y="1124744"/>
            <a:ext cx="6768752" cy="5632311"/>
          </a:xfrm>
          <a:prstGeom prst="rect">
            <a:avLst/>
          </a:prstGeom>
        </p:spPr>
        <p:txBody>
          <a:bodyPr wrap="square">
            <a:spAutoFit/>
          </a:bodyPr>
          <a:lstStyle/>
          <a:p>
            <a:pPr marL="361950" indent="-342900">
              <a:buClr>
                <a:srgbClr val="0070C0"/>
              </a:buClr>
              <a:buFont typeface="Wingdings 3" panose="05040102010807070707" pitchFamily="18" charset="2"/>
              <a:buChar char=""/>
            </a:pPr>
            <a:r>
              <a:rPr lang="en-US" sz="2000" b="1" dirty="0">
                <a:solidFill>
                  <a:srgbClr val="F53939"/>
                </a:solidFill>
              </a:rPr>
              <a:t>Coach transport </a:t>
            </a:r>
            <a:r>
              <a:rPr lang="en-US" sz="2000" dirty="0"/>
              <a:t>operations can be </a:t>
            </a:r>
            <a:r>
              <a:rPr lang="en-US" sz="2000" dirty="0" err="1"/>
              <a:t>categorised</a:t>
            </a:r>
            <a:r>
              <a:rPr lang="en-US" sz="2000" dirty="0"/>
              <a:t> as follows:</a:t>
            </a:r>
          </a:p>
          <a:p>
            <a:pPr marL="723900" indent="-342900">
              <a:buClr>
                <a:srgbClr val="0070C0"/>
              </a:buClr>
              <a:buFont typeface="Arial" panose="020B0604020202020204" pitchFamily="34" charset="0"/>
              <a:buChar char="•"/>
            </a:pPr>
            <a:r>
              <a:rPr lang="en-US" sz="2000" dirty="0" smtClean="0"/>
              <a:t>express </a:t>
            </a:r>
            <a:r>
              <a:rPr lang="en-US" sz="2000" dirty="0"/>
              <a:t>coach services, domestic and international;</a:t>
            </a:r>
          </a:p>
          <a:p>
            <a:pPr marL="723900" indent="-342900">
              <a:buClr>
                <a:srgbClr val="0070C0"/>
              </a:buClr>
              <a:buFont typeface="Arial" panose="020B0604020202020204" pitchFamily="34" charset="0"/>
              <a:buChar char="•"/>
            </a:pPr>
            <a:r>
              <a:rPr lang="en-US" sz="2000" dirty="0" smtClean="0"/>
              <a:t>private </a:t>
            </a:r>
            <a:r>
              <a:rPr lang="en-US" sz="2000" dirty="0"/>
              <a:t>hire services;</a:t>
            </a:r>
          </a:p>
          <a:p>
            <a:pPr marL="723900" indent="-342900">
              <a:buClr>
                <a:srgbClr val="0070C0"/>
              </a:buClr>
              <a:buFont typeface="Arial" panose="020B0604020202020204" pitchFamily="34" charset="0"/>
              <a:buChar char="•"/>
            </a:pPr>
            <a:r>
              <a:rPr lang="en-US" sz="2000" dirty="0" smtClean="0"/>
              <a:t>tour </a:t>
            </a:r>
            <a:r>
              <a:rPr lang="en-US" sz="2000" dirty="0"/>
              <a:t>and excursion operations;</a:t>
            </a:r>
          </a:p>
          <a:p>
            <a:pPr marL="723900" indent="-342900">
              <a:buClr>
                <a:srgbClr val="0070C0"/>
              </a:buClr>
              <a:buFont typeface="Arial" panose="020B0604020202020204" pitchFamily="34" charset="0"/>
              <a:buChar char="•"/>
            </a:pPr>
            <a:r>
              <a:rPr lang="en-US" sz="2000" dirty="0" smtClean="0"/>
              <a:t>transfer </a:t>
            </a:r>
            <a:r>
              <a:rPr lang="en-US" sz="2000" dirty="0"/>
              <a:t>services.</a:t>
            </a:r>
          </a:p>
          <a:p>
            <a:pPr marL="361950" indent="-342900">
              <a:buClr>
                <a:srgbClr val="0070C0"/>
              </a:buClr>
              <a:buFont typeface="Wingdings 3" panose="05040102010807070707" pitchFamily="18" charset="2"/>
              <a:buChar char=""/>
            </a:pPr>
            <a:r>
              <a:rPr lang="en-US" sz="2000" dirty="0"/>
              <a:t>Greyhound in the United States is one of the most </a:t>
            </a:r>
            <a:r>
              <a:rPr lang="en-US" sz="2000" dirty="0" smtClean="0"/>
              <a:t>famous inter-city </a:t>
            </a:r>
            <a:r>
              <a:rPr lang="en-US" sz="2000" dirty="0"/>
              <a:t>express coach operators but it has to </a:t>
            </a:r>
            <a:r>
              <a:rPr lang="en-US" sz="2000" dirty="0" smtClean="0"/>
              <a:t>compete with </a:t>
            </a:r>
            <a:r>
              <a:rPr lang="en-US" sz="2000" dirty="0"/>
              <a:t>budget airlines and American Track (AMTRAK) </a:t>
            </a:r>
            <a:r>
              <a:rPr lang="en-US" sz="2000" dirty="0" smtClean="0"/>
              <a:t>rail services </a:t>
            </a:r>
            <a:r>
              <a:rPr lang="en-US" sz="2000" dirty="0"/>
              <a:t>run by National Railroad Passengers </a:t>
            </a:r>
            <a:r>
              <a:rPr lang="en-US" sz="2000" dirty="0" smtClean="0"/>
              <a:t>Corporation for </a:t>
            </a:r>
            <a:r>
              <a:rPr lang="en-US" sz="2000" dirty="0"/>
              <a:t>its customers. Within Europe, the brand name </a:t>
            </a:r>
            <a:r>
              <a:rPr lang="en-US" sz="2000" dirty="0" err="1" smtClean="0"/>
              <a:t>Eurolines</a:t>
            </a:r>
            <a:r>
              <a:rPr lang="en-US" sz="2000" dirty="0" smtClean="0"/>
              <a:t> is </a:t>
            </a:r>
            <a:r>
              <a:rPr lang="en-US" sz="2000" dirty="0"/>
              <a:t>made up of 32 independent coach companies operating together to </a:t>
            </a:r>
            <a:r>
              <a:rPr lang="en-US" sz="2000" dirty="0" smtClean="0"/>
              <a:t>run Europe’s </a:t>
            </a:r>
            <a:r>
              <a:rPr lang="en-US" sz="2000" dirty="0"/>
              <a:t>largest regular coach </a:t>
            </a:r>
            <a:r>
              <a:rPr lang="en-US" sz="2000" dirty="0" smtClean="0"/>
              <a:t>network.</a:t>
            </a:r>
          </a:p>
          <a:p>
            <a:pPr marL="361950" indent="-342900">
              <a:buClr>
                <a:srgbClr val="0070C0"/>
              </a:buClr>
              <a:buFont typeface="Wingdings 3" panose="05040102010807070707" pitchFamily="18" charset="2"/>
              <a:buChar char=""/>
            </a:pPr>
            <a:r>
              <a:rPr lang="en-US" sz="2000" dirty="0" smtClean="0"/>
              <a:t>This </a:t>
            </a:r>
            <a:r>
              <a:rPr lang="en-US" sz="2000" dirty="0"/>
              <a:t>network connects over </a:t>
            </a:r>
            <a:r>
              <a:rPr lang="en-US" sz="2000" dirty="0" smtClean="0"/>
              <a:t>500 destinations</a:t>
            </a:r>
            <a:r>
              <a:rPr lang="en-US" sz="2000" dirty="0"/>
              <a:t>, covering the whole of the continent, including </a:t>
            </a:r>
            <a:r>
              <a:rPr lang="en-US" sz="2000" dirty="0" smtClean="0"/>
              <a:t>Morocco. </a:t>
            </a:r>
            <a:r>
              <a:rPr lang="en-US" sz="2000" dirty="0" err="1" smtClean="0"/>
              <a:t>Eurolines</a:t>
            </a:r>
            <a:r>
              <a:rPr lang="en-US" sz="2000" dirty="0" smtClean="0"/>
              <a:t> </a:t>
            </a:r>
            <a:r>
              <a:rPr lang="en-US" sz="2000" dirty="0"/>
              <a:t>services allow passengers to travel from Sicily to Helsinki </a:t>
            </a:r>
            <a:r>
              <a:rPr lang="en-US" sz="2000" dirty="0" smtClean="0"/>
              <a:t>and from </a:t>
            </a:r>
            <a:r>
              <a:rPr lang="en-US" sz="2000" dirty="0"/>
              <a:t>Casablanca to Moscow.</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a:t>
            </a:r>
            <a:endParaRPr lang="en-GB" sz="1400" b="1" dirty="0">
              <a:latin typeface="Calibri" panose="020F0502020204030204"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0272" y="1124745"/>
            <a:ext cx="1800200" cy="1071914"/>
          </a:xfrm>
          <a:prstGeom prst="rect">
            <a:avLst/>
          </a:prstGeom>
        </p:spPr>
      </p:pic>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r="11964" b="14967"/>
          <a:stretch/>
        </p:blipFill>
        <p:spPr>
          <a:xfrm>
            <a:off x="7020272" y="2348880"/>
            <a:ext cx="1799456" cy="1399809"/>
          </a:xfrm>
          <a:prstGeom prst="rect">
            <a:avLst/>
          </a:prstGeom>
        </p:spPr>
      </p:pic>
      <p:pic>
        <p:nvPicPr>
          <p:cNvPr id="4" name="Picture 3"/>
          <p:cNvPicPr>
            <a:picLocks noChangeAspect="1"/>
          </p:cNvPicPr>
          <p:nvPr/>
        </p:nvPicPr>
        <p:blipFill rotWithShape="1">
          <a:blip r:embed="rId6" cstate="print">
            <a:extLst>
              <a:ext uri="{28A0092B-C50C-407E-A947-70E740481C1C}">
                <a14:useLocalDpi xmlns:a14="http://schemas.microsoft.com/office/drawing/2010/main" val="0"/>
              </a:ext>
            </a:extLst>
          </a:blip>
          <a:srcRect l="12005"/>
          <a:stretch/>
        </p:blipFill>
        <p:spPr>
          <a:xfrm>
            <a:off x="6994361" y="3933056"/>
            <a:ext cx="1825367" cy="1131489"/>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26061" y="5202402"/>
            <a:ext cx="1799455" cy="1349591"/>
          </a:xfrm>
          <a:prstGeom prst="rect">
            <a:avLst/>
          </a:prstGeom>
        </p:spPr>
      </p:pic>
    </p:spTree>
    <p:extLst>
      <p:ext uri="{BB962C8B-B14F-4D97-AF65-F5344CB8AC3E}">
        <p14:creationId xmlns:p14="http://schemas.microsoft.com/office/powerpoint/2010/main" val="2579283817"/>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657" dirty="0" smtClean="0"/>
              <a:t>1.1 – T&amp;T </a:t>
            </a:r>
            <a:r>
              <a:rPr lang="en-US" sz="2657" dirty="0" smtClean="0"/>
              <a:t>Structure – Role of the Transport Providers</a:t>
            </a:r>
            <a:endParaRPr lang="en-GB" sz="2657" b="1" dirty="0" smtClean="0"/>
          </a:p>
        </p:txBody>
      </p:sp>
      <p:sp>
        <p:nvSpPr>
          <p:cNvPr id="34" name="Rectangle 33"/>
          <p:cNvSpPr/>
          <p:nvPr/>
        </p:nvSpPr>
        <p:spPr>
          <a:xfrm>
            <a:off x="251520" y="1124744"/>
            <a:ext cx="6120680" cy="5586145"/>
          </a:xfrm>
          <a:prstGeom prst="rect">
            <a:avLst/>
          </a:prstGeom>
        </p:spPr>
        <p:txBody>
          <a:bodyPr wrap="square">
            <a:spAutoFit/>
          </a:bodyPr>
          <a:lstStyle/>
          <a:p>
            <a:pPr marL="361950" indent="-342900">
              <a:buClr>
                <a:srgbClr val="0070C0"/>
              </a:buClr>
              <a:buFont typeface="Wingdings 3" panose="05040102010807070707" pitchFamily="18" charset="2"/>
              <a:buChar char=""/>
            </a:pPr>
            <a:r>
              <a:rPr lang="en-US" sz="2100" b="1" dirty="0">
                <a:solidFill>
                  <a:srgbClr val="F53939"/>
                </a:solidFill>
              </a:rPr>
              <a:t>Car transport </a:t>
            </a:r>
            <a:r>
              <a:rPr lang="en-US" sz="2100" dirty="0"/>
              <a:t>can be hired independently through international </a:t>
            </a:r>
            <a:r>
              <a:rPr lang="en-US" sz="2100" dirty="0" smtClean="0"/>
              <a:t>chains such </a:t>
            </a:r>
            <a:r>
              <a:rPr lang="en-US" sz="2100" dirty="0"/>
              <a:t>as Hertz and Avis or by making a </a:t>
            </a:r>
            <a:r>
              <a:rPr lang="en-US" sz="2100" dirty="0" smtClean="0"/>
              <a:t>reservation through </a:t>
            </a:r>
            <a:r>
              <a:rPr lang="en-US" sz="2100" dirty="0"/>
              <a:t>travel agencies. Car hire is popular </a:t>
            </a:r>
            <a:r>
              <a:rPr lang="en-US" sz="2100" dirty="0" smtClean="0"/>
              <a:t>with independent </a:t>
            </a:r>
            <a:r>
              <a:rPr lang="en-US" sz="2100" dirty="0"/>
              <a:t>travellers because vehicles can be </a:t>
            </a:r>
            <a:r>
              <a:rPr lang="en-US" sz="2100" dirty="0" smtClean="0"/>
              <a:t>collected at </a:t>
            </a:r>
            <a:r>
              <a:rPr lang="en-US" sz="2100" dirty="0"/>
              <a:t>an airport and returned to another </a:t>
            </a:r>
            <a:r>
              <a:rPr lang="en-US" sz="2100" dirty="0" smtClean="0"/>
              <a:t>office </a:t>
            </a:r>
            <a:r>
              <a:rPr lang="en-US" sz="2100" dirty="0"/>
              <a:t>elsewhere </a:t>
            </a:r>
            <a:r>
              <a:rPr lang="en-US" sz="2100" dirty="0" smtClean="0"/>
              <a:t>if needed</a:t>
            </a:r>
            <a:r>
              <a:rPr lang="en-US" sz="2100" dirty="0"/>
              <a:t>.</a:t>
            </a:r>
          </a:p>
          <a:p>
            <a:pPr marL="361950" indent="-342900">
              <a:buClr>
                <a:srgbClr val="0070C0"/>
              </a:buClr>
              <a:buFont typeface="Wingdings 3" panose="05040102010807070707" pitchFamily="18" charset="2"/>
              <a:buChar char=""/>
            </a:pPr>
            <a:r>
              <a:rPr lang="en-US" sz="2100" dirty="0"/>
              <a:t>Fly-drive holidays are very popular, </a:t>
            </a:r>
            <a:r>
              <a:rPr lang="en-US" sz="2100" dirty="0" smtClean="0"/>
              <a:t>particularly when </a:t>
            </a:r>
            <a:r>
              <a:rPr lang="en-US" sz="2100" dirty="0"/>
              <a:t>visiting destinations such as Australia, New </a:t>
            </a:r>
            <a:r>
              <a:rPr lang="en-US" sz="2100" dirty="0" smtClean="0"/>
              <a:t>Zealand and </a:t>
            </a:r>
            <a:r>
              <a:rPr lang="en-US" sz="2100" dirty="0"/>
              <a:t>USA. Campervans are becoming increasingly </a:t>
            </a:r>
            <a:r>
              <a:rPr lang="en-US" sz="2100" dirty="0" smtClean="0"/>
              <a:t>popular both </a:t>
            </a:r>
            <a:r>
              <a:rPr lang="en-US" sz="2100" dirty="0"/>
              <a:t>in New Zealand and in the United States </a:t>
            </a:r>
            <a:r>
              <a:rPr lang="en-US" sz="2100" dirty="0" smtClean="0"/>
              <a:t>where more </a:t>
            </a:r>
            <a:r>
              <a:rPr lang="en-US" sz="2100" dirty="0"/>
              <a:t>than </a:t>
            </a:r>
            <a:r>
              <a:rPr lang="en-US" sz="2100" dirty="0" smtClean="0"/>
              <a:t>25m </a:t>
            </a:r>
            <a:r>
              <a:rPr lang="en-US" sz="2100" dirty="0"/>
              <a:t>Americans make use of them </a:t>
            </a:r>
            <a:r>
              <a:rPr lang="en-US" sz="2100" dirty="0" smtClean="0"/>
              <a:t>each year</a:t>
            </a:r>
            <a:r>
              <a:rPr lang="en-US" sz="2100" dirty="0"/>
              <a:t>. While not cheap to hire, they have the </a:t>
            </a:r>
            <a:r>
              <a:rPr lang="en-US" sz="2100" dirty="0" smtClean="0"/>
              <a:t>advantage of flexibility </a:t>
            </a:r>
            <a:r>
              <a:rPr lang="en-US" sz="2100" dirty="0"/>
              <a:t>and independence providing both transportation </a:t>
            </a:r>
            <a:r>
              <a:rPr lang="en-US" sz="2100" dirty="0" smtClean="0"/>
              <a:t>and accommodation</a:t>
            </a:r>
            <a:r>
              <a:rPr lang="en-US" sz="2100" dirty="0"/>
              <a:t>.</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13</a:t>
            </a:r>
            <a:endParaRPr lang="en-GB" sz="1400" b="1" dirty="0">
              <a:latin typeface="Calibri" panose="020F0502020204030204"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44209" y="4768838"/>
            <a:ext cx="2326767" cy="1794935"/>
          </a:xfrm>
          <a:prstGeom prst="rect">
            <a:avLst/>
          </a:prstGeom>
        </p:spPr>
      </p:pic>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44208" y="2852936"/>
            <a:ext cx="2326767" cy="1758309"/>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44208" y="1160603"/>
            <a:ext cx="2326767" cy="1538033"/>
          </a:xfrm>
          <a:prstGeom prst="rect">
            <a:avLst/>
          </a:prstGeom>
        </p:spPr>
      </p:pic>
    </p:spTree>
    <p:extLst>
      <p:ext uri="{BB962C8B-B14F-4D97-AF65-F5344CB8AC3E}">
        <p14:creationId xmlns:p14="http://schemas.microsoft.com/office/powerpoint/2010/main" val="1213748022"/>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657" dirty="0" smtClean="0"/>
              <a:t>1.1 – T&amp;T </a:t>
            </a:r>
            <a:r>
              <a:rPr lang="en-US" sz="2657" dirty="0" smtClean="0"/>
              <a:t>Structure – Role of the Attractions</a:t>
            </a:r>
            <a:endParaRPr lang="en-GB" sz="2657" b="1" dirty="0" smtClean="0"/>
          </a:p>
        </p:txBody>
      </p:sp>
      <p:sp>
        <p:nvSpPr>
          <p:cNvPr id="34" name="Rectangle 33"/>
          <p:cNvSpPr/>
          <p:nvPr/>
        </p:nvSpPr>
        <p:spPr>
          <a:xfrm>
            <a:off x="251520" y="1124744"/>
            <a:ext cx="8496944" cy="2246769"/>
          </a:xfrm>
          <a:prstGeom prst="rect">
            <a:avLst/>
          </a:prstGeom>
        </p:spPr>
        <p:txBody>
          <a:bodyPr wrap="square">
            <a:spAutoFit/>
          </a:bodyPr>
          <a:lstStyle/>
          <a:p>
            <a:pPr marL="361950" indent="-342900">
              <a:buClr>
                <a:srgbClr val="0070C0"/>
              </a:buClr>
              <a:buFont typeface="Wingdings 3" panose="05040102010807070707" pitchFamily="18" charset="2"/>
              <a:buChar char=""/>
            </a:pPr>
            <a:r>
              <a:rPr lang="en-US" sz="2000" dirty="0"/>
              <a:t>It is important to realise that tourist attractions are </a:t>
            </a:r>
            <a:r>
              <a:rPr lang="en-US" sz="2000" dirty="0" smtClean="0"/>
              <a:t>a dynamic </a:t>
            </a:r>
            <a:r>
              <a:rPr lang="en-US" sz="2000" dirty="0"/>
              <a:t>component of the travel and tourism industry </a:t>
            </a:r>
            <a:r>
              <a:rPr lang="en-US" sz="2000" dirty="0" smtClean="0"/>
              <a:t>and, as </a:t>
            </a:r>
            <a:r>
              <a:rPr lang="en-US" sz="2000" dirty="0"/>
              <a:t>such, are continually changing and evolving. </a:t>
            </a:r>
            <a:r>
              <a:rPr lang="en-US" sz="2000" dirty="0" smtClean="0"/>
              <a:t>Tourist attractions </a:t>
            </a:r>
            <a:r>
              <a:rPr lang="en-US" sz="2000" dirty="0"/>
              <a:t>draw visitors to a destination by </a:t>
            </a:r>
            <a:r>
              <a:rPr lang="en-US" sz="2000" dirty="0" smtClean="0"/>
              <a:t>providing opportunities </a:t>
            </a:r>
            <a:r>
              <a:rPr lang="en-US" sz="2000" dirty="0"/>
              <a:t>for relaxation, amusement, </a:t>
            </a:r>
            <a:r>
              <a:rPr lang="en-US" sz="2000" dirty="0" smtClean="0"/>
              <a:t>entertainment and </a:t>
            </a:r>
            <a:r>
              <a:rPr lang="en-US" sz="2000" dirty="0"/>
              <a:t>education. </a:t>
            </a:r>
            <a:endParaRPr lang="en-US" sz="2000" dirty="0" smtClean="0"/>
          </a:p>
          <a:p>
            <a:pPr marL="361950" indent="-342900">
              <a:buClr>
                <a:srgbClr val="0070C0"/>
              </a:buClr>
              <a:buFont typeface="Wingdings 3" panose="05040102010807070707" pitchFamily="18" charset="2"/>
              <a:buChar char=""/>
            </a:pPr>
            <a:r>
              <a:rPr lang="en-US" sz="2000" dirty="0" smtClean="0"/>
              <a:t>The </a:t>
            </a:r>
            <a:r>
              <a:rPr lang="en-US" sz="2000" dirty="0"/>
              <a:t>importance of such visitor </a:t>
            </a:r>
            <a:r>
              <a:rPr lang="en-US" sz="2000" dirty="0" smtClean="0"/>
              <a:t>attractions within </a:t>
            </a:r>
            <a:r>
              <a:rPr lang="en-US" sz="2000" dirty="0"/>
              <a:t>the travel and tourism industry should not </a:t>
            </a:r>
            <a:r>
              <a:rPr lang="en-US" sz="2000" dirty="0" smtClean="0"/>
              <a:t>be underestimated.</a:t>
            </a:r>
            <a:endParaRPr lang="en-US" sz="20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a:t>
            </a:r>
            <a:endParaRPr lang="en-GB" sz="1400" b="1" dirty="0">
              <a:latin typeface="Calibri" panose="020F0502020204030204" pitchFamily="34" charset="0"/>
            </a:endParaRPr>
          </a:p>
        </p:txBody>
      </p:sp>
      <p:sp>
        <p:nvSpPr>
          <p:cNvPr id="5" name="Rectangle 4"/>
          <p:cNvSpPr/>
          <p:nvPr/>
        </p:nvSpPr>
        <p:spPr>
          <a:xfrm>
            <a:off x="251520" y="3421449"/>
            <a:ext cx="8496944" cy="3170099"/>
          </a:xfrm>
          <a:prstGeom prst="rect">
            <a:avLst/>
          </a:prstGeom>
          <a:solidFill>
            <a:schemeClr val="accent6">
              <a:lumMod val="40000"/>
              <a:lumOff val="60000"/>
            </a:schemeClr>
          </a:solidFill>
          <a:ln w="57150">
            <a:solidFill>
              <a:srgbClr val="002060"/>
            </a:solidFill>
          </a:ln>
        </p:spPr>
        <p:txBody>
          <a:bodyPr wrap="square">
            <a:spAutoFit/>
          </a:bodyPr>
          <a:lstStyle/>
          <a:p>
            <a:pPr marL="19050">
              <a:buClr>
                <a:srgbClr val="0070C0"/>
              </a:buClr>
            </a:pPr>
            <a:r>
              <a:rPr lang="en-US" sz="2000" b="1" dirty="0" smtClean="0"/>
              <a:t>Activity</a:t>
            </a:r>
          </a:p>
          <a:p>
            <a:pPr marL="361950" indent="-342900">
              <a:buClr>
                <a:srgbClr val="0070C0"/>
              </a:buClr>
              <a:buFont typeface="Wingdings 3" panose="05040102010807070707" pitchFamily="18" charset="2"/>
              <a:buChar char=""/>
            </a:pPr>
            <a:r>
              <a:rPr lang="en-US" sz="2000" dirty="0" smtClean="0"/>
              <a:t>For each of the countries named, research and name one major Natural and one major Built Attraction:</a:t>
            </a:r>
          </a:p>
          <a:p>
            <a:pPr marL="361950" indent="-342900">
              <a:buClr>
                <a:srgbClr val="0070C0"/>
              </a:buClr>
              <a:buFont typeface="Wingdings 3" panose="05040102010807070707" pitchFamily="18" charset="2"/>
              <a:buChar char=""/>
            </a:pPr>
            <a:endParaRPr lang="en-US" sz="2000" dirty="0" smtClean="0"/>
          </a:p>
          <a:p>
            <a:pPr marL="361950" indent="-342900">
              <a:buClr>
                <a:srgbClr val="0070C0"/>
              </a:buClr>
              <a:buFont typeface="Wingdings 3" panose="05040102010807070707" pitchFamily="18" charset="2"/>
              <a:buChar char=""/>
            </a:pPr>
            <a:endParaRPr lang="en-US" sz="2000" dirty="0"/>
          </a:p>
          <a:p>
            <a:pPr marL="361950" indent="-342900">
              <a:buClr>
                <a:srgbClr val="0070C0"/>
              </a:buClr>
              <a:buFont typeface="Wingdings 3" panose="05040102010807070707" pitchFamily="18" charset="2"/>
              <a:buChar char=""/>
            </a:pPr>
            <a:endParaRPr lang="en-US" sz="2000" dirty="0" smtClean="0"/>
          </a:p>
          <a:p>
            <a:pPr marL="361950" indent="-342900">
              <a:buClr>
                <a:srgbClr val="0070C0"/>
              </a:buClr>
              <a:buFont typeface="Wingdings 3" panose="05040102010807070707" pitchFamily="18" charset="2"/>
              <a:buChar char=""/>
            </a:pPr>
            <a:endParaRPr lang="en-US" sz="2000" dirty="0"/>
          </a:p>
          <a:p>
            <a:pPr marL="361950" indent="-342900">
              <a:buClr>
                <a:srgbClr val="0070C0"/>
              </a:buClr>
              <a:buFont typeface="Wingdings 3" panose="05040102010807070707" pitchFamily="18" charset="2"/>
              <a:buChar char=""/>
            </a:pPr>
            <a:endParaRPr lang="en-US" sz="2000" dirty="0" smtClean="0"/>
          </a:p>
          <a:p>
            <a:pPr marL="361950" indent="-342900">
              <a:buClr>
                <a:srgbClr val="0070C0"/>
              </a:buClr>
              <a:buFont typeface="Wingdings 3" panose="05040102010807070707" pitchFamily="18" charset="2"/>
              <a:buChar char=""/>
            </a:pPr>
            <a:endParaRPr lang="en-US" sz="2000" dirty="0"/>
          </a:p>
          <a:p>
            <a:pPr marL="361950" indent="-342900">
              <a:buClr>
                <a:srgbClr val="0070C0"/>
              </a:buClr>
              <a:buFont typeface="Wingdings 3" panose="05040102010807070707" pitchFamily="18" charset="2"/>
              <a:buChar char=""/>
            </a:pPr>
            <a:endParaRPr lang="en-US" sz="2000" dirty="0"/>
          </a:p>
        </p:txBody>
      </p:sp>
      <p:graphicFrame>
        <p:nvGraphicFramePr>
          <p:cNvPr id="2" name="Table 1"/>
          <p:cNvGraphicFramePr>
            <a:graphicFrameLocks noGrp="1"/>
          </p:cNvGraphicFramePr>
          <p:nvPr>
            <p:extLst>
              <p:ext uri="{D42A27DB-BD31-4B8C-83A1-F6EECF244321}">
                <p14:modId xmlns:p14="http://schemas.microsoft.com/office/powerpoint/2010/main" val="830869672"/>
              </p:ext>
            </p:extLst>
          </p:nvPr>
        </p:nvGraphicFramePr>
        <p:xfrm>
          <a:off x="395536" y="4422224"/>
          <a:ext cx="8208912" cy="2066544"/>
        </p:xfrm>
        <a:graphic>
          <a:graphicData uri="http://schemas.openxmlformats.org/drawingml/2006/table">
            <a:tbl>
              <a:tblPr firstRow="1" bandRow="1">
                <a:tableStyleId>{5C22544A-7EE6-4342-B048-85BDC9FD1C3A}</a:tableStyleId>
              </a:tblPr>
              <a:tblGrid>
                <a:gridCol w="1152128"/>
                <a:gridCol w="2016224"/>
                <a:gridCol w="1656184"/>
                <a:gridCol w="1728192"/>
                <a:gridCol w="1656184"/>
              </a:tblGrid>
              <a:tr h="324036">
                <a:tc>
                  <a:txBody>
                    <a:bodyPr/>
                    <a:lstStyle/>
                    <a:p>
                      <a:r>
                        <a:rPr lang="en-GB" sz="1660" dirty="0" smtClean="0">
                          <a:latin typeface="Arial" panose="020B0604020202020204" pitchFamily="34" charset="0"/>
                          <a:cs typeface="Arial" panose="020B0604020202020204" pitchFamily="34" charset="0"/>
                        </a:rPr>
                        <a:t>Country</a:t>
                      </a:r>
                      <a:endParaRPr lang="en-GB" sz="1660" dirty="0">
                        <a:latin typeface="Arial" panose="020B0604020202020204" pitchFamily="34" charset="0"/>
                        <a:cs typeface="Arial" panose="020B0604020202020204" pitchFamily="34" charset="0"/>
                      </a:endParaRPr>
                    </a:p>
                  </a:txBody>
                  <a:tcPr/>
                </a:tc>
                <a:tc>
                  <a:txBody>
                    <a:bodyPr/>
                    <a:lstStyle/>
                    <a:p>
                      <a:r>
                        <a:rPr lang="en-GB" sz="1660" dirty="0" smtClean="0">
                          <a:latin typeface="Arial" panose="020B0604020202020204" pitchFamily="34" charset="0"/>
                          <a:cs typeface="Arial" panose="020B0604020202020204" pitchFamily="34" charset="0"/>
                        </a:rPr>
                        <a:t>Natural Attraction</a:t>
                      </a:r>
                      <a:endParaRPr lang="en-GB" sz="1660" dirty="0">
                        <a:latin typeface="Arial" panose="020B0604020202020204" pitchFamily="34" charset="0"/>
                        <a:cs typeface="Arial" panose="020B0604020202020204" pitchFamily="34" charset="0"/>
                      </a:endParaRPr>
                    </a:p>
                  </a:txBody>
                  <a:tcPr/>
                </a:tc>
                <a:tc>
                  <a:txBody>
                    <a:bodyPr/>
                    <a:lstStyle/>
                    <a:p>
                      <a:r>
                        <a:rPr lang="en-GB" sz="1660" dirty="0" smtClean="0">
                          <a:latin typeface="Arial" panose="020B0604020202020204" pitchFamily="34" charset="0"/>
                          <a:cs typeface="Arial" panose="020B0604020202020204" pitchFamily="34" charset="0"/>
                        </a:rPr>
                        <a:t>No. of Visitors</a:t>
                      </a:r>
                      <a:endParaRPr lang="en-GB" sz="1660" dirty="0">
                        <a:latin typeface="Arial" panose="020B0604020202020204" pitchFamily="34" charset="0"/>
                        <a:cs typeface="Arial" panose="020B0604020202020204" pitchFamily="34" charset="0"/>
                      </a:endParaRPr>
                    </a:p>
                  </a:txBody>
                  <a:tcPr/>
                </a:tc>
                <a:tc>
                  <a:txBody>
                    <a:bodyPr/>
                    <a:lstStyle/>
                    <a:p>
                      <a:r>
                        <a:rPr lang="en-GB" sz="1660" dirty="0" smtClean="0">
                          <a:latin typeface="Arial" panose="020B0604020202020204" pitchFamily="34" charset="0"/>
                          <a:cs typeface="Arial" panose="020B0604020202020204" pitchFamily="34" charset="0"/>
                        </a:rPr>
                        <a:t>Built Attraction</a:t>
                      </a:r>
                      <a:endParaRPr lang="en-GB" sz="166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60" dirty="0" smtClean="0">
                          <a:latin typeface="Arial" panose="020B0604020202020204" pitchFamily="34" charset="0"/>
                          <a:cs typeface="Arial" panose="020B0604020202020204" pitchFamily="34" charset="0"/>
                        </a:rPr>
                        <a:t>No. of Visitors</a:t>
                      </a:r>
                    </a:p>
                  </a:txBody>
                  <a:tcPr/>
                </a:tc>
              </a:tr>
              <a:tr h="324036">
                <a:tc>
                  <a:txBody>
                    <a:bodyPr/>
                    <a:lstStyle/>
                    <a:p>
                      <a:r>
                        <a:rPr lang="en-GB" sz="1660" dirty="0" smtClean="0">
                          <a:latin typeface="Arial" panose="020B0604020202020204" pitchFamily="34" charset="0"/>
                          <a:cs typeface="Arial" panose="020B0604020202020204" pitchFamily="34" charset="0"/>
                        </a:rPr>
                        <a:t>Cambodia</a:t>
                      </a:r>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r>
              <a:tr h="288048">
                <a:tc>
                  <a:txBody>
                    <a:bodyPr/>
                    <a:lstStyle/>
                    <a:p>
                      <a:r>
                        <a:rPr lang="en-GB" sz="1660" dirty="0" smtClean="0">
                          <a:latin typeface="Arial" panose="020B0604020202020204" pitchFamily="34" charset="0"/>
                          <a:cs typeface="Arial" panose="020B0604020202020204" pitchFamily="34" charset="0"/>
                        </a:rPr>
                        <a:t>Mexico</a:t>
                      </a:r>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r>
              <a:tr h="324036">
                <a:tc>
                  <a:txBody>
                    <a:bodyPr/>
                    <a:lstStyle/>
                    <a:p>
                      <a:r>
                        <a:rPr lang="en-GB" sz="1660" dirty="0" smtClean="0">
                          <a:latin typeface="Arial" panose="020B0604020202020204" pitchFamily="34" charset="0"/>
                          <a:cs typeface="Arial" panose="020B0604020202020204" pitchFamily="34" charset="0"/>
                        </a:rPr>
                        <a:t>India</a:t>
                      </a:r>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r>
              <a:tr h="324036">
                <a:tc>
                  <a:txBody>
                    <a:bodyPr/>
                    <a:lstStyle/>
                    <a:p>
                      <a:r>
                        <a:rPr lang="en-GB" sz="1660" dirty="0" smtClean="0">
                          <a:latin typeface="Arial" panose="020B0604020202020204" pitchFamily="34" charset="0"/>
                          <a:cs typeface="Arial" panose="020B0604020202020204" pitchFamily="34" charset="0"/>
                        </a:rPr>
                        <a:t>Ireland</a:t>
                      </a:r>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r>
              <a:tr h="324036">
                <a:tc>
                  <a:txBody>
                    <a:bodyPr/>
                    <a:lstStyle/>
                    <a:p>
                      <a:r>
                        <a:rPr lang="en-GB" sz="1660" dirty="0" smtClean="0">
                          <a:latin typeface="Arial" panose="020B0604020202020204" pitchFamily="34" charset="0"/>
                          <a:cs typeface="Arial" panose="020B0604020202020204" pitchFamily="34" charset="0"/>
                        </a:rPr>
                        <a:t>Yours</a:t>
                      </a:r>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c>
                  <a:txBody>
                    <a:bodyPr/>
                    <a:lstStyle/>
                    <a:p>
                      <a:endParaRPr lang="en-GB" sz="166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10626246"/>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416824" cy="625434"/>
          </a:xfrm>
        </p:spPr>
        <p:txBody>
          <a:bodyPr>
            <a:noAutofit/>
          </a:bodyPr>
          <a:lstStyle/>
          <a:p>
            <a:r>
              <a:rPr lang="en-GB" dirty="0" smtClean="0"/>
              <a:t>1 – Assessment Objectives</a:t>
            </a:r>
            <a:endParaRPr lang="en-GB" b="1" dirty="0" smtClean="0"/>
          </a:p>
        </p:txBody>
      </p:sp>
      <p:sp>
        <p:nvSpPr>
          <p:cNvPr id="34" name="Rectangle 33"/>
          <p:cNvSpPr/>
          <p:nvPr/>
        </p:nvSpPr>
        <p:spPr>
          <a:xfrm>
            <a:off x="323527" y="1124744"/>
            <a:ext cx="8424935" cy="446276"/>
          </a:xfrm>
          <a:prstGeom prst="rect">
            <a:avLst/>
          </a:prstGeom>
        </p:spPr>
        <p:txBody>
          <a:bodyPr wrap="square">
            <a:spAutoFit/>
          </a:bodyPr>
          <a:lstStyle/>
          <a:p>
            <a:pPr>
              <a:buClr>
                <a:srgbClr val="0070C0"/>
              </a:buClr>
            </a:pPr>
            <a:r>
              <a:rPr lang="en-US" sz="2300" dirty="0"/>
              <a:t>Relationship between assessment objectives and </a:t>
            </a:r>
            <a:r>
              <a:rPr lang="en-US" sz="2300" dirty="0" smtClean="0"/>
              <a:t>components</a:t>
            </a:r>
            <a:endParaRPr lang="en-US" sz="2300" dirty="0"/>
          </a:p>
        </p:txBody>
      </p:sp>
      <p:graphicFrame>
        <p:nvGraphicFramePr>
          <p:cNvPr id="2" name="Table 1"/>
          <p:cNvGraphicFramePr>
            <a:graphicFrameLocks noGrp="1"/>
          </p:cNvGraphicFramePr>
          <p:nvPr>
            <p:extLst>
              <p:ext uri="{D42A27DB-BD31-4B8C-83A1-F6EECF244321}">
                <p14:modId xmlns:p14="http://schemas.microsoft.com/office/powerpoint/2010/main" val="2891929271"/>
              </p:ext>
            </p:extLst>
          </p:nvPr>
        </p:nvGraphicFramePr>
        <p:xfrm>
          <a:off x="297048" y="1959064"/>
          <a:ext cx="8451415" cy="4206240"/>
        </p:xfrm>
        <a:graphic>
          <a:graphicData uri="http://schemas.openxmlformats.org/drawingml/2006/table">
            <a:tbl>
              <a:tblPr firstRow="1" bandRow="1">
                <a:tableStyleId>{5C22544A-7EE6-4342-B048-85BDC9FD1C3A}</a:tableStyleId>
              </a:tblPr>
              <a:tblGrid>
                <a:gridCol w="1826680"/>
                <a:gridCol w="1553886"/>
                <a:gridCol w="1690283"/>
                <a:gridCol w="1690283"/>
                <a:gridCol w="1690283"/>
              </a:tblGrid>
              <a:tr h="370840">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Assessment</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objective</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1</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Core Paper</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2</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Alternative to</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Coursework</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Paper 3</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Coursework</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dirty="0">
                        <a:latin typeface="Arial" panose="020B0604020202020204" pitchFamily="34" charset="0"/>
                        <a:cs typeface="Arial" panose="020B0604020202020204" pitchFamily="34" charset="0"/>
                      </a:endParaRPr>
                    </a:p>
                  </a:txBody>
                  <a:tcPr/>
                </a:tc>
                <a:tc>
                  <a:txBody>
                    <a:bodyPr/>
                    <a:lstStyle/>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Approx. %</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total</a:t>
                      </a:r>
                    </a:p>
                    <a:p>
                      <a:r>
                        <a:rPr kumimoji="0" lang="en-GB" sz="1800" b="1" i="0" u="none" strike="noStrike" kern="1200" baseline="0" dirty="0" smtClean="0">
                          <a:solidFill>
                            <a:schemeClr val="lt1"/>
                          </a:solidFill>
                          <a:latin typeface="Arial" panose="020B0604020202020204" pitchFamily="34" charset="0"/>
                          <a:ea typeface="+mn-ea"/>
                          <a:cs typeface="Arial" panose="020B0604020202020204" pitchFamily="34" charset="0"/>
                        </a:rPr>
                        <a:t>Qualification</a:t>
                      </a:r>
                      <a:endParaRPr lang="en-GB" dirty="0">
                        <a:latin typeface="Arial" panose="020B0604020202020204" pitchFamily="34" charset="0"/>
                        <a:cs typeface="Arial" panose="020B0604020202020204" pitchFamily="34" charset="0"/>
                      </a:endParaRPr>
                    </a:p>
                  </a:txBody>
                  <a:tcP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AO1 Knowledge with</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understanding</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40</a:t>
                      </a:r>
                      <a:endParaRPr lang="en-GB" b="1" dirty="0">
                        <a:latin typeface="Arial" panose="020B0604020202020204" pitchFamily="34" charset="0"/>
                        <a:cs typeface="Arial" panose="020B0604020202020204" pitchFamily="34" charset="0"/>
                      </a:endParaRPr>
                    </a:p>
                  </a:txBody>
                  <a:tcPr anchor="ct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AO2 Investigation</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analysis of</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evidence</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35</a:t>
                      </a:r>
                      <a:endParaRPr lang="en-GB" b="1" dirty="0">
                        <a:latin typeface="Arial" panose="020B0604020202020204" pitchFamily="34" charset="0"/>
                        <a:cs typeface="Arial" panose="020B0604020202020204" pitchFamily="34" charset="0"/>
                      </a:endParaRPr>
                    </a:p>
                  </a:txBody>
                  <a:tcPr anchor="ctr"/>
                </a:tc>
              </a:tr>
              <a:tr h="370840">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AO3 Interpretation</a:t>
                      </a:r>
                    </a:p>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and evaluation</a:t>
                      </a:r>
                      <a:endParaRPr lang="en-GB" dirty="0">
                        <a:latin typeface="Arial" panose="020B0604020202020204" pitchFamily="34" charset="0"/>
                        <a:cs typeface="Arial" panose="020B0604020202020204" pitchFamily="34" charset="0"/>
                      </a:endParaRPr>
                    </a:p>
                  </a:txBody>
                  <a:tcP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c>
                  <a:txBody>
                    <a:bodyPr/>
                    <a:lstStyle/>
                    <a:p>
                      <a:pPr algn="ctr"/>
                      <a:r>
                        <a:rPr lang="en-GB" b="1" dirty="0" smtClean="0">
                          <a:latin typeface="Arial" panose="020B0604020202020204" pitchFamily="34" charset="0"/>
                          <a:cs typeface="Arial" panose="020B0604020202020204" pitchFamily="34" charset="0"/>
                        </a:rPr>
                        <a:t>25</a:t>
                      </a:r>
                      <a:endParaRPr lang="en-GB" b="1" dirty="0">
                        <a:latin typeface="Arial" panose="020B0604020202020204" pitchFamily="34" charset="0"/>
                        <a:cs typeface="Arial" panose="020B0604020202020204" pitchFamily="34" charset="0"/>
                      </a:endParaRPr>
                    </a:p>
                  </a:txBody>
                  <a:tcPr anchor="ctr"/>
                </a:tc>
              </a:tr>
            </a:tbl>
          </a:graphicData>
        </a:graphic>
      </p:graphicFrame>
    </p:spTree>
    <p:extLst>
      <p:ext uri="{BB962C8B-B14F-4D97-AF65-F5344CB8AC3E}">
        <p14:creationId xmlns:p14="http://schemas.microsoft.com/office/powerpoint/2010/main" val="3558591042"/>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657" dirty="0" smtClean="0"/>
              <a:t>1.1 – T&amp;T </a:t>
            </a:r>
            <a:r>
              <a:rPr lang="en-US" sz="2657" dirty="0" smtClean="0"/>
              <a:t>Structure – Role of the Attractions</a:t>
            </a:r>
            <a:endParaRPr lang="en-GB" sz="2657" b="1" dirty="0" smtClean="0"/>
          </a:p>
        </p:txBody>
      </p:sp>
      <p:sp>
        <p:nvSpPr>
          <p:cNvPr id="34" name="Rectangle 33"/>
          <p:cNvSpPr/>
          <p:nvPr/>
        </p:nvSpPr>
        <p:spPr>
          <a:xfrm>
            <a:off x="251520" y="1124744"/>
            <a:ext cx="6586972" cy="5586145"/>
          </a:xfrm>
          <a:prstGeom prst="rect">
            <a:avLst/>
          </a:prstGeom>
        </p:spPr>
        <p:txBody>
          <a:bodyPr wrap="square">
            <a:spAutoFit/>
          </a:bodyPr>
          <a:lstStyle/>
          <a:p>
            <a:pPr marL="361950" indent="-342900">
              <a:buClr>
                <a:srgbClr val="0070C0"/>
              </a:buClr>
              <a:buFont typeface="Wingdings 3" panose="05040102010807070707" pitchFamily="18" charset="2"/>
              <a:buChar char=""/>
            </a:pPr>
            <a:r>
              <a:rPr lang="en-US" sz="2100" dirty="0" smtClean="0"/>
              <a:t>Visitor </a:t>
            </a:r>
            <a:r>
              <a:rPr lang="en-US" sz="2100" dirty="0"/>
              <a:t>attractions can be </a:t>
            </a:r>
            <a:r>
              <a:rPr lang="en-US" sz="2100" dirty="0" smtClean="0"/>
              <a:t>classified </a:t>
            </a:r>
            <a:r>
              <a:rPr lang="en-US" sz="2100" dirty="0"/>
              <a:t>as follows:</a:t>
            </a:r>
          </a:p>
          <a:p>
            <a:pPr marL="723900" indent="-342900">
              <a:buClr>
                <a:srgbClr val="0070C0"/>
              </a:buClr>
              <a:buFont typeface="Arial" panose="020B0604020202020204" pitchFamily="34" charset="0"/>
              <a:buChar char="•"/>
            </a:pPr>
            <a:r>
              <a:rPr lang="en-US" sz="2100" b="1" dirty="0" smtClean="0">
                <a:solidFill>
                  <a:srgbClr val="F53939"/>
                </a:solidFill>
              </a:rPr>
              <a:t>Natural </a:t>
            </a:r>
            <a:r>
              <a:rPr lang="en-US" sz="2100" b="1" dirty="0">
                <a:solidFill>
                  <a:srgbClr val="F53939"/>
                </a:solidFill>
              </a:rPr>
              <a:t>attractions </a:t>
            </a:r>
            <a:r>
              <a:rPr lang="en-US" sz="2100" dirty="0"/>
              <a:t>(example mountains, </a:t>
            </a:r>
            <a:r>
              <a:rPr lang="en-US" sz="2100" dirty="0" smtClean="0"/>
              <a:t>forests, coastline</a:t>
            </a:r>
            <a:r>
              <a:rPr lang="en-US" sz="2100" dirty="0"/>
              <a:t>, lakes/waterways, landscape features)</a:t>
            </a:r>
          </a:p>
          <a:p>
            <a:pPr marL="723900" indent="-342900">
              <a:buClr>
                <a:srgbClr val="0070C0"/>
              </a:buClr>
              <a:buFont typeface="Arial" panose="020B0604020202020204" pitchFamily="34" charset="0"/>
              <a:buChar char="•"/>
            </a:pPr>
            <a:r>
              <a:rPr lang="en-US" sz="2100" b="1" dirty="0" smtClean="0">
                <a:solidFill>
                  <a:srgbClr val="F53939"/>
                </a:solidFill>
              </a:rPr>
              <a:t>Built </a:t>
            </a:r>
            <a:r>
              <a:rPr lang="en-US" sz="2100" b="1" dirty="0">
                <a:solidFill>
                  <a:srgbClr val="F53939"/>
                </a:solidFill>
              </a:rPr>
              <a:t>attractions </a:t>
            </a:r>
            <a:r>
              <a:rPr lang="en-US" sz="2100" dirty="0"/>
              <a:t>(example theme </a:t>
            </a:r>
            <a:r>
              <a:rPr lang="en-US" sz="2100" dirty="0" smtClean="0"/>
              <a:t>parks, museums</a:t>
            </a:r>
            <a:r>
              <a:rPr lang="en-US" sz="2100" dirty="0"/>
              <a:t>, heritage centres, sports </a:t>
            </a:r>
            <a:r>
              <a:rPr lang="en-US" sz="2100" dirty="0" smtClean="0"/>
              <a:t>facilities, family </a:t>
            </a:r>
            <a:r>
              <a:rPr lang="en-US" sz="2100" dirty="0"/>
              <a:t>entertainment centres, cinemas, </a:t>
            </a:r>
            <a:r>
              <a:rPr lang="en-US" sz="2100" dirty="0" smtClean="0"/>
              <a:t>cultural attractions</a:t>
            </a:r>
            <a:r>
              <a:rPr lang="en-US" sz="2100" dirty="0"/>
              <a:t>, animal parks, historic sites, </a:t>
            </a:r>
            <a:r>
              <a:rPr lang="en-US" sz="2100" dirty="0" smtClean="0"/>
              <a:t>shopping centres</a:t>
            </a:r>
            <a:r>
              <a:rPr lang="en-US" sz="2100" dirty="0"/>
              <a:t>).</a:t>
            </a:r>
          </a:p>
          <a:p>
            <a:pPr marL="361950" indent="-342900">
              <a:buClr>
                <a:srgbClr val="0070C0"/>
              </a:buClr>
              <a:buFont typeface="Wingdings 3" panose="05040102010807070707" pitchFamily="18" charset="2"/>
              <a:buChar char=""/>
            </a:pPr>
            <a:r>
              <a:rPr lang="en-US" sz="2100" dirty="0"/>
              <a:t>Popular tourist destinations will contain a range of attractions. </a:t>
            </a:r>
            <a:r>
              <a:rPr lang="en-US" sz="2100" dirty="0" smtClean="0"/>
              <a:t>Every attraction</a:t>
            </a:r>
            <a:r>
              <a:rPr lang="en-US" sz="2100" dirty="0"/>
              <a:t>, regardless of the size and scale of operation, will </a:t>
            </a:r>
            <a:r>
              <a:rPr lang="en-US" sz="2100" dirty="0" smtClean="0"/>
              <a:t>attempt to </a:t>
            </a:r>
            <a:r>
              <a:rPr lang="en-US" sz="2100" dirty="0"/>
              <a:t>appeal to as many visitors as possible in order to </a:t>
            </a:r>
            <a:r>
              <a:rPr lang="en-US" sz="2100" dirty="0" err="1"/>
              <a:t>maximise</a:t>
            </a:r>
            <a:r>
              <a:rPr lang="en-US" sz="2100" dirty="0"/>
              <a:t> </a:t>
            </a:r>
            <a:r>
              <a:rPr lang="en-US" sz="2100" dirty="0" smtClean="0"/>
              <a:t>profits and </a:t>
            </a:r>
            <a:r>
              <a:rPr lang="en-US" sz="2100" dirty="0"/>
              <a:t>to generate funding to support its further development. In </a:t>
            </a:r>
            <a:r>
              <a:rPr lang="en-US" sz="2100" dirty="0" smtClean="0"/>
              <a:t>this way</a:t>
            </a:r>
            <a:r>
              <a:rPr lang="en-US" sz="2100" dirty="0"/>
              <a:t>, attractions will over time introduce new facilities in an attempt </a:t>
            </a:r>
            <a:r>
              <a:rPr lang="en-US" sz="2100" dirty="0" smtClean="0"/>
              <a:t>to remain profitably </a:t>
            </a:r>
            <a:r>
              <a:rPr lang="en-US" sz="2100" dirty="0"/>
              <a:t>in business.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a:t>
            </a:r>
            <a:endParaRPr lang="en-GB" sz="1400" b="1" dirty="0">
              <a:latin typeface="Calibri" panose="020F0502020204030204"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8528" y="5276882"/>
            <a:ext cx="1981944" cy="1320470"/>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38492" y="3835707"/>
            <a:ext cx="1982228" cy="1321485"/>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38528" y="2852936"/>
            <a:ext cx="1981944" cy="838622"/>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38528" y="1147564"/>
            <a:ext cx="1981944" cy="1486458"/>
          </a:xfrm>
          <a:prstGeom prst="rect">
            <a:avLst/>
          </a:prstGeom>
        </p:spPr>
      </p:pic>
    </p:spTree>
    <p:extLst>
      <p:ext uri="{BB962C8B-B14F-4D97-AF65-F5344CB8AC3E}">
        <p14:creationId xmlns:p14="http://schemas.microsoft.com/office/powerpoint/2010/main" val="848588648"/>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500" dirty="0" smtClean="0"/>
              <a:t>1.1 – T&amp;T </a:t>
            </a:r>
            <a:r>
              <a:rPr lang="en-US" sz="2500" dirty="0" smtClean="0"/>
              <a:t>Structure – Role of the Entertainment Venues</a:t>
            </a:r>
            <a:endParaRPr lang="en-GB" sz="2500" b="1" dirty="0" smtClean="0"/>
          </a:p>
        </p:txBody>
      </p:sp>
      <p:sp>
        <p:nvSpPr>
          <p:cNvPr id="34" name="Rectangle 33"/>
          <p:cNvSpPr/>
          <p:nvPr/>
        </p:nvSpPr>
        <p:spPr>
          <a:xfrm>
            <a:off x="251520" y="1124744"/>
            <a:ext cx="6768752" cy="5324535"/>
          </a:xfrm>
          <a:prstGeom prst="rect">
            <a:avLst/>
          </a:prstGeom>
        </p:spPr>
        <p:txBody>
          <a:bodyPr wrap="square">
            <a:spAutoFit/>
          </a:bodyPr>
          <a:lstStyle/>
          <a:p>
            <a:pPr marL="361950" indent="-342900">
              <a:buClr>
                <a:srgbClr val="0070C0"/>
              </a:buClr>
              <a:buFont typeface="Wingdings 3" panose="05040102010807070707" pitchFamily="18" charset="2"/>
              <a:buChar char=""/>
            </a:pPr>
            <a:r>
              <a:rPr lang="en-US" sz="2000" dirty="0"/>
              <a:t>Attractions are an extremely important part of </a:t>
            </a:r>
            <a:r>
              <a:rPr lang="en-US" sz="2000" dirty="0" smtClean="0"/>
              <a:t>the tourism </a:t>
            </a:r>
            <a:r>
              <a:rPr lang="en-US" sz="2000" dirty="0"/>
              <a:t>industry and are the driving force </a:t>
            </a:r>
            <a:r>
              <a:rPr lang="en-US" sz="2000" dirty="0" smtClean="0"/>
              <a:t>behind much </a:t>
            </a:r>
            <a:r>
              <a:rPr lang="en-US" sz="2000" dirty="0"/>
              <a:t>of the development that has taken place in </a:t>
            </a:r>
            <a:r>
              <a:rPr lang="en-US" sz="2000" dirty="0" smtClean="0"/>
              <a:t>a variety </a:t>
            </a:r>
            <a:r>
              <a:rPr lang="en-US" sz="2000" dirty="0"/>
              <a:t>of destinations. It can be argued that </a:t>
            </a:r>
            <a:r>
              <a:rPr lang="en-US" sz="2000" dirty="0" smtClean="0"/>
              <a:t>tourist attractions </a:t>
            </a:r>
            <a:r>
              <a:rPr lang="en-US" sz="2000" dirty="0"/>
              <a:t>are the most important component </a:t>
            </a:r>
            <a:r>
              <a:rPr lang="en-US" sz="2000" dirty="0" smtClean="0"/>
              <a:t>in the </a:t>
            </a:r>
            <a:r>
              <a:rPr lang="en-US" sz="2000" dirty="0"/>
              <a:t>tourism system. </a:t>
            </a:r>
            <a:r>
              <a:rPr lang="en-US" sz="2000" dirty="0" smtClean="0"/>
              <a:t>They </a:t>
            </a:r>
            <a:r>
              <a:rPr lang="en-US" sz="2000" dirty="0"/>
              <a:t>are the main </a:t>
            </a:r>
            <a:r>
              <a:rPr lang="en-US" sz="2000" dirty="0" smtClean="0"/>
              <a:t>motivators for </a:t>
            </a:r>
            <a:r>
              <a:rPr lang="en-US" sz="2000" dirty="0"/>
              <a:t>tourist trips and are at the core of a </a:t>
            </a:r>
            <a:r>
              <a:rPr lang="en-US" sz="2000" dirty="0" smtClean="0"/>
              <a:t>destination’s tourism product.</a:t>
            </a:r>
          </a:p>
          <a:p>
            <a:pPr marL="361950" indent="-342900">
              <a:buClr>
                <a:srgbClr val="0070C0"/>
              </a:buClr>
              <a:buFont typeface="Wingdings 3" panose="05040102010807070707" pitchFamily="18" charset="2"/>
              <a:buChar char=""/>
            </a:pPr>
            <a:r>
              <a:rPr lang="en-US" sz="2000" dirty="0" smtClean="0"/>
              <a:t>Without </a:t>
            </a:r>
            <a:r>
              <a:rPr lang="en-US" sz="2000" dirty="0"/>
              <a:t>attractions there </a:t>
            </a:r>
            <a:r>
              <a:rPr lang="en-US" sz="2000" dirty="0" smtClean="0"/>
              <a:t>would be </a:t>
            </a:r>
            <a:r>
              <a:rPr lang="en-US" sz="2000" dirty="0"/>
              <a:t>no need for many other tourism services. </a:t>
            </a:r>
            <a:r>
              <a:rPr lang="en-US" sz="2000" dirty="0" smtClean="0"/>
              <a:t>Indeed, tourism </a:t>
            </a:r>
            <a:r>
              <a:rPr lang="en-US" sz="2000" dirty="0"/>
              <a:t>as such would not exist if it were not for </a:t>
            </a:r>
            <a:r>
              <a:rPr lang="en-US" sz="2000" dirty="0" smtClean="0"/>
              <a:t>the attractions</a:t>
            </a:r>
            <a:r>
              <a:rPr lang="en-US" sz="2000" dirty="0"/>
              <a:t>. A great many tourist attractions have </a:t>
            </a:r>
            <a:r>
              <a:rPr lang="en-US" sz="2000" dirty="0" smtClean="0"/>
              <a:t>strong entertainment </a:t>
            </a:r>
            <a:r>
              <a:rPr lang="en-US" sz="2000" dirty="0"/>
              <a:t>connections, being areas that are </a:t>
            </a:r>
            <a:r>
              <a:rPr lang="en-US" sz="2000" dirty="0" smtClean="0"/>
              <a:t>used primarily </a:t>
            </a:r>
            <a:r>
              <a:rPr lang="en-US" sz="2000" dirty="0"/>
              <a:t>for an audience to be engaged or captivated.</a:t>
            </a:r>
          </a:p>
          <a:p>
            <a:pPr marL="361950" indent="-342900">
              <a:buClr>
                <a:srgbClr val="0070C0"/>
              </a:buClr>
              <a:buFont typeface="Wingdings 3" panose="05040102010807070707" pitchFamily="18" charset="2"/>
              <a:buChar char=""/>
            </a:pPr>
            <a:r>
              <a:rPr lang="en-US" sz="2000" dirty="0" smtClean="0"/>
              <a:t>These </a:t>
            </a:r>
            <a:r>
              <a:rPr lang="en-US" sz="2000" dirty="0"/>
              <a:t>include sports stadia, theatres, and museums, all </a:t>
            </a:r>
            <a:r>
              <a:rPr lang="en-US" sz="2000" dirty="0" smtClean="0"/>
              <a:t>of which </a:t>
            </a:r>
            <a:r>
              <a:rPr lang="en-US" sz="2000" dirty="0"/>
              <a:t>could be considered to be tourist attractions. </a:t>
            </a:r>
            <a:r>
              <a:rPr lang="en-US" sz="2000" dirty="0" smtClean="0"/>
              <a:t>Indeed many </a:t>
            </a:r>
            <a:r>
              <a:rPr lang="en-US" sz="2000" dirty="0"/>
              <a:t>entertainment venues are seen as tourist attractions.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14</a:t>
            </a:r>
            <a:endParaRPr lang="en-GB" sz="1400" b="1" dirty="0">
              <a:latin typeface="Calibri" panose="020F0502020204030204"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0272" y="5320710"/>
            <a:ext cx="1800200" cy="1204634"/>
          </a:xfrm>
          <a:prstGeom prst="rect">
            <a:avLst/>
          </a:prstGeom>
        </p:spPr>
      </p:pic>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l="12082"/>
          <a:stretch/>
        </p:blipFill>
        <p:spPr>
          <a:xfrm>
            <a:off x="7020272" y="3824794"/>
            <a:ext cx="1787996" cy="1360439"/>
          </a:xfrm>
          <a:prstGeom prst="rect">
            <a:avLst/>
          </a:prstGeom>
        </p:spPr>
      </p:pic>
      <p:pic>
        <p:nvPicPr>
          <p:cNvPr id="4" name="Picture 3"/>
          <p:cNvPicPr>
            <a:picLocks noChangeAspect="1"/>
          </p:cNvPicPr>
          <p:nvPr/>
        </p:nvPicPr>
        <p:blipFill rotWithShape="1">
          <a:blip r:embed="rId6">
            <a:extLst>
              <a:ext uri="{28A0092B-C50C-407E-A947-70E740481C1C}">
                <a14:useLocalDpi xmlns:a14="http://schemas.microsoft.com/office/drawing/2010/main" val="0"/>
              </a:ext>
            </a:extLst>
          </a:blip>
          <a:srcRect l="24971" t="12259" r="35654" b="52041"/>
          <a:stretch/>
        </p:blipFill>
        <p:spPr>
          <a:xfrm>
            <a:off x="7020272" y="2492895"/>
            <a:ext cx="1800200" cy="1224137"/>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020272" y="1155778"/>
            <a:ext cx="1800200" cy="1195446"/>
          </a:xfrm>
          <a:prstGeom prst="rect">
            <a:avLst/>
          </a:prstGeom>
        </p:spPr>
      </p:pic>
    </p:spTree>
    <p:extLst>
      <p:ext uri="{BB962C8B-B14F-4D97-AF65-F5344CB8AC3E}">
        <p14:creationId xmlns:p14="http://schemas.microsoft.com/office/powerpoint/2010/main" val="2358527711"/>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500" dirty="0" smtClean="0"/>
              <a:t>1.1 – T&amp;T </a:t>
            </a:r>
            <a:r>
              <a:rPr lang="en-US" sz="2500" dirty="0" smtClean="0"/>
              <a:t>Structure – Role of the Entertainment Venues</a:t>
            </a:r>
            <a:endParaRPr lang="en-GB" sz="2500" b="1" dirty="0" smtClean="0"/>
          </a:p>
        </p:txBody>
      </p:sp>
      <p:sp>
        <p:nvSpPr>
          <p:cNvPr id="34" name="Rectangle 33"/>
          <p:cNvSpPr/>
          <p:nvPr/>
        </p:nvSpPr>
        <p:spPr>
          <a:xfrm>
            <a:off x="251520" y="1124744"/>
            <a:ext cx="8496944" cy="5355312"/>
          </a:xfrm>
          <a:prstGeom prst="rect">
            <a:avLst/>
          </a:prstGeom>
          <a:solidFill>
            <a:schemeClr val="tx2">
              <a:lumMod val="20000"/>
              <a:lumOff val="80000"/>
            </a:schemeClr>
          </a:solidFill>
          <a:ln w="57150">
            <a:solidFill>
              <a:srgbClr val="002060"/>
            </a:solidFill>
          </a:ln>
        </p:spPr>
        <p:txBody>
          <a:bodyPr wrap="square">
            <a:spAutoFit/>
          </a:bodyPr>
          <a:lstStyle/>
          <a:p>
            <a:pPr marL="361950" indent="-342900">
              <a:buClr>
                <a:srgbClr val="0070C0"/>
              </a:buClr>
              <a:buFont typeface="Wingdings 3" panose="05040102010807070707" pitchFamily="18" charset="2"/>
              <a:buChar char=""/>
            </a:pPr>
            <a:r>
              <a:rPr lang="en-US" dirty="0"/>
              <a:t>An important characteristic of many entertainment venues is the fact that they </a:t>
            </a:r>
            <a:r>
              <a:rPr lang="en-US" dirty="0" smtClean="0"/>
              <a:t>offer </a:t>
            </a:r>
            <a:r>
              <a:rPr lang="en-US" dirty="0"/>
              <a:t>products, services </a:t>
            </a:r>
            <a:r>
              <a:rPr lang="en-US" dirty="0" smtClean="0"/>
              <a:t>and facilities </a:t>
            </a:r>
            <a:r>
              <a:rPr lang="en-US" dirty="0"/>
              <a:t>that appeal to </a:t>
            </a:r>
            <a:r>
              <a:rPr lang="en-US" dirty="0" smtClean="0"/>
              <a:t>different </a:t>
            </a:r>
            <a:r>
              <a:rPr lang="en-US" dirty="0"/>
              <a:t>types of customer. For example, </a:t>
            </a:r>
            <a:r>
              <a:rPr lang="en-US" dirty="0" smtClean="0"/>
              <a:t>Aintree Racecourse near </a:t>
            </a:r>
            <a:r>
              <a:rPr lang="en-US" dirty="0"/>
              <a:t>Liverpool, </a:t>
            </a:r>
            <a:r>
              <a:rPr lang="en-US" dirty="0" smtClean="0"/>
              <a:t>England is </a:t>
            </a:r>
            <a:r>
              <a:rPr lang="en-US" dirty="0"/>
              <a:t>famous for being the home of the Grand National Steeplechase. However, the race course </a:t>
            </a:r>
            <a:r>
              <a:rPr lang="en-US" dirty="0" smtClean="0"/>
              <a:t>generates revenues </a:t>
            </a:r>
            <a:r>
              <a:rPr lang="en-US" dirty="0"/>
              <a:t>from hosting a variety of events apart from horse racing. </a:t>
            </a:r>
            <a:r>
              <a:rPr lang="en-US" dirty="0" smtClean="0"/>
              <a:t>The </a:t>
            </a:r>
            <a:r>
              <a:rPr lang="en-US" dirty="0"/>
              <a:t>race course grandstands can be </a:t>
            </a:r>
            <a:r>
              <a:rPr lang="en-US" dirty="0" smtClean="0"/>
              <a:t>used for </a:t>
            </a:r>
            <a:r>
              <a:rPr lang="en-US" dirty="0"/>
              <a:t>business tourism events such as conferences, seminars, exhibitions and various types of meetings. </a:t>
            </a:r>
            <a:endParaRPr lang="en-US" dirty="0" smtClean="0"/>
          </a:p>
          <a:p>
            <a:pPr marL="361950" indent="-342900">
              <a:buClr>
                <a:srgbClr val="0070C0"/>
              </a:buClr>
              <a:buFont typeface="Wingdings 3" panose="05040102010807070707" pitchFamily="18" charset="2"/>
              <a:buChar char=""/>
            </a:pPr>
            <a:r>
              <a:rPr lang="en-US" dirty="0" smtClean="0"/>
              <a:t>The venue </a:t>
            </a:r>
            <a:r>
              <a:rPr lang="en-US" dirty="0"/>
              <a:t>caters to weddings and other types of </a:t>
            </a:r>
            <a:r>
              <a:rPr lang="en-US" dirty="0" smtClean="0"/>
              <a:t>private functions </a:t>
            </a:r>
            <a:r>
              <a:rPr lang="en-US" dirty="0"/>
              <a:t>as well. Aintree’s International </a:t>
            </a:r>
            <a:r>
              <a:rPr lang="en-US" dirty="0" smtClean="0"/>
              <a:t>Equestrian Centre </a:t>
            </a:r>
            <a:r>
              <a:rPr lang="en-US" dirty="0"/>
              <a:t>was launched in 2007 as part of a </a:t>
            </a:r>
            <a:r>
              <a:rPr lang="en-US" dirty="0" smtClean="0"/>
              <a:t>£35m redevelopment program. This </a:t>
            </a:r>
            <a:r>
              <a:rPr lang="en-US" dirty="0"/>
              <a:t>new facility, </a:t>
            </a:r>
            <a:r>
              <a:rPr lang="en-US" dirty="0" smtClean="0"/>
              <a:t>primarily used </a:t>
            </a:r>
            <a:r>
              <a:rPr lang="en-US" dirty="0"/>
              <a:t>for show jumping and equestrian events, </a:t>
            </a:r>
            <a:r>
              <a:rPr lang="en-US" dirty="0" smtClean="0"/>
              <a:t>also has </a:t>
            </a:r>
            <a:r>
              <a:rPr lang="en-US" dirty="0"/>
              <a:t>the dual purpose of being </a:t>
            </a:r>
            <a:r>
              <a:rPr lang="en-US" dirty="0" smtClean="0"/>
              <a:t>3700</a:t>
            </a:r>
            <a:r>
              <a:rPr lang="en-US" baseline="30000" dirty="0" smtClean="0"/>
              <a:t>2</a:t>
            </a:r>
            <a:r>
              <a:rPr lang="en-US" dirty="0" smtClean="0"/>
              <a:t>m of exhibition </a:t>
            </a:r>
            <a:r>
              <a:rPr lang="en-US" dirty="0"/>
              <a:t>space with an additional area of </a:t>
            </a:r>
            <a:r>
              <a:rPr lang="en-US" dirty="0" smtClean="0"/>
              <a:t/>
            </a:r>
            <a:br>
              <a:rPr lang="en-US" dirty="0" smtClean="0"/>
            </a:br>
            <a:r>
              <a:rPr lang="en-US" dirty="0" smtClean="0"/>
              <a:t>1100</a:t>
            </a:r>
            <a:r>
              <a:rPr lang="en-US" baseline="30000" dirty="0" smtClean="0"/>
              <a:t>2</a:t>
            </a:r>
            <a:r>
              <a:rPr lang="en-US" dirty="0" smtClean="0"/>
              <a:t>m </a:t>
            </a:r>
            <a:r>
              <a:rPr lang="en-US" dirty="0"/>
              <a:t>allowing space for catering or storage. </a:t>
            </a:r>
            <a:endParaRPr lang="en-US" dirty="0" smtClean="0"/>
          </a:p>
          <a:p>
            <a:pPr marL="361950" indent="-342900">
              <a:buClr>
                <a:srgbClr val="0070C0"/>
              </a:buClr>
              <a:buFont typeface="Wingdings 3" panose="05040102010807070707" pitchFamily="18" charset="2"/>
              <a:buChar char=""/>
            </a:pPr>
            <a:r>
              <a:rPr lang="en-US" dirty="0" smtClean="0"/>
              <a:t>Since its opening </a:t>
            </a:r>
            <a:r>
              <a:rPr lang="en-US" dirty="0"/>
              <a:t>in 2007, this exhibition </a:t>
            </a:r>
            <a:r>
              <a:rPr lang="en-US" dirty="0" smtClean="0"/>
              <a:t/>
            </a:r>
            <a:br>
              <a:rPr lang="en-US" dirty="0" smtClean="0"/>
            </a:br>
            <a:r>
              <a:rPr lang="en-US" dirty="0" smtClean="0"/>
              <a:t>space </a:t>
            </a:r>
            <a:r>
              <a:rPr lang="en-US" dirty="0"/>
              <a:t>has been </a:t>
            </a:r>
            <a:r>
              <a:rPr lang="en-US" dirty="0" smtClean="0"/>
              <a:t>used for </a:t>
            </a:r>
            <a:r>
              <a:rPr lang="en-US" dirty="0"/>
              <a:t>an array of </a:t>
            </a:r>
            <a:r>
              <a:rPr lang="en-US" dirty="0" smtClean="0"/>
              <a:t>high-</a:t>
            </a:r>
            <a:br>
              <a:rPr lang="en-US" dirty="0" smtClean="0"/>
            </a:br>
            <a:r>
              <a:rPr lang="en-US" dirty="0" smtClean="0"/>
              <a:t>profile </a:t>
            </a:r>
            <a:r>
              <a:rPr lang="en-US" dirty="0"/>
              <a:t>and important events </a:t>
            </a:r>
            <a:r>
              <a:rPr lang="en-US" dirty="0" smtClean="0"/>
              <a:t>such as </a:t>
            </a:r>
            <a:r>
              <a:rPr lang="en-US" dirty="0"/>
              <a:t>music </a:t>
            </a:r>
            <a:r>
              <a:rPr lang="en-US" dirty="0" smtClean="0"/>
              <a:t/>
            </a:r>
            <a:br>
              <a:rPr lang="en-US" dirty="0" smtClean="0"/>
            </a:br>
            <a:r>
              <a:rPr lang="en-US" dirty="0" smtClean="0"/>
              <a:t>concerts </a:t>
            </a:r>
            <a:r>
              <a:rPr lang="en-US" dirty="0"/>
              <a:t>attracting over 45,000 visitors to </a:t>
            </a:r>
            <a:r>
              <a:rPr lang="en-US" dirty="0" smtClean="0"/>
              <a:t/>
            </a:r>
            <a:br>
              <a:rPr lang="en-US" dirty="0" smtClean="0"/>
            </a:br>
            <a:r>
              <a:rPr lang="en-US" dirty="0" smtClean="0"/>
              <a:t>see acts </a:t>
            </a:r>
            <a:r>
              <a:rPr lang="en-US" dirty="0"/>
              <a:t>such as Pink, Deacon Blue, Amy </a:t>
            </a:r>
            <a:r>
              <a:rPr lang="en-US" dirty="0" smtClean="0"/>
              <a:t/>
            </a:r>
            <a:br>
              <a:rPr lang="en-US" dirty="0" smtClean="0"/>
            </a:br>
            <a:r>
              <a:rPr lang="en-US" dirty="0" smtClean="0"/>
              <a:t>Winehouse</a:t>
            </a:r>
            <a:r>
              <a:rPr lang="en-US" dirty="0"/>
              <a:t>, </a:t>
            </a:r>
            <a:r>
              <a:rPr lang="en-US" dirty="0" smtClean="0"/>
              <a:t>Girls Aloud </a:t>
            </a:r>
            <a:r>
              <a:rPr lang="en-US" dirty="0"/>
              <a:t>and the </a:t>
            </a:r>
            <a:r>
              <a:rPr lang="en-US" dirty="0" err="1"/>
              <a:t>Sugababes</a:t>
            </a:r>
            <a:r>
              <a:rPr lang="en-US" dirty="0"/>
              <a:t>.</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a:t>
            </a:r>
            <a:endParaRPr lang="en-GB" sz="1400" b="1" dirty="0">
              <a:latin typeface="Calibri" panose="020F0502020204030204" pitchFamily="34" charset="0"/>
            </a:endParaRP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5308" t="17716" r="9753"/>
          <a:stretch/>
        </p:blipFill>
        <p:spPr>
          <a:xfrm>
            <a:off x="5436096" y="4221088"/>
            <a:ext cx="2304256" cy="1080120"/>
          </a:xfrm>
          <a:prstGeom prst="rect">
            <a:avLst/>
          </a:prstGeom>
        </p:spPr>
      </p:pic>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t="25397"/>
          <a:stretch/>
        </p:blipFill>
        <p:spPr>
          <a:xfrm>
            <a:off x="6156176" y="5373216"/>
            <a:ext cx="2520338" cy="1057650"/>
          </a:xfrm>
          <a:prstGeom prst="rect">
            <a:avLst/>
          </a:prstGeom>
        </p:spPr>
      </p:pic>
    </p:spTree>
    <p:extLst>
      <p:ext uri="{BB962C8B-B14F-4D97-AF65-F5344CB8AC3E}">
        <p14:creationId xmlns:p14="http://schemas.microsoft.com/office/powerpoint/2010/main" val="3221860747"/>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632848" cy="625434"/>
          </a:xfrm>
        </p:spPr>
        <p:txBody>
          <a:bodyPr>
            <a:noAutofit/>
          </a:bodyPr>
          <a:lstStyle/>
          <a:p>
            <a:r>
              <a:rPr lang="en-GB" sz="2500" dirty="0" smtClean="0"/>
              <a:t>1.1 – T&amp;T </a:t>
            </a:r>
            <a:r>
              <a:rPr lang="en-US" sz="2500" dirty="0" smtClean="0"/>
              <a:t>Structure – Role of the Entertainment Venues</a:t>
            </a:r>
            <a:endParaRPr lang="en-GB" sz="2500" b="1" dirty="0" smtClean="0"/>
          </a:p>
        </p:txBody>
      </p:sp>
      <p:sp>
        <p:nvSpPr>
          <p:cNvPr id="34" name="Rectangle 33"/>
          <p:cNvSpPr/>
          <p:nvPr/>
        </p:nvSpPr>
        <p:spPr>
          <a:xfrm>
            <a:off x="251520" y="1124744"/>
            <a:ext cx="8496944" cy="5509200"/>
          </a:xfrm>
          <a:prstGeom prst="rect">
            <a:avLst/>
          </a:prstGeom>
          <a:solidFill>
            <a:schemeClr val="accent6">
              <a:lumMod val="40000"/>
              <a:lumOff val="60000"/>
            </a:schemeClr>
          </a:solidFill>
          <a:ln w="57150">
            <a:solidFill>
              <a:srgbClr val="002060"/>
            </a:solidFill>
          </a:ln>
        </p:spPr>
        <p:txBody>
          <a:bodyPr wrap="square">
            <a:spAutoFit/>
          </a:bodyPr>
          <a:lstStyle/>
          <a:p>
            <a:pPr marL="361950" indent="-342900">
              <a:buClr>
                <a:srgbClr val="0070C0"/>
              </a:buClr>
              <a:buFont typeface="Wingdings 3" panose="05040102010807070707" pitchFamily="18" charset="2"/>
              <a:buChar char=""/>
            </a:pPr>
            <a:r>
              <a:rPr lang="en-US" sz="1600" b="1" dirty="0" smtClean="0"/>
              <a:t>Activity 2 - </a:t>
            </a:r>
            <a:r>
              <a:rPr lang="en-US" sz="1600" dirty="0" smtClean="0"/>
              <a:t>Identify </a:t>
            </a:r>
            <a:r>
              <a:rPr lang="en-US" sz="1600" dirty="0"/>
              <a:t>the main visitor attractions that your local area has to offer. Put them into categories such as:</a:t>
            </a:r>
          </a:p>
          <a:p>
            <a:pPr marL="723900" indent="-342900">
              <a:buClr>
                <a:srgbClr val="0070C0"/>
              </a:buClr>
              <a:buFont typeface="Arial" panose="020B0604020202020204" pitchFamily="34" charset="0"/>
              <a:buChar char="•"/>
            </a:pPr>
            <a:r>
              <a:rPr lang="en-US" sz="1600" dirty="0" smtClean="0"/>
              <a:t>Museums, Religious Buildings and Art galleries</a:t>
            </a:r>
          </a:p>
          <a:p>
            <a:pPr marL="723900" indent="-342900">
              <a:buClr>
                <a:srgbClr val="0070C0"/>
              </a:buClr>
              <a:buFont typeface="Arial" panose="020B0604020202020204" pitchFamily="34" charset="0"/>
              <a:buChar char="•"/>
            </a:pPr>
            <a:r>
              <a:rPr lang="en-US" sz="1600" dirty="0" smtClean="0"/>
              <a:t>Theme parks, Theatres and places of entertainment</a:t>
            </a:r>
          </a:p>
          <a:p>
            <a:pPr marL="361950" indent="-342900">
              <a:buClr>
                <a:srgbClr val="0070C0"/>
              </a:buClr>
              <a:buFont typeface="Wingdings 3" panose="05040102010807070707" pitchFamily="18" charset="2"/>
              <a:buChar char=""/>
            </a:pPr>
            <a:r>
              <a:rPr lang="en-US" sz="1600" dirty="0" smtClean="0"/>
              <a:t>Working </a:t>
            </a:r>
            <a:r>
              <a:rPr lang="en-US" sz="1600" dirty="0"/>
              <a:t>in small groups, visit two different types of attractions and complete a copy of the following factsheet for each</a:t>
            </a:r>
            <a:r>
              <a:rPr lang="en-US" sz="1600" dirty="0" smtClean="0"/>
              <a:t>.</a:t>
            </a:r>
          </a:p>
          <a:p>
            <a:pPr marL="361950" indent="-342900">
              <a:buClr>
                <a:srgbClr val="0070C0"/>
              </a:buClr>
              <a:buFont typeface="Wingdings 3" panose="05040102010807070707" pitchFamily="18" charset="2"/>
              <a:buChar char=""/>
            </a:pPr>
            <a:endParaRPr lang="en-US" sz="1600" dirty="0" smtClean="0"/>
          </a:p>
          <a:p>
            <a:pPr marL="361950" indent="-342900">
              <a:buClr>
                <a:srgbClr val="0070C0"/>
              </a:buClr>
              <a:buFont typeface="Wingdings 3" panose="05040102010807070707" pitchFamily="18" charset="2"/>
              <a:buChar char=""/>
            </a:pPr>
            <a:endParaRPr lang="en-US" sz="1600" dirty="0" smtClean="0"/>
          </a:p>
          <a:p>
            <a:pPr marL="361950" indent="-342900">
              <a:buClr>
                <a:srgbClr val="0070C0"/>
              </a:buClr>
              <a:buFont typeface="Wingdings 3" panose="05040102010807070707" pitchFamily="18" charset="2"/>
              <a:buChar char=""/>
            </a:pPr>
            <a:endParaRPr lang="en-US" sz="1600" dirty="0" smtClean="0"/>
          </a:p>
          <a:p>
            <a:pPr marL="361950" indent="-342900">
              <a:buClr>
                <a:srgbClr val="0070C0"/>
              </a:buClr>
              <a:buFont typeface="Wingdings 3" panose="05040102010807070707" pitchFamily="18" charset="2"/>
              <a:buChar char=""/>
            </a:pPr>
            <a:endParaRPr lang="en-US" sz="1600" dirty="0"/>
          </a:p>
          <a:p>
            <a:pPr marL="361950" indent="-342900">
              <a:buClr>
                <a:srgbClr val="0070C0"/>
              </a:buClr>
              <a:buFont typeface="Wingdings 3" panose="05040102010807070707" pitchFamily="18" charset="2"/>
              <a:buChar char=""/>
            </a:pPr>
            <a:endParaRPr lang="en-US" sz="1600" dirty="0"/>
          </a:p>
          <a:p>
            <a:pPr marL="361950" indent="-342900">
              <a:buClr>
                <a:srgbClr val="0070C0"/>
              </a:buClr>
              <a:buFont typeface="Wingdings 3" panose="05040102010807070707" pitchFamily="18" charset="2"/>
              <a:buChar char=""/>
            </a:pPr>
            <a:endParaRPr lang="en-US" sz="1600" dirty="0" smtClean="0"/>
          </a:p>
          <a:p>
            <a:pPr marL="361950" indent="-342900">
              <a:buClr>
                <a:srgbClr val="0070C0"/>
              </a:buClr>
              <a:buFont typeface="Wingdings 3" panose="05040102010807070707" pitchFamily="18" charset="2"/>
              <a:buChar char=""/>
            </a:pPr>
            <a:endParaRPr lang="en-US" sz="1600" dirty="0"/>
          </a:p>
          <a:p>
            <a:pPr marL="361950" indent="-342900">
              <a:buClr>
                <a:srgbClr val="0070C0"/>
              </a:buClr>
              <a:buFont typeface="Wingdings 3" panose="05040102010807070707" pitchFamily="18" charset="2"/>
              <a:buChar char=""/>
            </a:pPr>
            <a:endParaRPr lang="en-US" sz="1600" dirty="0" smtClean="0"/>
          </a:p>
          <a:p>
            <a:pPr marL="361950" indent="-342900">
              <a:buClr>
                <a:srgbClr val="0070C0"/>
              </a:buClr>
              <a:buFont typeface="Wingdings 3" panose="05040102010807070707" pitchFamily="18" charset="2"/>
              <a:buChar char=""/>
            </a:pPr>
            <a:endParaRPr lang="en-US" sz="1600" dirty="0"/>
          </a:p>
          <a:p>
            <a:pPr marL="361950" indent="-342900">
              <a:buClr>
                <a:srgbClr val="0070C0"/>
              </a:buClr>
              <a:buFont typeface="Wingdings 3" panose="05040102010807070707" pitchFamily="18" charset="2"/>
              <a:buChar char=""/>
            </a:pPr>
            <a:endParaRPr lang="en-US" sz="1600" dirty="0" smtClean="0"/>
          </a:p>
          <a:p>
            <a:pPr marL="361950" indent="-342900">
              <a:buClr>
                <a:srgbClr val="0070C0"/>
              </a:buClr>
              <a:buFont typeface="Wingdings 3" panose="05040102010807070707" pitchFamily="18" charset="2"/>
              <a:buChar char=""/>
            </a:pPr>
            <a:endParaRPr lang="en-US" sz="1600" dirty="0" smtClean="0"/>
          </a:p>
          <a:p>
            <a:pPr marL="361950" indent="-342900">
              <a:buClr>
                <a:srgbClr val="0070C0"/>
              </a:buClr>
              <a:buFont typeface="Wingdings 3" panose="05040102010807070707" pitchFamily="18" charset="2"/>
              <a:buChar char=""/>
            </a:pPr>
            <a:endParaRPr lang="en-US" sz="1600" dirty="0"/>
          </a:p>
          <a:p>
            <a:pPr marL="361950" indent="-342900">
              <a:buClr>
                <a:srgbClr val="0070C0"/>
              </a:buClr>
              <a:buFont typeface="Wingdings 3" panose="05040102010807070707" pitchFamily="18" charset="2"/>
              <a:buChar char=""/>
            </a:pPr>
            <a:endParaRPr lang="en-US" sz="1600" dirty="0" smtClean="0"/>
          </a:p>
          <a:p>
            <a:pPr marL="361950" indent="-342900">
              <a:buClr>
                <a:srgbClr val="0070C0"/>
              </a:buClr>
              <a:buFont typeface="Wingdings 3" panose="05040102010807070707" pitchFamily="18" charset="2"/>
              <a:buChar char=""/>
            </a:pPr>
            <a:r>
              <a:rPr lang="en-US" sz="1600" dirty="0" smtClean="0"/>
              <a:t>This </a:t>
            </a:r>
            <a:r>
              <a:rPr lang="en-US" sz="1600" dirty="0"/>
              <a:t>will give you a good idea about the ways in which different types of visitor attractions </a:t>
            </a:r>
            <a:r>
              <a:rPr lang="en-US" sz="1600" dirty="0" smtClean="0"/>
              <a:t>provide different </a:t>
            </a:r>
            <a:r>
              <a:rPr lang="en-US" sz="1600" dirty="0"/>
              <a:t>products and services to meet the needs of different types of customers.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15</a:t>
            </a:r>
            <a:endParaRPr lang="en-GB" sz="1400" b="1" dirty="0">
              <a:latin typeface="Calibri" panose="020F050202020403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109853397"/>
              </p:ext>
            </p:extLst>
          </p:nvPr>
        </p:nvGraphicFramePr>
        <p:xfrm>
          <a:off x="395536" y="2715736"/>
          <a:ext cx="8208912" cy="3017520"/>
        </p:xfrm>
        <a:graphic>
          <a:graphicData uri="http://schemas.openxmlformats.org/drawingml/2006/table">
            <a:tbl>
              <a:tblPr firstRow="1" bandRow="1">
                <a:tableStyleId>{5C22544A-7EE6-4342-B048-85BDC9FD1C3A}</a:tableStyleId>
              </a:tblPr>
              <a:tblGrid>
                <a:gridCol w="4248472"/>
                <a:gridCol w="2016224"/>
                <a:gridCol w="1944216"/>
              </a:tblGrid>
              <a:tr h="290661">
                <a:tc>
                  <a:txBody>
                    <a:bodyPr/>
                    <a:lstStyle/>
                    <a:p>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Attraction 1</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Attraction 2</a:t>
                      </a:r>
                      <a:endParaRPr lang="en-GB" sz="1600" dirty="0">
                        <a:latin typeface="Arial" panose="020B0604020202020204" pitchFamily="34" charset="0"/>
                        <a:cs typeface="Arial" panose="020B0604020202020204" pitchFamily="34" charset="0"/>
                      </a:endParaRPr>
                    </a:p>
                  </a:txBody>
                  <a:tcPr/>
                </a:tc>
              </a:tr>
              <a:tr h="290661">
                <a:tc>
                  <a:txBody>
                    <a:bodyPr/>
                    <a:lstStyle/>
                    <a:p>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Name and location</a:t>
                      </a: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r>
              <a:tr h="2906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Brief description of attraction</a:t>
                      </a: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r>
              <a:tr h="2906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What is there for visitors to do?</a:t>
                      </a: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r>
              <a:tr h="2906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Main types of visitor</a:t>
                      </a: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r>
              <a:tr h="2906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Facilities for business visitors to use</a:t>
                      </a: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r>
              <a:tr h="2906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Services for visitors with special needs</a:t>
                      </a:r>
                    </a:p>
                  </a:txBody>
                  <a:tcPr/>
                </a:tc>
                <a:tc>
                  <a:txBody>
                    <a:bodyPr/>
                    <a:lstStyle/>
                    <a:p>
                      <a:endParaRPr lang="en-GB" sz="1600">
                        <a:latin typeface="Arial" panose="020B0604020202020204" pitchFamily="34" charset="0"/>
                        <a:cs typeface="Arial" panose="020B0604020202020204" pitchFamily="34" charset="0"/>
                      </a:endParaRPr>
                    </a:p>
                  </a:txBody>
                  <a:tcPr/>
                </a:tc>
                <a:tc>
                  <a:txBody>
                    <a:bodyPr/>
                    <a:lstStyle/>
                    <a:p>
                      <a:endParaRPr lang="en-GB" sz="1600">
                        <a:latin typeface="Arial" panose="020B0604020202020204" pitchFamily="34" charset="0"/>
                        <a:cs typeface="Arial" panose="020B0604020202020204" pitchFamily="34" charset="0"/>
                      </a:endParaRPr>
                    </a:p>
                  </a:txBody>
                  <a:tcPr/>
                </a:tc>
              </a:tr>
              <a:tr h="2906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baseline="0" dirty="0" smtClean="0">
                          <a:solidFill>
                            <a:schemeClr val="dk1"/>
                          </a:solidFill>
                          <a:latin typeface="Arial" panose="020B0604020202020204" pitchFamily="34" charset="0"/>
                          <a:ea typeface="+mn-ea"/>
                          <a:cs typeface="Arial" panose="020B0604020202020204" pitchFamily="34" charset="0"/>
                        </a:rPr>
                        <a:t>Catering facilities</a:t>
                      </a: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r>
              <a:tr h="2906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Cost of visit and details of offers etc.</a:t>
                      </a:r>
                      <a:endParaRPr lang="en-GB" sz="1600" dirty="0" smtClean="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c>
                  <a:txBody>
                    <a:bodyPr/>
                    <a:lstStyle/>
                    <a:p>
                      <a:endParaRPr lang="en-GB" sz="16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61855106"/>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500" dirty="0" smtClean="0"/>
              <a:t>1.1 – </a:t>
            </a:r>
            <a:r>
              <a:rPr lang="en-US" sz="2500" dirty="0" smtClean="0"/>
              <a:t>Role of the Tourist Information and Guiding Services</a:t>
            </a:r>
            <a:endParaRPr lang="en-GB" sz="2500" b="1" dirty="0" smtClean="0"/>
          </a:p>
        </p:txBody>
      </p:sp>
      <p:sp>
        <p:nvSpPr>
          <p:cNvPr id="34" name="Rectangle 33"/>
          <p:cNvSpPr/>
          <p:nvPr/>
        </p:nvSpPr>
        <p:spPr>
          <a:xfrm>
            <a:off x="251520" y="1124744"/>
            <a:ext cx="6480720" cy="5632311"/>
          </a:xfrm>
          <a:prstGeom prst="rect">
            <a:avLst/>
          </a:prstGeom>
        </p:spPr>
        <p:txBody>
          <a:bodyPr wrap="square">
            <a:spAutoFit/>
          </a:bodyPr>
          <a:lstStyle/>
          <a:p>
            <a:pPr marL="449263" indent="-430213">
              <a:buClr>
                <a:srgbClr val="0070C0"/>
              </a:buClr>
              <a:buFont typeface="Wingdings 3" panose="05040102010807070707" pitchFamily="18" charset="2"/>
              <a:buChar char=""/>
            </a:pPr>
            <a:r>
              <a:rPr lang="en-US" sz="2400" b="1" dirty="0">
                <a:solidFill>
                  <a:srgbClr val="F53939"/>
                </a:solidFill>
              </a:rPr>
              <a:t>Tour guiding </a:t>
            </a:r>
            <a:r>
              <a:rPr lang="en-US" sz="2400" dirty="0"/>
              <a:t>usually refers to the activity </a:t>
            </a:r>
            <a:r>
              <a:rPr lang="en-US" sz="2400" dirty="0" smtClean="0"/>
              <a:t>of accompanying </a:t>
            </a:r>
            <a:r>
              <a:rPr lang="en-US" sz="2400" dirty="0"/>
              <a:t>a group of visitors around </a:t>
            </a:r>
            <a:r>
              <a:rPr lang="en-US" sz="2400" dirty="0" smtClean="0"/>
              <a:t>a particular </a:t>
            </a:r>
            <a:r>
              <a:rPr lang="en-US" sz="2400" dirty="0"/>
              <a:t>site, town or part of a region, </a:t>
            </a:r>
            <a:r>
              <a:rPr lang="en-US" sz="2400" dirty="0" smtClean="0"/>
              <a:t>giving information </a:t>
            </a:r>
            <a:r>
              <a:rPr lang="en-US" sz="2400" dirty="0"/>
              <a:t>on the history and geography of </a:t>
            </a:r>
            <a:r>
              <a:rPr lang="en-US" sz="2400" dirty="0" smtClean="0"/>
              <a:t>that area</a:t>
            </a:r>
            <a:r>
              <a:rPr lang="en-US" sz="2400" dirty="0"/>
              <a:t>, pointing out item of interests, and </a:t>
            </a:r>
            <a:r>
              <a:rPr lang="en-US" sz="2400" dirty="0" smtClean="0"/>
              <a:t>generally being </a:t>
            </a:r>
            <a:r>
              <a:rPr lang="en-US" sz="2400" dirty="0"/>
              <a:t>responsible for conducting the </a:t>
            </a:r>
            <a:r>
              <a:rPr lang="en-US" sz="2400" dirty="0" smtClean="0"/>
              <a:t>group efficiently.</a:t>
            </a:r>
          </a:p>
          <a:p>
            <a:pPr marL="449263" indent="-430213">
              <a:buClr>
                <a:srgbClr val="0070C0"/>
              </a:buClr>
              <a:buFont typeface="Wingdings 3" panose="05040102010807070707" pitchFamily="18" charset="2"/>
              <a:buChar char=""/>
            </a:pPr>
            <a:r>
              <a:rPr lang="en-US" sz="2400" dirty="0" smtClean="0"/>
              <a:t>The </a:t>
            </a:r>
            <a:r>
              <a:rPr lang="en-US" sz="2400" dirty="0"/>
              <a:t>tourist guide’s main role is to </a:t>
            </a:r>
            <a:r>
              <a:rPr lang="en-US" sz="2400" dirty="0" smtClean="0"/>
              <a:t>escort groups </a:t>
            </a:r>
            <a:r>
              <a:rPr lang="en-US" sz="2400" dirty="0"/>
              <a:t>or individual visitors from abroad or </a:t>
            </a:r>
            <a:r>
              <a:rPr lang="en-US" sz="2400" dirty="0" smtClean="0"/>
              <a:t>from the </a:t>
            </a:r>
            <a:r>
              <a:rPr lang="en-US" sz="2400" dirty="0"/>
              <a:t>guide’s own country around the </a:t>
            </a:r>
            <a:r>
              <a:rPr lang="en-US" sz="2400" dirty="0" smtClean="0"/>
              <a:t>monuments, sites </a:t>
            </a:r>
            <a:r>
              <a:rPr lang="en-US" sz="2400" dirty="0"/>
              <a:t>and museums of a city or region </a:t>
            </a:r>
            <a:r>
              <a:rPr lang="en-US" sz="2400" dirty="0" smtClean="0"/>
              <a:t>interpreting, inspiringly </a:t>
            </a:r>
            <a:r>
              <a:rPr lang="en-US" sz="2400" dirty="0"/>
              <a:t>and entertainingly, in the visitor’s </a:t>
            </a:r>
            <a:r>
              <a:rPr lang="en-US" sz="2400" dirty="0" smtClean="0"/>
              <a:t>own language </a:t>
            </a:r>
            <a:r>
              <a:rPr lang="en-US" sz="2400" dirty="0"/>
              <a:t>the cultural and natural heritage </a:t>
            </a:r>
            <a:r>
              <a:rPr lang="en-US" sz="2400" dirty="0" smtClean="0"/>
              <a:t>and environment.</a:t>
            </a:r>
            <a:endParaRPr lang="en-US" sz="24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a:t>
            </a:r>
            <a:endParaRPr lang="en-GB" sz="1400" b="1" dirty="0">
              <a:latin typeface="Calibri" panose="020F0502020204030204" pitchFamily="34" charset="0"/>
            </a:endParaRP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7159" t="4413" r="24801" b="40502"/>
          <a:stretch/>
        </p:blipFill>
        <p:spPr>
          <a:xfrm>
            <a:off x="6732240" y="5468612"/>
            <a:ext cx="2101792" cy="1128740"/>
          </a:xfrm>
          <a:prstGeom prst="rect">
            <a:avLst/>
          </a:prstGeom>
        </p:spPr>
      </p:pic>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l="7134" t="11425" r="23841" b="20098"/>
          <a:stretch/>
        </p:blipFill>
        <p:spPr>
          <a:xfrm>
            <a:off x="6732241" y="4149080"/>
            <a:ext cx="2101792" cy="1251066"/>
          </a:xfrm>
          <a:prstGeom prst="rect">
            <a:avLst/>
          </a:prstGeom>
        </p:spPr>
      </p:pic>
      <p:pic>
        <p:nvPicPr>
          <p:cNvPr id="4" name="Picture 3"/>
          <p:cNvPicPr>
            <a:picLocks noChangeAspect="1"/>
          </p:cNvPicPr>
          <p:nvPr/>
        </p:nvPicPr>
        <p:blipFill rotWithShape="1">
          <a:blip r:embed="rId6">
            <a:extLst>
              <a:ext uri="{28A0092B-C50C-407E-A947-70E740481C1C}">
                <a14:useLocalDpi xmlns:a14="http://schemas.microsoft.com/office/drawing/2010/main" val="0"/>
              </a:ext>
            </a:extLst>
          </a:blip>
          <a:srcRect l="24588" t="38827" r="37612" b="17618"/>
          <a:stretch/>
        </p:blipFill>
        <p:spPr>
          <a:xfrm>
            <a:off x="6732625" y="2348880"/>
            <a:ext cx="2107377" cy="1722581"/>
          </a:xfrm>
          <a:prstGeom prst="rect">
            <a:avLst/>
          </a:prstGeom>
        </p:spPr>
      </p:pic>
      <p:pic>
        <p:nvPicPr>
          <p:cNvPr id="5" name="Picture 4"/>
          <p:cNvPicPr>
            <a:picLocks noChangeAspect="1"/>
          </p:cNvPicPr>
          <p:nvPr/>
        </p:nvPicPr>
        <p:blipFill rotWithShape="1">
          <a:blip r:embed="rId7">
            <a:extLst>
              <a:ext uri="{28A0092B-C50C-407E-A947-70E740481C1C}">
                <a14:useLocalDpi xmlns:a14="http://schemas.microsoft.com/office/drawing/2010/main" val="0"/>
              </a:ext>
            </a:extLst>
          </a:blip>
          <a:srcRect l="25949" t="26974" r="25206" b="15852"/>
          <a:stretch/>
        </p:blipFill>
        <p:spPr>
          <a:xfrm>
            <a:off x="6732496" y="1150847"/>
            <a:ext cx="2105482" cy="1148445"/>
          </a:xfrm>
          <a:prstGeom prst="rect">
            <a:avLst/>
          </a:prstGeom>
        </p:spPr>
      </p:pic>
    </p:spTree>
    <p:extLst>
      <p:ext uri="{BB962C8B-B14F-4D97-AF65-F5344CB8AC3E}">
        <p14:creationId xmlns:p14="http://schemas.microsoft.com/office/powerpoint/2010/main" val="428314532"/>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500" dirty="0" smtClean="0"/>
              <a:t>1.1 – </a:t>
            </a:r>
            <a:r>
              <a:rPr lang="en-US" sz="2500" dirty="0" smtClean="0"/>
              <a:t>Role of the Tourist Information and Guiding Services</a:t>
            </a:r>
            <a:endParaRPr lang="en-GB" sz="2500" b="1" dirty="0" smtClean="0"/>
          </a:p>
        </p:txBody>
      </p:sp>
      <p:sp>
        <p:nvSpPr>
          <p:cNvPr id="34" name="Rectangle 33"/>
          <p:cNvSpPr/>
          <p:nvPr/>
        </p:nvSpPr>
        <p:spPr>
          <a:xfrm>
            <a:off x="251520" y="1124744"/>
            <a:ext cx="6192688" cy="5632311"/>
          </a:xfrm>
          <a:prstGeom prst="rect">
            <a:avLst/>
          </a:prstGeom>
        </p:spPr>
        <p:txBody>
          <a:bodyPr wrap="square">
            <a:spAutoFit/>
          </a:bodyPr>
          <a:lstStyle/>
          <a:p>
            <a:pPr marL="449263" indent="-430213">
              <a:buClr>
                <a:srgbClr val="0070C0"/>
              </a:buClr>
              <a:buFont typeface="Wingdings 3" panose="05040102010807070707" pitchFamily="18" charset="2"/>
              <a:buChar char=""/>
            </a:pPr>
            <a:r>
              <a:rPr lang="en-US" sz="2400" b="1" dirty="0" smtClean="0">
                <a:solidFill>
                  <a:srgbClr val="F53939"/>
                </a:solidFill>
              </a:rPr>
              <a:t>Tourist </a:t>
            </a:r>
            <a:r>
              <a:rPr lang="en-US" sz="2400" b="1" dirty="0">
                <a:solidFill>
                  <a:srgbClr val="F53939"/>
                </a:solidFill>
              </a:rPr>
              <a:t>Information Centres (TICs) </a:t>
            </a:r>
            <a:r>
              <a:rPr lang="en-US" sz="2400" dirty="0"/>
              <a:t>carry a </a:t>
            </a:r>
            <a:r>
              <a:rPr lang="en-US" sz="2400" dirty="0" smtClean="0"/>
              <a:t>wide range </a:t>
            </a:r>
            <a:r>
              <a:rPr lang="en-US" sz="2400" dirty="0"/>
              <a:t>of promotional </a:t>
            </a:r>
            <a:r>
              <a:rPr lang="en-US" sz="2400" dirty="0" smtClean="0"/>
              <a:t>leaflets</a:t>
            </a:r>
            <a:r>
              <a:rPr lang="en-US" sz="2400" dirty="0"/>
              <a:t>, brochures, guide </a:t>
            </a:r>
            <a:r>
              <a:rPr lang="en-US" sz="2400" dirty="0" smtClean="0"/>
              <a:t>books and </a:t>
            </a:r>
            <a:r>
              <a:rPr lang="en-US" sz="2400" dirty="0"/>
              <a:t>other material relating to the local region. </a:t>
            </a:r>
            <a:r>
              <a:rPr lang="en-US" sz="2400" dirty="0" smtClean="0"/>
              <a:t>They are </a:t>
            </a:r>
            <a:r>
              <a:rPr lang="en-US" sz="2400" dirty="0"/>
              <a:t>usually found at locations such as points of </a:t>
            </a:r>
            <a:r>
              <a:rPr lang="en-US" sz="2400" dirty="0" smtClean="0"/>
              <a:t>entry (airports</a:t>
            </a:r>
            <a:r>
              <a:rPr lang="en-US" sz="2400" dirty="0"/>
              <a:t>, railway stations and ports) or </a:t>
            </a:r>
            <a:r>
              <a:rPr lang="en-US" sz="2400" dirty="0" smtClean="0"/>
              <a:t>central locations </a:t>
            </a:r>
            <a:r>
              <a:rPr lang="en-US" sz="2400" dirty="0"/>
              <a:t>within major tourist areas. In addition </a:t>
            </a:r>
            <a:r>
              <a:rPr lang="en-US" sz="2400" dirty="0" smtClean="0"/>
              <a:t>to providing </a:t>
            </a:r>
            <a:r>
              <a:rPr lang="en-US" sz="2400" dirty="0"/>
              <a:t>help and advice, booking </a:t>
            </a:r>
            <a:r>
              <a:rPr lang="en-US" sz="2400" dirty="0" smtClean="0"/>
              <a:t>accommodation is </a:t>
            </a:r>
            <a:r>
              <a:rPr lang="en-US" sz="2400" dirty="0"/>
              <a:t>an important service that is provided for visitors.</a:t>
            </a:r>
          </a:p>
          <a:p>
            <a:pPr marL="449263" indent="-430213">
              <a:buClr>
                <a:srgbClr val="0070C0"/>
              </a:buClr>
              <a:buFont typeface="Wingdings 3" panose="05040102010807070707" pitchFamily="18" charset="2"/>
              <a:buChar char=""/>
            </a:pPr>
            <a:r>
              <a:rPr lang="en-US" sz="2400" dirty="0"/>
              <a:t>Furthermore, TICs are frequently used as an </a:t>
            </a:r>
            <a:r>
              <a:rPr lang="en-US" sz="2400" dirty="0" smtClean="0"/>
              <a:t>outlet for </a:t>
            </a:r>
            <a:r>
              <a:rPr lang="en-US" sz="2400" dirty="0"/>
              <a:t>the booking of local guided tours and they </a:t>
            </a:r>
            <a:r>
              <a:rPr lang="en-US" sz="2400" dirty="0" smtClean="0"/>
              <a:t>also provide </a:t>
            </a:r>
            <a:r>
              <a:rPr lang="en-US" sz="2400" dirty="0"/>
              <a:t>information about local guides.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a:t>
            </a:r>
            <a:endParaRPr lang="en-GB" sz="1400" b="1" dirty="0">
              <a:latin typeface="Calibri" panose="020F0502020204030204" pitchFamily="34" charset="0"/>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t="19347" b="14802"/>
          <a:stretch/>
        </p:blipFill>
        <p:spPr>
          <a:xfrm>
            <a:off x="6347519" y="4347051"/>
            <a:ext cx="2470603" cy="1080120"/>
          </a:xfrm>
          <a:prstGeom prst="rect">
            <a:avLst/>
          </a:prstGeom>
        </p:spPr>
      </p:pic>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b="17873"/>
          <a:stretch/>
        </p:blipFill>
        <p:spPr>
          <a:xfrm>
            <a:off x="6347519" y="2996953"/>
            <a:ext cx="2470727" cy="1224136"/>
          </a:xfrm>
          <a:prstGeom prst="rect">
            <a:avLst/>
          </a:prstGeom>
        </p:spPr>
      </p:pic>
      <p:pic>
        <p:nvPicPr>
          <p:cNvPr id="4" name="Picture 3"/>
          <p:cNvPicPr>
            <a:picLocks noChangeAspect="1"/>
          </p:cNvPicPr>
          <p:nvPr/>
        </p:nvPicPr>
        <p:blipFill rotWithShape="1">
          <a:blip r:embed="rId6" cstate="print">
            <a:extLst>
              <a:ext uri="{28A0092B-C50C-407E-A947-70E740481C1C}">
                <a14:useLocalDpi xmlns:a14="http://schemas.microsoft.com/office/drawing/2010/main" val="0"/>
              </a:ext>
            </a:extLst>
          </a:blip>
          <a:srcRect l="24315" b="20780"/>
          <a:stretch/>
        </p:blipFill>
        <p:spPr>
          <a:xfrm>
            <a:off x="6347520" y="1191483"/>
            <a:ext cx="2470728" cy="1719501"/>
          </a:xfrm>
          <a:prstGeom prst="rect">
            <a:avLst/>
          </a:prstGeom>
        </p:spPr>
      </p:pic>
      <p:pic>
        <p:nvPicPr>
          <p:cNvPr id="5" name="Picture 4"/>
          <p:cNvPicPr>
            <a:picLocks noChangeAspect="1"/>
          </p:cNvPicPr>
          <p:nvPr/>
        </p:nvPicPr>
        <p:blipFill rotWithShape="1">
          <a:blip r:embed="rId7" cstate="print">
            <a:extLst>
              <a:ext uri="{28A0092B-C50C-407E-A947-70E740481C1C}">
                <a14:useLocalDpi xmlns:a14="http://schemas.microsoft.com/office/drawing/2010/main" val="0"/>
              </a:ext>
            </a:extLst>
          </a:blip>
          <a:srcRect b="33851"/>
          <a:stretch/>
        </p:blipFill>
        <p:spPr>
          <a:xfrm>
            <a:off x="6347518" y="5503918"/>
            <a:ext cx="2470603" cy="1021426"/>
          </a:xfrm>
          <a:prstGeom prst="rect">
            <a:avLst/>
          </a:prstGeom>
        </p:spPr>
      </p:pic>
    </p:spTree>
    <p:extLst>
      <p:ext uri="{BB962C8B-B14F-4D97-AF65-F5344CB8AC3E}">
        <p14:creationId xmlns:p14="http://schemas.microsoft.com/office/powerpoint/2010/main" val="2202621880"/>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500" dirty="0" smtClean="0"/>
              <a:t>1.1 – </a:t>
            </a:r>
            <a:r>
              <a:rPr lang="en-US" sz="2500" dirty="0" smtClean="0"/>
              <a:t>Role of the Tourist Information and Guiding Services</a:t>
            </a:r>
            <a:endParaRPr lang="en-GB" sz="2500" b="1" dirty="0" smtClean="0"/>
          </a:p>
        </p:txBody>
      </p:sp>
      <p:sp>
        <p:nvSpPr>
          <p:cNvPr id="34" name="Rectangle 33"/>
          <p:cNvSpPr/>
          <p:nvPr/>
        </p:nvSpPr>
        <p:spPr>
          <a:xfrm>
            <a:off x="251520" y="1124744"/>
            <a:ext cx="8496944" cy="5524589"/>
          </a:xfrm>
          <a:prstGeom prst="rect">
            <a:avLst/>
          </a:prstGeom>
          <a:solidFill>
            <a:schemeClr val="accent6">
              <a:lumMod val="40000"/>
              <a:lumOff val="60000"/>
            </a:schemeClr>
          </a:solidFill>
          <a:ln w="57150">
            <a:solidFill>
              <a:srgbClr val="002060"/>
            </a:solidFill>
          </a:ln>
        </p:spPr>
        <p:txBody>
          <a:bodyPr wrap="square">
            <a:spAutoFit/>
          </a:bodyPr>
          <a:lstStyle/>
          <a:p>
            <a:pPr marL="361950" indent="-342900">
              <a:buClr>
                <a:srgbClr val="0070C0"/>
              </a:buClr>
              <a:buFont typeface="Wingdings 3" panose="05040102010807070707" pitchFamily="18" charset="2"/>
              <a:buChar char=""/>
            </a:pPr>
            <a:r>
              <a:rPr lang="en-US" sz="1900" dirty="0"/>
              <a:t>To help you understand that your local area’s </a:t>
            </a:r>
            <a:r>
              <a:rPr lang="en-US" sz="1900" dirty="0" smtClean="0"/>
              <a:t>travel and </a:t>
            </a:r>
            <a:r>
              <a:rPr lang="en-US" sz="1900" dirty="0"/>
              <a:t>tourism industry comprises several </a:t>
            </a:r>
            <a:r>
              <a:rPr lang="en-US" sz="1900" dirty="0" smtClean="0"/>
              <a:t>interrelated spheres </a:t>
            </a:r>
            <a:r>
              <a:rPr lang="en-US" sz="1900" dirty="0"/>
              <a:t>of activity offering a wide </a:t>
            </a:r>
            <a:r>
              <a:rPr lang="en-US" sz="1900" dirty="0" smtClean="0"/>
              <a:t>range of </a:t>
            </a:r>
            <a:r>
              <a:rPr lang="en-US" sz="1900" dirty="0"/>
              <a:t>opportunities for visitors, try to complete </a:t>
            </a:r>
            <a:r>
              <a:rPr lang="en-US" sz="1900" dirty="0" smtClean="0"/>
              <a:t>the following </a:t>
            </a:r>
            <a:r>
              <a:rPr lang="en-US" sz="1900" dirty="0"/>
              <a:t>exercise. Identify and provide examples </a:t>
            </a:r>
            <a:r>
              <a:rPr lang="en-US" sz="1900" dirty="0" smtClean="0"/>
              <a:t>of the </a:t>
            </a:r>
            <a:r>
              <a:rPr lang="en-US" sz="1900" dirty="0"/>
              <a:t>main travel and tourism </a:t>
            </a:r>
            <a:r>
              <a:rPr lang="en-US" sz="1900" dirty="0" smtClean="0"/>
              <a:t>activities present </a:t>
            </a:r>
            <a:r>
              <a:rPr lang="en-US" sz="1900" dirty="0"/>
              <a:t>in your local area. Then, place these </a:t>
            </a:r>
            <a:r>
              <a:rPr lang="en-US" sz="1900" dirty="0" smtClean="0"/>
              <a:t>into suitable </a:t>
            </a:r>
            <a:r>
              <a:rPr lang="en-US" sz="1900" dirty="0"/>
              <a:t>categories, such as:</a:t>
            </a:r>
          </a:p>
          <a:p>
            <a:pPr marL="361950" indent="-342900">
              <a:buClr>
                <a:srgbClr val="0070C0"/>
              </a:buClr>
              <a:buFont typeface="Wingdings 3" panose="05040102010807070707" pitchFamily="18" charset="2"/>
              <a:buChar char=""/>
            </a:pPr>
            <a:endParaRPr lang="en-US" sz="2400" dirty="0"/>
          </a:p>
          <a:p>
            <a:pPr marL="361950" indent="-342900">
              <a:buClr>
                <a:srgbClr val="0070C0"/>
              </a:buClr>
              <a:buFont typeface="Wingdings 3" panose="05040102010807070707" pitchFamily="18" charset="2"/>
              <a:buChar char=""/>
            </a:pPr>
            <a:endParaRPr lang="en-US" sz="1900" dirty="0"/>
          </a:p>
          <a:p>
            <a:pPr marL="361950" indent="-342900">
              <a:buClr>
                <a:srgbClr val="0070C0"/>
              </a:buClr>
              <a:buFont typeface="Wingdings 3" panose="05040102010807070707" pitchFamily="18" charset="2"/>
              <a:buChar char=""/>
            </a:pPr>
            <a:endParaRPr lang="en-US" sz="1900" dirty="0"/>
          </a:p>
          <a:p>
            <a:pPr marL="361950" indent="-342900">
              <a:buClr>
                <a:srgbClr val="0070C0"/>
              </a:buClr>
              <a:buFont typeface="Wingdings 3" panose="05040102010807070707" pitchFamily="18" charset="2"/>
              <a:buChar char=""/>
            </a:pPr>
            <a:r>
              <a:rPr lang="en-US" sz="1900" dirty="0" smtClean="0"/>
              <a:t>Now </a:t>
            </a:r>
            <a:r>
              <a:rPr lang="en-US" sz="1900" dirty="0"/>
              <a:t>undertake simple forms of analysis of </a:t>
            </a:r>
            <a:r>
              <a:rPr lang="en-US" sz="1900" dirty="0" smtClean="0"/>
              <a:t>the current </a:t>
            </a:r>
            <a:r>
              <a:rPr lang="en-US" sz="1900" dirty="0"/>
              <a:t>range of products and services </a:t>
            </a:r>
            <a:r>
              <a:rPr lang="en-US" sz="1900" dirty="0" smtClean="0"/>
              <a:t>available using </a:t>
            </a:r>
            <a:r>
              <a:rPr lang="en-US" sz="1900" dirty="0"/>
              <a:t>the categories </a:t>
            </a:r>
            <a:r>
              <a:rPr lang="en-US" sz="1900" dirty="0" smtClean="0"/>
              <a:t>identified</a:t>
            </a:r>
            <a:r>
              <a:rPr lang="en-US" sz="1900" dirty="0"/>
              <a:t>, by means of</a:t>
            </a:r>
            <a:r>
              <a:rPr lang="en-US" sz="1900" dirty="0" smtClean="0"/>
              <a:t>:</a:t>
            </a:r>
          </a:p>
          <a:p>
            <a:pPr marL="361950" indent="-342900">
              <a:buClr>
                <a:srgbClr val="0070C0"/>
              </a:buClr>
              <a:buFont typeface="Wingdings 3" panose="05040102010807070707" pitchFamily="18" charset="2"/>
              <a:buChar char=""/>
            </a:pPr>
            <a:endParaRPr lang="en-US" sz="4400" dirty="0"/>
          </a:p>
          <a:p>
            <a:pPr marL="361950" indent="-342900">
              <a:buClr>
                <a:srgbClr val="0070C0"/>
              </a:buClr>
              <a:buFont typeface="Wingdings 3" panose="05040102010807070707" pitchFamily="18" charset="2"/>
              <a:buChar char=""/>
            </a:pPr>
            <a:r>
              <a:rPr lang="en-US" sz="1900" dirty="0" smtClean="0"/>
              <a:t>You </a:t>
            </a:r>
            <a:r>
              <a:rPr lang="en-US" sz="1900" dirty="0"/>
              <a:t>will then be in a position to identify the </a:t>
            </a:r>
            <a:r>
              <a:rPr lang="en-US" sz="1900" dirty="0" smtClean="0"/>
              <a:t>total number </a:t>
            </a:r>
            <a:r>
              <a:rPr lang="en-US" sz="1900" dirty="0"/>
              <a:t>of travel and tourism suppliers. You </a:t>
            </a:r>
            <a:r>
              <a:rPr lang="en-US" sz="1900" dirty="0" smtClean="0"/>
              <a:t>could then </a:t>
            </a:r>
            <a:r>
              <a:rPr lang="en-US" sz="1900" dirty="0"/>
              <a:t>express the numbers in each category as </a:t>
            </a:r>
            <a:r>
              <a:rPr lang="en-US" sz="1900" dirty="0" smtClean="0"/>
              <a:t>a percentage </a:t>
            </a:r>
            <a:r>
              <a:rPr lang="en-US" sz="1900" dirty="0"/>
              <a:t>of the total. This approach will allow </a:t>
            </a:r>
            <a:r>
              <a:rPr lang="en-US" sz="1900" dirty="0" smtClean="0"/>
              <a:t>you to </a:t>
            </a:r>
            <a:r>
              <a:rPr lang="en-US" sz="1900" dirty="0"/>
              <a:t>quote accurate </a:t>
            </a:r>
            <a:r>
              <a:rPr lang="en-US" sz="1900" dirty="0" smtClean="0"/>
              <a:t>figures</a:t>
            </a:r>
            <a:r>
              <a:rPr lang="en-US" sz="1900" dirty="0"/>
              <a:t>, thus </a:t>
            </a:r>
            <a:r>
              <a:rPr lang="en-US" sz="1900" dirty="0" smtClean="0"/>
              <a:t>indicating the </a:t>
            </a:r>
            <a:r>
              <a:rPr lang="en-US" sz="1900" dirty="0"/>
              <a:t>scale of the local industry. </a:t>
            </a:r>
            <a:r>
              <a:rPr lang="en-US" sz="1900" dirty="0" smtClean="0"/>
              <a:t>E.g., the </a:t>
            </a:r>
            <a:r>
              <a:rPr lang="en-US" sz="1900" dirty="0"/>
              <a:t>local area contains 25 hotels, 17% </a:t>
            </a:r>
            <a:r>
              <a:rPr lang="en-US" sz="1900" dirty="0" smtClean="0"/>
              <a:t>of travel </a:t>
            </a:r>
            <a:r>
              <a:rPr lang="en-US" sz="1900" dirty="0"/>
              <a:t>and tourism activities are to do </a:t>
            </a:r>
            <a:r>
              <a:rPr lang="en-US" sz="1900" dirty="0" smtClean="0"/>
              <a:t>with entertainment </a:t>
            </a:r>
            <a:r>
              <a:rPr lang="en-US" sz="1900" dirty="0"/>
              <a:t>etc.</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a:t>
            </a:r>
            <a:endParaRPr lang="en-GB" sz="1400" b="1" dirty="0">
              <a:latin typeface="Calibri" panose="020F050202020403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34893946"/>
              </p:ext>
            </p:extLst>
          </p:nvPr>
        </p:nvGraphicFramePr>
        <p:xfrm>
          <a:off x="395536" y="2695448"/>
          <a:ext cx="8208912" cy="733552"/>
        </p:xfrm>
        <a:graphic>
          <a:graphicData uri="http://schemas.openxmlformats.org/drawingml/2006/table">
            <a:tbl>
              <a:tblPr firstRow="1" bandRow="1">
                <a:tableStyleId>{5C22544A-7EE6-4342-B048-85BDC9FD1C3A}</a:tableStyleId>
              </a:tblPr>
              <a:tblGrid>
                <a:gridCol w="1914514"/>
                <a:gridCol w="1888319"/>
                <a:gridCol w="3287073"/>
                <a:gridCol w="1119006"/>
              </a:tblGrid>
              <a:tr h="360040">
                <a:tc>
                  <a:txBody>
                    <a:bodyPr/>
                    <a:lstStyle/>
                    <a:p>
                      <a:pPr algn="ctr"/>
                      <a:r>
                        <a:rPr lang="en-US" sz="1780" b="0" dirty="0" smtClean="0">
                          <a:latin typeface="Arial" panose="020B0604020202020204" pitchFamily="34" charset="0"/>
                          <a:cs typeface="Arial" panose="020B0604020202020204" pitchFamily="34" charset="0"/>
                        </a:rPr>
                        <a:t>Entertainment</a:t>
                      </a:r>
                      <a:endParaRPr lang="en-GB" sz="1780" b="0"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80" b="0" dirty="0" smtClean="0">
                          <a:latin typeface="Arial" panose="020B0604020202020204" pitchFamily="34" charset="0"/>
                          <a:cs typeface="Arial" panose="020B0604020202020204" pitchFamily="34" charset="0"/>
                        </a:rPr>
                        <a:t>Transport</a:t>
                      </a:r>
                      <a:endParaRPr lang="en-GB" sz="1780" b="0" dirty="0" smtClean="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80" b="0" dirty="0" smtClean="0">
                          <a:latin typeface="Arial" panose="020B0604020202020204" pitchFamily="34" charset="0"/>
                          <a:cs typeface="Arial" panose="020B0604020202020204" pitchFamily="34" charset="0"/>
                        </a:rPr>
                        <a:t>Travel agencies and ancillaries</a:t>
                      </a:r>
                    </a:p>
                  </a:txBody>
                  <a:tcPr/>
                </a:tc>
                <a:tc>
                  <a:txBody>
                    <a:bodyPr/>
                    <a:lstStyle/>
                    <a:p>
                      <a:pPr algn="ctr"/>
                      <a:r>
                        <a:rPr lang="en-US" sz="1780" b="0" dirty="0" smtClean="0">
                          <a:latin typeface="Arial" panose="020B0604020202020204" pitchFamily="34" charset="0"/>
                          <a:cs typeface="Arial" panose="020B0604020202020204" pitchFamily="34" charset="0"/>
                        </a:rPr>
                        <a:t>Catering</a:t>
                      </a:r>
                      <a:endParaRPr lang="en-GB" sz="1780" b="0" dirty="0">
                        <a:latin typeface="Arial" panose="020B0604020202020204" pitchFamily="34" charset="0"/>
                        <a:cs typeface="Arial" panose="020B0604020202020204" pitchFamily="34" charset="0"/>
                      </a:endParaRPr>
                    </a:p>
                  </a:txBody>
                  <a:tcPr/>
                </a:tc>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80" dirty="0" smtClean="0">
                          <a:latin typeface="Arial" panose="020B0604020202020204" pitchFamily="34" charset="0"/>
                          <a:cs typeface="Arial" panose="020B0604020202020204" pitchFamily="34" charset="0"/>
                        </a:rPr>
                        <a:t>Sport and leisure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80" dirty="0" smtClean="0">
                          <a:latin typeface="Arial" panose="020B0604020202020204" pitchFamily="34" charset="0"/>
                          <a:cs typeface="Arial" panose="020B0604020202020204" pitchFamily="34" charset="0"/>
                        </a:rPr>
                        <a:t>Accommodation</a:t>
                      </a:r>
                      <a:endParaRPr lang="en-GB" sz="1780" dirty="0" smtClean="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780" dirty="0" smtClean="0">
                          <a:latin typeface="Arial" panose="020B0604020202020204" pitchFamily="34" charset="0"/>
                          <a:cs typeface="Arial" panose="020B0604020202020204" pitchFamily="34" charset="0"/>
                        </a:rPr>
                        <a:t>Other visitor attractions</a:t>
                      </a:r>
                    </a:p>
                  </a:txBody>
                  <a:tcPr/>
                </a:tc>
                <a:tc>
                  <a:txBody>
                    <a:bodyPr/>
                    <a:lstStyle/>
                    <a:p>
                      <a:pPr algn="ctr"/>
                      <a:endParaRPr lang="en-GB" sz="1780" dirty="0">
                        <a:latin typeface="Arial" panose="020B0604020202020204" pitchFamily="34" charset="0"/>
                        <a:cs typeface="Arial" panose="020B0604020202020204" pitchFamily="34" charset="0"/>
                      </a:endParaRPr>
                    </a:p>
                  </a:txBody>
                  <a:tcPr/>
                </a:tc>
              </a:tr>
            </a:tbl>
          </a:graphicData>
        </a:graphic>
      </p:graphicFrame>
      <p:graphicFrame>
        <p:nvGraphicFramePr>
          <p:cNvPr id="3" name="Table 2"/>
          <p:cNvGraphicFramePr>
            <a:graphicFrameLocks noGrp="1"/>
          </p:cNvGraphicFramePr>
          <p:nvPr>
            <p:extLst>
              <p:ext uri="{D42A27DB-BD31-4B8C-83A1-F6EECF244321}">
                <p14:modId xmlns:p14="http://schemas.microsoft.com/office/powerpoint/2010/main" val="1870524067"/>
              </p:ext>
            </p:extLst>
          </p:nvPr>
        </p:nvGraphicFramePr>
        <p:xfrm>
          <a:off x="1691680" y="4287376"/>
          <a:ext cx="6096000" cy="365760"/>
        </p:xfrm>
        <a:graphic>
          <a:graphicData uri="http://schemas.openxmlformats.org/drawingml/2006/table">
            <a:tbl>
              <a:tblPr firstRow="1" bandRow="1">
                <a:tableStyleId>{5C22544A-7EE6-4342-B048-85BDC9FD1C3A}</a:tableStyleId>
              </a:tblPr>
              <a:tblGrid>
                <a:gridCol w="2032000"/>
                <a:gridCol w="2032000"/>
                <a:gridCol w="2032000"/>
              </a:tblGrid>
              <a:tr h="298832">
                <a:tc>
                  <a:txBody>
                    <a:bodyPr/>
                    <a:lstStyle/>
                    <a:p>
                      <a:pPr algn="ctr"/>
                      <a:r>
                        <a:rPr lang="en-GB" dirty="0" smtClean="0">
                          <a:latin typeface="Arial" panose="020B0604020202020204" pitchFamily="34" charset="0"/>
                          <a:cs typeface="Arial" panose="020B0604020202020204" pitchFamily="34" charset="0"/>
                        </a:rPr>
                        <a:t>Tally Chart</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Pie Chart</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Bar Chart</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505528007"/>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300" dirty="0" smtClean="0"/>
              <a:t>1.1 – </a:t>
            </a:r>
            <a:r>
              <a:rPr lang="en-US" sz="3300" dirty="0" smtClean="0"/>
              <a:t>Role of the Ancillary Tourist Services</a:t>
            </a:r>
            <a:endParaRPr lang="en-GB" sz="3300" b="1" dirty="0" smtClean="0"/>
          </a:p>
        </p:txBody>
      </p:sp>
      <p:sp>
        <p:nvSpPr>
          <p:cNvPr id="34" name="Rectangle 33"/>
          <p:cNvSpPr/>
          <p:nvPr/>
        </p:nvSpPr>
        <p:spPr>
          <a:xfrm>
            <a:off x="251520" y="1124744"/>
            <a:ext cx="6587008" cy="5632311"/>
          </a:xfrm>
          <a:prstGeom prst="rect">
            <a:avLst/>
          </a:prstGeom>
        </p:spPr>
        <p:txBody>
          <a:bodyPr wrap="square">
            <a:spAutoFit/>
          </a:bodyPr>
          <a:lstStyle/>
          <a:p>
            <a:pPr marL="449263" indent="-430213">
              <a:buClr>
                <a:srgbClr val="0070C0"/>
              </a:buClr>
              <a:buFont typeface="Wingdings 3" panose="05040102010807070707" pitchFamily="18" charset="2"/>
              <a:buChar char=""/>
            </a:pPr>
            <a:r>
              <a:rPr lang="en-US" sz="2000" dirty="0" smtClean="0"/>
              <a:t>The </a:t>
            </a:r>
            <a:r>
              <a:rPr lang="en-US" sz="2000" dirty="0"/>
              <a:t>chain of distribution provides many </a:t>
            </a:r>
            <a:r>
              <a:rPr lang="en-US" sz="2000" dirty="0" smtClean="0"/>
              <a:t>opportunities for </a:t>
            </a:r>
            <a:r>
              <a:rPr lang="en-US" sz="2000" dirty="0"/>
              <a:t>intermediaries to </a:t>
            </a:r>
            <a:r>
              <a:rPr lang="en-US" sz="2000" dirty="0" smtClean="0"/>
              <a:t>offer </a:t>
            </a:r>
            <a:r>
              <a:rPr lang="en-US" sz="2000" dirty="0"/>
              <a:t>additional travel </a:t>
            </a:r>
            <a:r>
              <a:rPr lang="en-US" sz="2000" dirty="0" smtClean="0"/>
              <a:t>products and </a:t>
            </a:r>
            <a:r>
              <a:rPr lang="en-US" sz="2000" dirty="0"/>
              <a:t>services to their customers. </a:t>
            </a:r>
            <a:r>
              <a:rPr lang="en-US" sz="2000" dirty="0" smtClean="0"/>
              <a:t>E.g., some travel </a:t>
            </a:r>
            <a:r>
              <a:rPr lang="en-US" sz="2000" dirty="0"/>
              <a:t>agencies also generate income from Bureau </a:t>
            </a:r>
            <a:r>
              <a:rPr lang="en-US" sz="2000" dirty="0" smtClean="0"/>
              <a:t>de change </a:t>
            </a:r>
            <a:r>
              <a:rPr lang="en-US" sz="2000" dirty="0"/>
              <a:t>or </a:t>
            </a:r>
            <a:r>
              <a:rPr lang="en-US" sz="2000" dirty="0" err="1"/>
              <a:t>traveller’s</a:t>
            </a:r>
            <a:r>
              <a:rPr lang="en-US" sz="2000" dirty="0"/>
              <a:t> cheque </a:t>
            </a:r>
            <a:r>
              <a:rPr lang="en-US" sz="2000" dirty="0" smtClean="0"/>
              <a:t>operations.</a:t>
            </a:r>
          </a:p>
          <a:p>
            <a:pPr marL="449263" indent="-430213">
              <a:buClr>
                <a:srgbClr val="0070C0"/>
              </a:buClr>
              <a:buFont typeface="Wingdings 3" panose="05040102010807070707" pitchFamily="18" charset="2"/>
              <a:buChar char=""/>
            </a:pPr>
            <a:r>
              <a:rPr lang="en-US" sz="2000" dirty="0" smtClean="0"/>
              <a:t>Traditionally, this </a:t>
            </a:r>
            <a:r>
              <a:rPr lang="en-US" sz="2000" dirty="0"/>
              <a:t>has been a </a:t>
            </a:r>
            <a:r>
              <a:rPr lang="en-US" sz="2000" dirty="0" smtClean="0"/>
              <a:t>significant </a:t>
            </a:r>
            <a:r>
              <a:rPr lang="en-US" sz="2000" dirty="0"/>
              <a:t>source of income </a:t>
            </a:r>
            <a:r>
              <a:rPr lang="en-US" sz="2000" dirty="0" smtClean="0"/>
              <a:t>for some </a:t>
            </a:r>
            <a:r>
              <a:rPr lang="en-US" sz="2000" dirty="0"/>
              <a:t>major travel chains such as </a:t>
            </a:r>
            <a:r>
              <a:rPr lang="en-US" sz="2000" dirty="0" smtClean="0"/>
              <a:t>Thomas </a:t>
            </a:r>
            <a:r>
              <a:rPr lang="en-US" sz="2000" dirty="0"/>
              <a:t>Cook </a:t>
            </a:r>
            <a:r>
              <a:rPr lang="en-US" sz="2000" dirty="0" smtClean="0"/>
              <a:t>and American </a:t>
            </a:r>
            <a:r>
              <a:rPr lang="en-US" sz="2000" dirty="0"/>
              <a:t>Express. Travel insurance is </a:t>
            </a:r>
            <a:r>
              <a:rPr lang="en-US" sz="2000" dirty="0" smtClean="0"/>
              <a:t>offered </a:t>
            </a:r>
            <a:r>
              <a:rPr lang="en-US" sz="2000" dirty="0"/>
              <a:t>both </a:t>
            </a:r>
            <a:r>
              <a:rPr lang="en-US" sz="2000" dirty="0" smtClean="0"/>
              <a:t>by tour </a:t>
            </a:r>
            <a:r>
              <a:rPr lang="en-US" sz="2000" dirty="0"/>
              <a:t>operators and travel agencies. </a:t>
            </a:r>
            <a:r>
              <a:rPr lang="en-US" sz="2000" dirty="0" smtClean="0"/>
              <a:t>In </a:t>
            </a:r>
            <a:r>
              <a:rPr lang="en-US" sz="2000" dirty="0"/>
              <a:t>this way, </a:t>
            </a:r>
            <a:r>
              <a:rPr lang="en-US" sz="2000" dirty="0" smtClean="0"/>
              <a:t>travel agents </a:t>
            </a:r>
            <a:r>
              <a:rPr lang="en-US" sz="2000" dirty="0"/>
              <a:t>and tour operators can earn income from </a:t>
            </a:r>
            <a:r>
              <a:rPr lang="en-US" sz="2000" dirty="0" smtClean="0"/>
              <a:t>the commission </a:t>
            </a:r>
            <a:r>
              <a:rPr lang="en-US" sz="2000" dirty="0"/>
              <a:t>paid by the service providers they </a:t>
            </a:r>
            <a:r>
              <a:rPr lang="en-US" sz="2000" dirty="0" smtClean="0"/>
              <a:t>are representing</a:t>
            </a:r>
            <a:r>
              <a:rPr lang="en-US" sz="2000" dirty="0"/>
              <a:t>. TICs can </a:t>
            </a:r>
            <a:r>
              <a:rPr lang="en-US" sz="2000" dirty="0" smtClean="0"/>
              <a:t>offer </a:t>
            </a:r>
            <a:r>
              <a:rPr lang="en-US" sz="2000" dirty="0"/>
              <a:t>an extensive range </a:t>
            </a:r>
            <a:r>
              <a:rPr lang="en-US" sz="2000" dirty="0" smtClean="0"/>
              <a:t>of information </a:t>
            </a:r>
            <a:r>
              <a:rPr lang="en-US" sz="2000" dirty="0"/>
              <a:t>services, operate accommodation </a:t>
            </a:r>
            <a:r>
              <a:rPr lang="en-US" sz="2000" dirty="0" smtClean="0"/>
              <a:t>booking services</a:t>
            </a:r>
            <a:r>
              <a:rPr lang="en-US" sz="2000" dirty="0"/>
              <a:t>, sell tickets for theatres, guided tours </a:t>
            </a:r>
            <a:r>
              <a:rPr lang="en-US" sz="2000" dirty="0" smtClean="0"/>
              <a:t>and events</a:t>
            </a:r>
            <a:r>
              <a:rPr lang="en-US" sz="2000" dirty="0"/>
              <a:t>, as well as some local/regional travel tickets</a:t>
            </a:r>
            <a:r>
              <a:rPr lang="en-US" sz="2000" dirty="0" smtClean="0"/>
              <a:t>.</a:t>
            </a:r>
          </a:p>
          <a:p>
            <a:pPr marL="449263" indent="-430213">
              <a:buClr>
                <a:srgbClr val="0070C0"/>
              </a:buClr>
              <a:buFont typeface="Wingdings 3" panose="05040102010807070707" pitchFamily="18" charset="2"/>
              <a:buChar char=""/>
            </a:pPr>
            <a:r>
              <a:rPr lang="en-US" sz="2000" dirty="0" smtClean="0"/>
              <a:t>They </a:t>
            </a:r>
            <a:r>
              <a:rPr lang="en-US" sz="2000" dirty="0"/>
              <a:t>also frequently have on sale a range of local souvenirs, </a:t>
            </a:r>
            <a:r>
              <a:rPr lang="en-US" sz="2000" dirty="0" smtClean="0"/>
              <a:t>publications and </a:t>
            </a:r>
            <a:r>
              <a:rPr lang="en-US" sz="2000" dirty="0"/>
              <a:t>postcards.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16</a:t>
            </a:r>
            <a:endParaRPr lang="en-GB" sz="1400" b="1" dirty="0">
              <a:latin typeface="Calibri" panose="020F0502020204030204" pitchFamily="34"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8528" y="2480630"/>
            <a:ext cx="1947714" cy="1164394"/>
          </a:xfrm>
          <a:prstGeom prst="rect">
            <a:avLst/>
          </a:prstGeom>
        </p:spPr>
      </p:pic>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r="13779" b="25780"/>
          <a:stretch/>
        </p:blipFill>
        <p:spPr>
          <a:xfrm>
            <a:off x="6838528" y="3828254"/>
            <a:ext cx="1947714" cy="1256930"/>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38528" y="1124744"/>
            <a:ext cx="1947714" cy="1220567"/>
          </a:xfrm>
          <a:prstGeom prst="rect">
            <a:avLst/>
          </a:prstGeom>
        </p:spPr>
      </p:pic>
      <p:pic>
        <p:nvPicPr>
          <p:cNvPr id="7" name="Picture 6"/>
          <p:cNvPicPr>
            <a:picLocks noChangeAspect="1"/>
          </p:cNvPicPr>
          <p:nvPr/>
        </p:nvPicPr>
        <p:blipFill rotWithShape="1">
          <a:blip r:embed="rId7" cstate="print">
            <a:extLst>
              <a:ext uri="{28A0092B-C50C-407E-A947-70E740481C1C}">
                <a14:useLocalDpi xmlns:a14="http://schemas.microsoft.com/office/drawing/2010/main" val="0"/>
              </a:ext>
            </a:extLst>
          </a:blip>
          <a:srcRect l="20075" t="21208" r="12200" b="15875"/>
          <a:stretch/>
        </p:blipFill>
        <p:spPr>
          <a:xfrm>
            <a:off x="6838528" y="5229200"/>
            <a:ext cx="1947714" cy="1336222"/>
          </a:xfrm>
          <a:prstGeom prst="rect">
            <a:avLst/>
          </a:prstGeom>
        </p:spPr>
      </p:pic>
    </p:spTree>
    <p:extLst>
      <p:ext uri="{BB962C8B-B14F-4D97-AF65-F5344CB8AC3E}">
        <p14:creationId xmlns:p14="http://schemas.microsoft.com/office/powerpoint/2010/main" val="231123453"/>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500" dirty="0" smtClean="0"/>
              <a:t>1.1 – </a:t>
            </a:r>
            <a:r>
              <a:rPr lang="en-US" sz="3500" dirty="0" smtClean="0"/>
              <a:t>Role and Function of Tourist Boards</a:t>
            </a:r>
            <a:endParaRPr lang="en-GB" sz="3500" b="1" dirty="0" smtClean="0"/>
          </a:p>
        </p:txBody>
      </p:sp>
      <p:sp>
        <p:nvSpPr>
          <p:cNvPr id="34" name="Rectangle 33"/>
          <p:cNvSpPr/>
          <p:nvPr/>
        </p:nvSpPr>
        <p:spPr>
          <a:xfrm>
            <a:off x="251520" y="1124744"/>
            <a:ext cx="6587008" cy="5632311"/>
          </a:xfrm>
          <a:prstGeom prst="rect">
            <a:avLst/>
          </a:prstGeom>
        </p:spPr>
        <p:txBody>
          <a:bodyPr wrap="square">
            <a:spAutoFit/>
          </a:bodyPr>
          <a:lstStyle/>
          <a:p>
            <a:pPr marL="449263" indent="-430213">
              <a:buClr>
                <a:srgbClr val="0070C0"/>
              </a:buClr>
              <a:buFont typeface="Wingdings 3" panose="05040102010807070707" pitchFamily="18" charset="2"/>
              <a:buChar char=""/>
            </a:pPr>
            <a:r>
              <a:rPr lang="en-US" sz="2000" dirty="0" smtClean="0"/>
              <a:t>The </a:t>
            </a:r>
            <a:r>
              <a:rPr lang="en-US" sz="2000" dirty="0"/>
              <a:t>role of National Tourism Organisations (NTOs) is a very </a:t>
            </a:r>
            <a:r>
              <a:rPr lang="en-US" sz="2000" dirty="0" smtClean="0"/>
              <a:t>significant one</a:t>
            </a:r>
            <a:r>
              <a:rPr lang="en-US" sz="2000" dirty="0"/>
              <a:t>. </a:t>
            </a:r>
            <a:r>
              <a:rPr lang="en-US" sz="2000" dirty="0" smtClean="0"/>
              <a:t>The </a:t>
            </a:r>
            <a:r>
              <a:rPr lang="en-US" sz="2000" dirty="0"/>
              <a:t>mission of such organisations is to increase the value of </a:t>
            </a:r>
            <a:r>
              <a:rPr lang="en-US" sz="2000" dirty="0" smtClean="0"/>
              <a:t>inbound tourism </a:t>
            </a:r>
            <a:r>
              <a:rPr lang="en-US" sz="2000" dirty="0"/>
              <a:t>to a particular country. Frequently, the government will </a:t>
            </a:r>
            <a:r>
              <a:rPr lang="en-US" sz="2000" dirty="0" smtClean="0"/>
              <a:t>identify a </a:t>
            </a:r>
            <a:r>
              <a:rPr lang="en-US" sz="2000" dirty="0"/>
              <a:t>series of objectives and the NTO will facilitate a strategy for </a:t>
            </a:r>
            <a:r>
              <a:rPr lang="en-US" sz="2000" dirty="0" smtClean="0"/>
              <a:t>their implementation</a:t>
            </a:r>
            <a:r>
              <a:rPr lang="en-US" sz="2000" dirty="0"/>
              <a:t>. </a:t>
            </a:r>
            <a:endParaRPr lang="en-US" sz="2000" dirty="0" smtClean="0"/>
          </a:p>
          <a:p>
            <a:pPr marL="449263" indent="-430213">
              <a:buClr>
                <a:srgbClr val="0070C0"/>
              </a:buClr>
              <a:buFont typeface="Wingdings 3" panose="05040102010807070707" pitchFamily="18" charset="2"/>
              <a:buChar char=""/>
            </a:pPr>
            <a:r>
              <a:rPr lang="en-US" sz="2000" dirty="0" smtClean="0"/>
              <a:t>The </a:t>
            </a:r>
            <a:r>
              <a:rPr lang="en-US" sz="2000" dirty="0"/>
              <a:t>structures through which delivery </a:t>
            </a:r>
            <a:r>
              <a:rPr lang="en-US" sz="2000" dirty="0" smtClean="0"/>
              <a:t>eventually takes </a:t>
            </a:r>
            <a:r>
              <a:rPr lang="en-US" sz="2000" dirty="0"/>
              <a:t>place are usually hierarchical and the number of levels in such </a:t>
            </a:r>
            <a:r>
              <a:rPr lang="en-US" sz="2000" dirty="0" smtClean="0"/>
              <a:t>an arrangement </a:t>
            </a:r>
            <a:r>
              <a:rPr lang="en-US" sz="2000" dirty="0"/>
              <a:t>will vary from country to country. </a:t>
            </a:r>
            <a:r>
              <a:rPr lang="en-US" sz="2000" dirty="0" smtClean="0"/>
              <a:t>The </a:t>
            </a:r>
            <a:r>
              <a:rPr lang="en-US" sz="2000" dirty="0"/>
              <a:t>important </a:t>
            </a:r>
            <a:r>
              <a:rPr lang="en-US" sz="2000" dirty="0" smtClean="0"/>
              <a:t>point to </a:t>
            </a:r>
            <a:r>
              <a:rPr lang="en-US" sz="2000" dirty="0"/>
              <a:t>be aware of is that the NTO will exert control and </a:t>
            </a:r>
            <a:r>
              <a:rPr lang="en-US" sz="2000" dirty="0" smtClean="0"/>
              <a:t>influence from above </a:t>
            </a:r>
            <a:r>
              <a:rPr lang="en-US" sz="2000" dirty="0"/>
              <a:t>while the local or regional tourist board will be in the front line </a:t>
            </a:r>
            <a:r>
              <a:rPr lang="en-US" sz="2000" dirty="0" smtClean="0"/>
              <a:t>of delivering </a:t>
            </a:r>
            <a:r>
              <a:rPr lang="en-US" sz="2000" dirty="0"/>
              <a:t>services to the given destination’s </a:t>
            </a:r>
            <a:r>
              <a:rPr lang="en-US" sz="2000" dirty="0" smtClean="0"/>
              <a:t>visitors.</a:t>
            </a:r>
          </a:p>
          <a:p>
            <a:pPr marL="449263" indent="-430213">
              <a:buClr>
                <a:srgbClr val="0070C0"/>
              </a:buClr>
              <a:buFont typeface="Wingdings 3" panose="05040102010807070707" pitchFamily="18" charset="2"/>
              <a:buChar char=""/>
            </a:pPr>
            <a:r>
              <a:rPr lang="en-US" sz="2000" dirty="0" smtClean="0"/>
              <a:t>It </a:t>
            </a:r>
            <a:r>
              <a:rPr lang="en-US" sz="2000" dirty="0"/>
              <a:t>will now be </a:t>
            </a:r>
            <a:r>
              <a:rPr lang="en-US" sz="2000" dirty="0" smtClean="0"/>
              <a:t>helpful to </a:t>
            </a:r>
            <a:r>
              <a:rPr lang="en-US" sz="2000" dirty="0"/>
              <a:t>look at an example </a:t>
            </a:r>
            <a:r>
              <a:rPr lang="en-US" sz="2000" dirty="0" smtClean="0"/>
              <a:t>next to </a:t>
            </a:r>
            <a:r>
              <a:rPr lang="en-US" sz="2000" dirty="0"/>
              <a:t>illustrate what precise roles and functions </a:t>
            </a:r>
            <a:r>
              <a:rPr lang="en-US" sz="2000" dirty="0" smtClean="0"/>
              <a:t>are actually </a:t>
            </a:r>
            <a:r>
              <a:rPr lang="en-US" sz="2000" dirty="0"/>
              <a:t>undertaken.</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a:t>
            </a:r>
            <a:endParaRPr lang="en-GB" sz="1400" b="1" dirty="0">
              <a:latin typeface="Calibri" panose="020F0502020204030204" pitchFamily="34" charset="0"/>
            </a:endParaRPr>
          </a:p>
        </p:txBody>
      </p:sp>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l="9071" t="2107" r="4606" b="4465"/>
          <a:stretch/>
        </p:blipFill>
        <p:spPr>
          <a:xfrm>
            <a:off x="6838528" y="1988840"/>
            <a:ext cx="1970730" cy="1970730"/>
          </a:xfrm>
          <a:prstGeom prst="rect">
            <a:avLst/>
          </a:prstGeom>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6551" t="5794" r="4678" b="5514"/>
          <a:stretch/>
        </p:blipFill>
        <p:spPr>
          <a:xfrm>
            <a:off x="6838528" y="5262341"/>
            <a:ext cx="1970730" cy="1335011"/>
          </a:xfrm>
          <a:prstGeom prst="rect">
            <a:avLst/>
          </a:prstGeom>
        </p:spPr>
      </p:pic>
      <p:pic>
        <p:nvPicPr>
          <p:cNvPr id="5" name="Picture 4"/>
          <p:cNvPicPr>
            <a:picLocks noChangeAspect="1"/>
          </p:cNvPicPr>
          <p:nvPr/>
        </p:nvPicPr>
        <p:blipFill rotWithShape="1">
          <a:blip r:embed="rId6">
            <a:extLst>
              <a:ext uri="{28A0092B-C50C-407E-A947-70E740481C1C}">
                <a14:useLocalDpi xmlns:a14="http://schemas.microsoft.com/office/drawing/2010/main" val="0"/>
              </a:ext>
            </a:extLst>
          </a:blip>
          <a:srcRect l="7645" t="12179" r="7750" b="15822"/>
          <a:stretch/>
        </p:blipFill>
        <p:spPr>
          <a:xfrm>
            <a:off x="6839792" y="4134906"/>
            <a:ext cx="1980680" cy="1022286"/>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39792" y="1124745"/>
            <a:ext cx="1980680" cy="816200"/>
          </a:xfrm>
          <a:prstGeom prst="rect">
            <a:avLst/>
          </a:prstGeom>
        </p:spPr>
      </p:pic>
    </p:spTree>
    <p:extLst>
      <p:ext uri="{BB962C8B-B14F-4D97-AF65-F5344CB8AC3E}">
        <p14:creationId xmlns:p14="http://schemas.microsoft.com/office/powerpoint/2010/main" val="114925146"/>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500" dirty="0" smtClean="0"/>
              <a:t>1.1 – </a:t>
            </a:r>
            <a:r>
              <a:rPr lang="en-US" sz="3500" dirty="0" smtClean="0"/>
              <a:t>Tourist Boards - Example</a:t>
            </a:r>
            <a:endParaRPr lang="en-GB" sz="3500" b="1" dirty="0" smtClean="0"/>
          </a:p>
        </p:txBody>
      </p:sp>
      <p:sp>
        <p:nvSpPr>
          <p:cNvPr id="34" name="Rectangle 33"/>
          <p:cNvSpPr/>
          <p:nvPr/>
        </p:nvSpPr>
        <p:spPr>
          <a:xfrm>
            <a:off x="289248" y="1190357"/>
            <a:ext cx="6587008" cy="5262979"/>
          </a:xfrm>
          <a:prstGeom prst="rect">
            <a:avLst/>
          </a:prstGeom>
          <a:solidFill>
            <a:schemeClr val="tx2">
              <a:lumMod val="20000"/>
              <a:lumOff val="80000"/>
            </a:schemeClr>
          </a:solidFill>
          <a:ln w="57150">
            <a:solidFill>
              <a:srgbClr val="7030A0"/>
            </a:solidFill>
          </a:ln>
        </p:spPr>
        <p:txBody>
          <a:bodyPr wrap="square">
            <a:spAutoFit/>
          </a:bodyPr>
          <a:lstStyle/>
          <a:p>
            <a:pPr marL="19050">
              <a:buClr>
                <a:srgbClr val="0070C0"/>
              </a:buClr>
            </a:pPr>
            <a:r>
              <a:rPr lang="en-US" sz="2400" b="1" dirty="0" smtClean="0"/>
              <a:t>The </a:t>
            </a:r>
            <a:r>
              <a:rPr lang="en-US" sz="2400" b="1" dirty="0"/>
              <a:t>role of the Croatian National Tourist Board</a:t>
            </a:r>
          </a:p>
          <a:p>
            <a:pPr marL="449263" indent="-430213">
              <a:buClr>
                <a:srgbClr val="0070C0"/>
              </a:buClr>
              <a:buFont typeface="Wingdings 3" panose="05040102010807070707" pitchFamily="18" charset="2"/>
              <a:buChar char=""/>
            </a:pPr>
            <a:r>
              <a:rPr lang="en-US" sz="2400" dirty="0"/>
              <a:t>Established in June 1992, the Croatian </a:t>
            </a:r>
            <a:r>
              <a:rPr lang="en-US" sz="2400" dirty="0" smtClean="0"/>
              <a:t>National Tourist </a:t>
            </a:r>
            <a:r>
              <a:rPr lang="en-US" sz="2400" dirty="0"/>
              <a:t>Board (CNTB) is a national </a:t>
            </a:r>
            <a:r>
              <a:rPr lang="en-US" sz="2400" dirty="0" smtClean="0"/>
              <a:t>tourist organisation </a:t>
            </a:r>
            <a:r>
              <a:rPr lang="en-US" sz="2400" dirty="0"/>
              <a:t>that is responsible for creating </a:t>
            </a:r>
            <a:r>
              <a:rPr lang="en-US" sz="2400" dirty="0" smtClean="0"/>
              <a:t>the country’s </a:t>
            </a:r>
            <a:r>
              <a:rPr lang="en-US" sz="2400" dirty="0"/>
              <a:t>tourism identity and enhance </a:t>
            </a:r>
            <a:r>
              <a:rPr lang="en-US" sz="2400" dirty="0" smtClean="0"/>
              <a:t>the reputation </a:t>
            </a:r>
            <a:r>
              <a:rPr lang="en-US" sz="2400" dirty="0"/>
              <a:t>of Croatia’s tourism product.</a:t>
            </a:r>
          </a:p>
          <a:p>
            <a:pPr marL="449263" indent="-430213">
              <a:buClr>
                <a:srgbClr val="0070C0"/>
              </a:buClr>
              <a:buFont typeface="Wingdings 3" panose="05040102010807070707" pitchFamily="18" charset="2"/>
              <a:buChar char=""/>
            </a:pPr>
            <a:r>
              <a:rPr lang="en-US" sz="2400" dirty="0" smtClean="0"/>
              <a:t>The </a:t>
            </a:r>
            <a:r>
              <a:rPr lang="en-US" sz="2400" dirty="0" err="1"/>
              <a:t>organisation’s</a:t>
            </a:r>
            <a:r>
              <a:rPr lang="en-US" sz="2400" dirty="0"/>
              <a:t> mission also includes </a:t>
            </a:r>
            <a:r>
              <a:rPr lang="en-US" sz="2400" dirty="0" smtClean="0"/>
              <a:t>the planning </a:t>
            </a:r>
            <a:r>
              <a:rPr lang="en-US" sz="2400" dirty="0"/>
              <a:t>and implementation of a </a:t>
            </a:r>
            <a:r>
              <a:rPr lang="en-US" sz="2400" dirty="0" smtClean="0"/>
              <a:t>common tourism </a:t>
            </a:r>
            <a:r>
              <a:rPr lang="en-US" sz="2400" dirty="0"/>
              <a:t>development strategy as well as </a:t>
            </a:r>
            <a:r>
              <a:rPr lang="en-US" sz="2400" dirty="0" smtClean="0"/>
              <a:t>being responsible </a:t>
            </a:r>
            <a:r>
              <a:rPr lang="en-US" sz="2400" dirty="0"/>
              <a:t>for the overall quality of </a:t>
            </a:r>
            <a:r>
              <a:rPr lang="en-US" sz="2400" dirty="0" smtClean="0"/>
              <a:t>the whole </a:t>
            </a:r>
            <a:r>
              <a:rPr lang="en-US" sz="2400" dirty="0"/>
              <a:t>range of tourist services on </a:t>
            </a:r>
            <a:r>
              <a:rPr lang="en-US" sz="2400" dirty="0" smtClean="0"/>
              <a:t>offer </a:t>
            </a:r>
            <a:r>
              <a:rPr lang="en-US" sz="2400" dirty="0"/>
              <a:t>in </a:t>
            </a:r>
            <a:r>
              <a:rPr lang="en-US" sz="2400" dirty="0" smtClean="0"/>
              <a:t>the Republic </a:t>
            </a:r>
            <a:r>
              <a:rPr lang="en-US" sz="2400" dirty="0"/>
              <a:t>of Croatia</a:t>
            </a:r>
            <a:r>
              <a:rPr lang="en-US" sz="2400" dirty="0" smtClean="0"/>
              <a:t>.</a:t>
            </a:r>
            <a:endParaRPr lang="en-US" sz="24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a:t>
            </a:r>
            <a:endParaRPr lang="en-GB" sz="1400" b="1" dirty="0">
              <a:latin typeface="Calibri" panose="020F0502020204030204"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20272" y="4938149"/>
            <a:ext cx="1800200" cy="1200133"/>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20272" y="1144892"/>
            <a:ext cx="1800200" cy="817014"/>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20272" y="3573016"/>
            <a:ext cx="1813625" cy="1264097"/>
          </a:xfrm>
          <a:prstGeom prst="rect">
            <a:avLst/>
          </a:prstGeom>
        </p:spPr>
      </p:pic>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20272" y="2221216"/>
            <a:ext cx="1800200" cy="1260140"/>
          </a:xfrm>
          <a:prstGeom prst="rect">
            <a:avLst/>
          </a:prstGeom>
        </p:spPr>
      </p:pic>
    </p:spTree>
    <p:extLst>
      <p:ext uri="{BB962C8B-B14F-4D97-AF65-F5344CB8AC3E}">
        <p14:creationId xmlns:p14="http://schemas.microsoft.com/office/powerpoint/2010/main" val="3992499009"/>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A</a:t>
            </a:r>
            <a:endParaRPr lang="en-GB" b="1" dirty="0" smtClean="0"/>
          </a:p>
        </p:txBody>
      </p:sp>
      <p:sp>
        <p:nvSpPr>
          <p:cNvPr id="34" name="Rectangle 33"/>
          <p:cNvSpPr/>
          <p:nvPr/>
        </p:nvSpPr>
        <p:spPr>
          <a:xfrm>
            <a:off x="323527" y="1124744"/>
            <a:ext cx="8424935" cy="5262979"/>
          </a:xfrm>
          <a:prstGeom prst="rect">
            <a:avLst/>
          </a:prstGeom>
        </p:spPr>
        <p:txBody>
          <a:bodyPr wrap="square">
            <a:spAutoFit/>
          </a:bodyPr>
          <a:lstStyle/>
          <a:p>
            <a:pPr>
              <a:buClr>
                <a:srgbClr val="0070C0"/>
              </a:buClr>
            </a:pPr>
            <a:r>
              <a:rPr lang="en-US" sz="2100" dirty="0" smtClean="0"/>
              <a:t>To </a:t>
            </a:r>
            <a:r>
              <a:rPr lang="en-US" sz="2100" dirty="0"/>
              <a:t>achieve a </a:t>
            </a:r>
            <a:r>
              <a:rPr lang="en-US" sz="2100" b="1" dirty="0"/>
              <a:t>Grade A</a:t>
            </a:r>
            <a:r>
              <a:rPr lang="en-US" sz="2100" dirty="0"/>
              <a:t>, a candidate will be able to:</a:t>
            </a:r>
          </a:p>
          <a:p>
            <a:pPr marL="342900" indent="-342900">
              <a:buClr>
                <a:srgbClr val="0070C0"/>
              </a:buClr>
              <a:buFont typeface="Arial" panose="020B0604020202020204" pitchFamily="34" charset="0"/>
              <a:buChar char="•"/>
            </a:pPr>
            <a:r>
              <a:rPr lang="en-US" sz="2100" dirty="0" smtClean="0"/>
              <a:t>Recall</a:t>
            </a:r>
            <a:r>
              <a:rPr lang="en-US" sz="2100" dirty="0"/>
              <a:t>, select and present relevant factual information and communicate ideas and opinions in </a:t>
            </a:r>
            <a:r>
              <a:rPr lang="en-US" sz="2100" dirty="0" smtClean="0"/>
              <a:t>an effective</a:t>
            </a:r>
            <a:r>
              <a:rPr lang="en-US" sz="2100" dirty="0"/>
              <a:t>, accurate, concise and logical manner</a:t>
            </a:r>
          </a:p>
          <a:p>
            <a:pPr marL="342900" indent="-342900">
              <a:buClr>
                <a:srgbClr val="0070C0"/>
              </a:buClr>
              <a:buFont typeface="Arial" panose="020B0604020202020204" pitchFamily="34" charset="0"/>
              <a:buChar char="•"/>
            </a:pPr>
            <a:r>
              <a:rPr lang="en-US" sz="2100" dirty="0" smtClean="0"/>
              <a:t>Demonstrate </a:t>
            </a:r>
            <a:r>
              <a:rPr lang="en-US" sz="2100" dirty="0"/>
              <a:t>consistently accurate use of travel and tourism industry terminology, including </a:t>
            </a:r>
            <a:r>
              <a:rPr lang="en-US" sz="2100" dirty="0" smtClean="0"/>
              <a:t>commonly used </a:t>
            </a:r>
            <a:r>
              <a:rPr lang="en-US" sz="2100" dirty="0"/>
              <a:t>definitions, concepts, models and patterns</a:t>
            </a:r>
          </a:p>
          <a:p>
            <a:pPr marL="342900" indent="-342900">
              <a:buClr>
                <a:srgbClr val="0070C0"/>
              </a:buClr>
              <a:buFont typeface="Arial" panose="020B0604020202020204" pitchFamily="34" charset="0"/>
              <a:buChar char="•"/>
            </a:pPr>
            <a:r>
              <a:rPr lang="en-US" sz="2100" dirty="0" smtClean="0"/>
              <a:t>Use </a:t>
            </a:r>
            <a:r>
              <a:rPr lang="en-US" sz="2100" dirty="0"/>
              <a:t>knowledge and understanding to select relevant examples, </a:t>
            </a:r>
            <a:r>
              <a:rPr lang="en-US" sz="2100" dirty="0" err="1"/>
              <a:t>recognise</a:t>
            </a:r>
            <a:r>
              <a:rPr lang="en-US" sz="2100" dirty="0"/>
              <a:t> patterns and trends, and </a:t>
            </a:r>
            <a:r>
              <a:rPr lang="en-US" sz="2100" dirty="0" smtClean="0"/>
              <a:t>to analyse </a:t>
            </a:r>
            <a:r>
              <a:rPr lang="en-US" sz="2100" dirty="0"/>
              <a:t>evidence</a:t>
            </a:r>
          </a:p>
          <a:p>
            <a:pPr marL="342900" indent="-342900">
              <a:buClr>
                <a:srgbClr val="0070C0"/>
              </a:buClr>
              <a:buFont typeface="Arial" panose="020B0604020202020204" pitchFamily="34" charset="0"/>
              <a:buChar char="•"/>
            </a:pPr>
            <a:r>
              <a:rPr lang="en-US" sz="2100" dirty="0" smtClean="0"/>
              <a:t>Present </a:t>
            </a:r>
            <a:r>
              <a:rPr lang="en-US" sz="2100" dirty="0"/>
              <a:t>thoroughly reasoned explanations for phenomena, patterns and relationships</a:t>
            </a:r>
          </a:p>
          <a:p>
            <a:pPr marL="342900" indent="-342900">
              <a:buClr>
                <a:srgbClr val="0070C0"/>
              </a:buClr>
              <a:buFont typeface="Arial" panose="020B0604020202020204" pitchFamily="34" charset="0"/>
              <a:buChar char="•"/>
            </a:pPr>
            <a:r>
              <a:rPr lang="en-US" sz="2100" dirty="0" smtClean="0"/>
              <a:t>Understand </a:t>
            </a:r>
            <a:r>
              <a:rPr lang="en-US" sz="2100" dirty="0"/>
              <a:t>the implications and draw valid inferences from data and source materials</a:t>
            </a:r>
          </a:p>
          <a:p>
            <a:pPr marL="342900" indent="-342900">
              <a:buClr>
                <a:srgbClr val="0070C0"/>
              </a:buClr>
              <a:buFont typeface="Arial" panose="020B0604020202020204" pitchFamily="34" charset="0"/>
              <a:buChar char="•"/>
            </a:pPr>
            <a:r>
              <a:rPr lang="en-US" sz="2100" dirty="0" smtClean="0"/>
              <a:t>Discuss </a:t>
            </a:r>
            <a:r>
              <a:rPr lang="en-US" sz="2100" dirty="0"/>
              <a:t>and evaluate choices, and make reasoned decisions, recommendations and judgements</a:t>
            </a:r>
          </a:p>
          <a:p>
            <a:pPr marL="342900" indent="-342900">
              <a:buClr>
                <a:srgbClr val="0070C0"/>
              </a:buClr>
              <a:buFont typeface="Arial" panose="020B0604020202020204" pitchFamily="34" charset="0"/>
              <a:buChar char="•"/>
            </a:pPr>
            <a:r>
              <a:rPr lang="en-US" sz="2100" dirty="0" smtClean="0"/>
              <a:t>Draw </a:t>
            </a:r>
            <a:r>
              <a:rPr lang="en-US" sz="2100" dirty="0"/>
              <a:t>valid conclusions by a reasoned consideration of evidence</a:t>
            </a:r>
          </a:p>
        </p:txBody>
      </p:sp>
    </p:spTree>
    <p:extLst>
      <p:ext uri="{BB962C8B-B14F-4D97-AF65-F5344CB8AC3E}">
        <p14:creationId xmlns:p14="http://schemas.microsoft.com/office/powerpoint/2010/main" val="1321932411"/>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500" dirty="0" smtClean="0"/>
              <a:t>1.1 – </a:t>
            </a:r>
            <a:r>
              <a:rPr lang="en-US" sz="3500" dirty="0" smtClean="0"/>
              <a:t>Tourist Boards - Example</a:t>
            </a:r>
            <a:endParaRPr lang="en-GB" sz="3500" b="1" dirty="0" smtClean="0"/>
          </a:p>
        </p:txBody>
      </p:sp>
      <p:sp>
        <p:nvSpPr>
          <p:cNvPr id="34" name="Rectangle 33"/>
          <p:cNvSpPr/>
          <p:nvPr/>
        </p:nvSpPr>
        <p:spPr>
          <a:xfrm>
            <a:off x="251520" y="1124744"/>
            <a:ext cx="8568952" cy="5324535"/>
          </a:xfrm>
          <a:prstGeom prst="rect">
            <a:avLst/>
          </a:prstGeom>
          <a:solidFill>
            <a:schemeClr val="tx2">
              <a:lumMod val="20000"/>
              <a:lumOff val="80000"/>
            </a:schemeClr>
          </a:solidFill>
          <a:ln>
            <a:solidFill>
              <a:srgbClr val="7030A0"/>
            </a:solidFill>
          </a:ln>
        </p:spPr>
        <p:txBody>
          <a:bodyPr wrap="square">
            <a:spAutoFit/>
          </a:bodyPr>
          <a:lstStyle/>
          <a:p>
            <a:pPr marL="449263" indent="-430213">
              <a:buClr>
                <a:srgbClr val="0070C0"/>
              </a:buClr>
              <a:buFont typeface="Wingdings 3" panose="05040102010807070707" pitchFamily="18" charset="2"/>
              <a:buChar char=""/>
            </a:pPr>
            <a:r>
              <a:rPr lang="en-US" sz="2000" dirty="0" smtClean="0"/>
              <a:t>The </a:t>
            </a:r>
            <a:r>
              <a:rPr lang="en-US" sz="2000" dirty="0"/>
              <a:t>main functions the CNTB are as follows:</a:t>
            </a:r>
          </a:p>
          <a:p>
            <a:pPr marL="723900" indent="-274638">
              <a:buClr>
                <a:srgbClr val="0070C0"/>
              </a:buClr>
              <a:buFont typeface="Arial" panose="020B0604020202020204" pitchFamily="34" charset="0"/>
              <a:buChar char="•"/>
            </a:pPr>
            <a:r>
              <a:rPr lang="en-US" sz="2000" dirty="0" smtClean="0"/>
              <a:t>to </a:t>
            </a:r>
            <a:r>
              <a:rPr lang="en-US" sz="2000" dirty="0"/>
              <a:t>have involvement in all aspects of the total tourist product of the Republic of Croatia</a:t>
            </a:r>
          </a:p>
          <a:p>
            <a:pPr marL="723900" indent="-274638">
              <a:buClr>
                <a:srgbClr val="0070C0"/>
              </a:buClr>
              <a:buFont typeface="Arial" panose="020B0604020202020204" pitchFamily="34" charset="0"/>
              <a:buChar char="•"/>
            </a:pPr>
            <a:r>
              <a:rPr lang="en-US" sz="2000" dirty="0" smtClean="0"/>
              <a:t>to </a:t>
            </a:r>
            <a:r>
              <a:rPr lang="en-US" sz="2000" dirty="0"/>
              <a:t>structure and conduct market research for the promotion of Croatian tourism</a:t>
            </a:r>
          </a:p>
          <a:p>
            <a:pPr marL="723900" indent="-274638">
              <a:buClr>
                <a:srgbClr val="0070C0"/>
              </a:buClr>
              <a:buFont typeface="Arial" panose="020B0604020202020204" pitchFamily="34" charset="0"/>
              <a:buChar char="•"/>
            </a:pPr>
            <a:r>
              <a:rPr lang="en-US" sz="2000" dirty="0" smtClean="0"/>
              <a:t>to </a:t>
            </a:r>
            <a:r>
              <a:rPr lang="en-US" sz="2000" dirty="0"/>
              <a:t>design </a:t>
            </a:r>
            <a:r>
              <a:rPr lang="en-US" sz="2000" dirty="0" smtClean="0"/>
              <a:t>programs </a:t>
            </a:r>
            <a:r>
              <a:rPr lang="en-US" sz="2000" dirty="0"/>
              <a:t>and plans for the promotion of Croatia’s tourism product</a:t>
            </a:r>
          </a:p>
          <a:p>
            <a:pPr marL="723900" indent="-274638">
              <a:buClr>
                <a:srgbClr val="0070C0"/>
              </a:buClr>
              <a:buFont typeface="Arial" panose="020B0604020202020204" pitchFamily="34" charset="0"/>
              <a:buChar char="•"/>
            </a:pPr>
            <a:r>
              <a:rPr lang="en-US" sz="2000" dirty="0" smtClean="0"/>
              <a:t>the </a:t>
            </a:r>
            <a:r>
              <a:rPr lang="en-US" sz="2000" dirty="0"/>
              <a:t>analysis and evaluation of promotional activities</a:t>
            </a:r>
          </a:p>
          <a:p>
            <a:pPr marL="723900" indent="-274638">
              <a:buClr>
                <a:srgbClr val="0070C0"/>
              </a:buClr>
              <a:buFont typeface="Arial" panose="020B0604020202020204" pitchFamily="34" charset="0"/>
              <a:buChar char="•"/>
            </a:pPr>
            <a:r>
              <a:rPr lang="en-US" sz="2000" dirty="0" smtClean="0"/>
              <a:t>the </a:t>
            </a:r>
            <a:r>
              <a:rPr lang="en-US" sz="2000" dirty="0"/>
              <a:t>establishment of a Croatian tourist information system</a:t>
            </a:r>
          </a:p>
          <a:p>
            <a:pPr marL="723900" indent="-274638">
              <a:buClr>
                <a:srgbClr val="0070C0"/>
              </a:buClr>
              <a:buFont typeface="Arial" panose="020B0604020202020204" pitchFamily="34" charset="0"/>
              <a:buChar char="•"/>
            </a:pPr>
            <a:r>
              <a:rPr lang="en-US" sz="2000" dirty="0" smtClean="0"/>
              <a:t>to </a:t>
            </a:r>
            <a:r>
              <a:rPr lang="en-US" sz="2000" dirty="0"/>
              <a:t>deliver international and domestic tourist information activities</a:t>
            </a:r>
          </a:p>
          <a:p>
            <a:pPr marL="723900" indent="-274638">
              <a:buClr>
                <a:srgbClr val="0070C0"/>
              </a:buClr>
              <a:buFont typeface="Arial" panose="020B0604020202020204" pitchFamily="34" charset="0"/>
              <a:buChar char="•"/>
            </a:pPr>
            <a:r>
              <a:rPr lang="en-US" sz="2000" dirty="0" smtClean="0"/>
              <a:t>to </a:t>
            </a:r>
            <a:r>
              <a:rPr lang="en-US" sz="2000" dirty="0"/>
              <a:t>establish tourist representative </a:t>
            </a:r>
            <a:r>
              <a:rPr lang="en-US" sz="2000" dirty="0" smtClean="0"/>
              <a:t>and branch offices in abroad, </a:t>
            </a:r>
            <a:r>
              <a:rPr lang="en-US" sz="2000" dirty="0"/>
              <a:t>together with </a:t>
            </a:r>
            <a:r>
              <a:rPr lang="en-US" sz="2000" dirty="0" smtClean="0"/>
              <a:t>the organization </a:t>
            </a:r>
            <a:r>
              <a:rPr lang="en-US" sz="2000" dirty="0"/>
              <a:t>and supervision of their work</a:t>
            </a:r>
          </a:p>
          <a:p>
            <a:pPr marL="723900" indent="-274638">
              <a:buClr>
                <a:srgbClr val="0070C0"/>
              </a:buClr>
              <a:buFont typeface="Arial" panose="020B0604020202020204" pitchFamily="34" charset="0"/>
              <a:buChar char="•"/>
            </a:pPr>
            <a:r>
              <a:rPr lang="en-US" sz="2000" dirty="0" smtClean="0"/>
              <a:t>to </a:t>
            </a:r>
            <a:r>
              <a:rPr lang="en-US" sz="2000" dirty="0"/>
              <a:t>cooperate with national tourist boards in foreign countries and with </a:t>
            </a:r>
            <a:r>
              <a:rPr lang="en-US" sz="2000" dirty="0" err="1"/>
              <a:t>specialised</a:t>
            </a:r>
            <a:r>
              <a:rPr lang="en-US" sz="2000" dirty="0"/>
              <a:t> </a:t>
            </a:r>
            <a:r>
              <a:rPr lang="en-US" sz="2000" dirty="0" smtClean="0"/>
              <a:t>international regional </a:t>
            </a:r>
            <a:r>
              <a:rPr lang="en-US" sz="2000" dirty="0"/>
              <a:t>tourist organisations</a:t>
            </a:r>
          </a:p>
          <a:p>
            <a:pPr marL="723900" indent="-274638">
              <a:buClr>
                <a:srgbClr val="0070C0"/>
              </a:buClr>
              <a:buFont typeface="Arial" panose="020B0604020202020204" pitchFamily="34" charset="0"/>
              <a:buChar char="•"/>
            </a:pPr>
            <a:r>
              <a:rPr lang="en-US" sz="2000" dirty="0" smtClean="0"/>
              <a:t>to </a:t>
            </a:r>
            <a:r>
              <a:rPr lang="en-US" sz="2000" dirty="0"/>
              <a:t>take necessary measures and plan activities for the development and promotion of tourism in </a:t>
            </a:r>
            <a:r>
              <a:rPr lang="en-US" sz="2000" dirty="0" smtClean="0"/>
              <a:t>the less </a:t>
            </a:r>
            <a:r>
              <a:rPr lang="en-US" sz="2000" dirty="0"/>
              <a:t>developed areas of the Republic of Croatia.</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a:t>
            </a:r>
            <a:endParaRPr lang="en-GB" sz="1400" b="1" dirty="0">
              <a:latin typeface="Calibri" panose="020F0502020204030204" pitchFamily="34" charset="0"/>
            </a:endParaRPr>
          </a:p>
        </p:txBody>
      </p:sp>
    </p:spTree>
    <p:extLst>
      <p:ext uri="{BB962C8B-B14F-4D97-AF65-F5344CB8AC3E}">
        <p14:creationId xmlns:p14="http://schemas.microsoft.com/office/powerpoint/2010/main" val="964079327"/>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24744"/>
            <a:ext cx="6480720" cy="5355312"/>
          </a:xfrm>
          <a:prstGeom prst="rect">
            <a:avLst/>
          </a:prstGeom>
        </p:spPr>
        <p:txBody>
          <a:bodyPr wrap="square">
            <a:spAutoFit/>
          </a:bodyPr>
          <a:lstStyle/>
          <a:p>
            <a:pPr marL="19050">
              <a:buClr>
                <a:srgbClr val="0070C0"/>
              </a:buClr>
            </a:pPr>
            <a:r>
              <a:rPr lang="en-US" b="1" dirty="0" smtClean="0"/>
              <a:t>Types </a:t>
            </a:r>
            <a:r>
              <a:rPr lang="en-US" b="1" dirty="0"/>
              <a:t>of tourism impacts</a:t>
            </a:r>
          </a:p>
          <a:p>
            <a:pPr marL="449263" indent="-430213">
              <a:buClr>
                <a:srgbClr val="0070C0"/>
              </a:buClr>
              <a:buFont typeface="Wingdings 3" panose="05040102010807070707" pitchFamily="18" charset="2"/>
              <a:buChar char=""/>
            </a:pPr>
            <a:r>
              <a:rPr lang="en-US" dirty="0"/>
              <a:t>The growth and development of any new activity will bring about a number of positive (advantages) and negative impacts (disadvantages) This will always happen regardless of the individual country’s level of economic development. Those responsible for destination management will seek to maximise the positive impacts and minimise the negative ones. We shall now look at the major positive and negative impacts associated with tourism development.</a:t>
            </a:r>
          </a:p>
          <a:p>
            <a:pPr marL="449263" indent="-430213">
              <a:buClr>
                <a:srgbClr val="0070C0"/>
              </a:buClr>
              <a:buFont typeface="Wingdings 3" panose="05040102010807070707" pitchFamily="18" charset="2"/>
              <a:buChar char=""/>
            </a:pPr>
            <a:r>
              <a:rPr lang="en-US" dirty="0"/>
              <a:t>In recent years, tourism has been increasingly recognised for its economic potential to contribute to the reduction of poverty in Less Economically Developed Countries (LEDCs). The travel and tourism industry’s geographical expansion and labour intensive nature has supported the spread of employment and this can be particularly relevant to the remote and rural areas, where three quarters of the world’s two billion people live under conditions of extreme poverty. </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17</a:t>
            </a:r>
            <a:endParaRPr lang="en-GB" sz="1400" b="1" dirty="0">
              <a:latin typeface="Calibri" panose="020F0502020204030204" pitchFamily="34" charset="0"/>
            </a:endParaRPr>
          </a:p>
        </p:txBody>
      </p:sp>
      <p:pic>
        <p:nvPicPr>
          <p:cNvPr id="1026" name="Picture 2" descr="Image result for safari killing lion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984" r="10857" b="2841"/>
          <a:stretch/>
        </p:blipFill>
        <p:spPr bwMode="auto">
          <a:xfrm>
            <a:off x="6804247" y="1157294"/>
            <a:ext cx="2016225" cy="15665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trevi fountai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4247" y="2842131"/>
            <a:ext cx="2016225" cy="147940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pyramid tou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04247" y="4416102"/>
            <a:ext cx="2016225" cy="1512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7493821"/>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24744"/>
            <a:ext cx="6480720" cy="5262979"/>
          </a:xfrm>
          <a:prstGeom prst="rect">
            <a:avLst/>
          </a:prstGeom>
        </p:spPr>
        <p:txBody>
          <a:bodyPr wrap="square">
            <a:spAutoFit/>
          </a:bodyPr>
          <a:lstStyle/>
          <a:p>
            <a:pPr marL="19050">
              <a:buClr>
                <a:srgbClr val="0070C0"/>
              </a:buClr>
            </a:pPr>
            <a:r>
              <a:rPr lang="en-US" sz="2100" b="1" dirty="0" smtClean="0"/>
              <a:t>Types </a:t>
            </a:r>
            <a:r>
              <a:rPr lang="en-US" sz="2100" b="1" dirty="0"/>
              <a:t>of tourism impacts</a:t>
            </a:r>
          </a:p>
          <a:p>
            <a:pPr marL="449263" indent="-430213">
              <a:buClr>
                <a:srgbClr val="0070C0"/>
              </a:buClr>
              <a:buFont typeface="Wingdings 3" panose="05040102010807070707" pitchFamily="18" charset="2"/>
              <a:buChar char=""/>
            </a:pPr>
            <a:r>
              <a:rPr lang="en-US" sz="2100" dirty="0" smtClean="0"/>
              <a:t>Statistics </a:t>
            </a:r>
            <a:r>
              <a:rPr lang="en-US" sz="2100" dirty="0"/>
              <a:t>show that </a:t>
            </a:r>
            <a:r>
              <a:rPr lang="en-US" sz="2100" dirty="0" smtClean="0"/>
              <a:t>tourism </a:t>
            </a:r>
            <a:r>
              <a:rPr lang="en-US" sz="2100" dirty="0"/>
              <a:t>in LEDCs is still limited; in the first decade of the 21st century it amounted to 1.2% of the world market share in terms of international tourist arrivals and 0.8% in terms </a:t>
            </a:r>
            <a:r>
              <a:rPr lang="en-US" sz="2100" dirty="0" smtClean="0"/>
              <a:t>of </a:t>
            </a:r>
            <a:r>
              <a:rPr lang="en-US" sz="2100" dirty="0"/>
              <a:t>international tourism </a:t>
            </a:r>
            <a:r>
              <a:rPr lang="en-US" sz="2100" dirty="0" smtClean="0"/>
              <a:t>receipts.</a:t>
            </a:r>
          </a:p>
          <a:p>
            <a:pPr marL="449263" indent="-430213">
              <a:buClr>
                <a:srgbClr val="0070C0"/>
              </a:buClr>
              <a:buFont typeface="Wingdings 3" panose="05040102010807070707" pitchFamily="18" charset="2"/>
              <a:buChar char=""/>
            </a:pPr>
            <a:r>
              <a:rPr lang="en-US" sz="2100" dirty="0" smtClean="0"/>
              <a:t>However</a:t>
            </a:r>
            <a:r>
              <a:rPr lang="en-US" sz="2100" dirty="0"/>
              <a:t>, the share is </a:t>
            </a:r>
            <a:r>
              <a:rPr lang="en-US" sz="2100" dirty="0" smtClean="0"/>
              <a:t>rising </a:t>
            </a:r>
            <a:r>
              <a:rPr lang="en-US" sz="2100" dirty="0"/>
              <a:t>as the group of LEDCs are growing at a markedly faster pace. Between 2001 and 2010, international </a:t>
            </a:r>
            <a:r>
              <a:rPr lang="en-US" sz="2100" dirty="0" smtClean="0"/>
              <a:t>tourist arrivals </a:t>
            </a:r>
            <a:r>
              <a:rPr lang="en-US" sz="2100" dirty="0"/>
              <a:t>in LEDCs increased by some 48%. This was in contrast to growth rate of 17% worldwide.</a:t>
            </a:r>
          </a:p>
          <a:p>
            <a:pPr marL="449263" indent="-430213">
              <a:buClr>
                <a:srgbClr val="0070C0"/>
              </a:buClr>
              <a:buFont typeface="Wingdings 3" panose="05040102010807070707" pitchFamily="18" charset="2"/>
              <a:buChar char=""/>
            </a:pPr>
            <a:r>
              <a:rPr lang="en-US" sz="2100" dirty="0"/>
              <a:t>However, new tourism developments are not just confined to the LEDCs. Many of the More Economically Developed Countries (MEDCs) are using tourism development as a drive for regeneration of declining areas. </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a:t>
            </a:r>
            <a:endParaRPr lang="en-GB" sz="1400" b="1" dirty="0">
              <a:latin typeface="Calibri" panose="020F0502020204030204" pitchFamily="34" charset="0"/>
            </a:endParaRPr>
          </a:p>
        </p:txBody>
      </p:sp>
      <p:pic>
        <p:nvPicPr>
          <p:cNvPr id="2050" name="Picture 2" descr="Image result for ledc countri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40" y="1124745"/>
            <a:ext cx="2088232" cy="121911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ledc countrie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2240" y="2415869"/>
            <a:ext cx="2088232" cy="149737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ledc countries"/>
          <p:cNvPicPr>
            <a:picLocks noChangeAspect="1" noChangeArrowheads="1"/>
          </p:cNvPicPr>
          <p:nvPr/>
        </p:nvPicPr>
        <p:blipFill rotWithShape="1">
          <a:blip r:embed="rId6">
            <a:extLst>
              <a:ext uri="{28A0092B-C50C-407E-A947-70E740481C1C}">
                <a14:useLocalDpi xmlns:a14="http://schemas.microsoft.com/office/drawing/2010/main" val="0"/>
              </a:ext>
            </a:extLst>
          </a:blip>
          <a:srcRect b="6567"/>
          <a:stretch/>
        </p:blipFill>
        <p:spPr bwMode="auto">
          <a:xfrm>
            <a:off x="6732240" y="3985255"/>
            <a:ext cx="2086138" cy="1459969"/>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ledc countrie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732240" y="5600805"/>
            <a:ext cx="2086138" cy="9245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924524"/>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24744"/>
            <a:ext cx="5904656" cy="5632311"/>
          </a:xfrm>
          <a:prstGeom prst="rect">
            <a:avLst/>
          </a:prstGeom>
        </p:spPr>
        <p:txBody>
          <a:bodyPr wrap="square">
            <a:spAutoFit/>
          </a:bodyPr>
          <a:lstStyle/>
          <a:p>
            <a:pPr marL="19050">
              <a:buClr>
                <a:srgbClr val="0070C0"/>
              </a:buClr>
            </a:pPr>
            <a:r>
              <a:rPr lang="en-US" sz="2000" b="1" dirty="0" smtClean="0"/>
              <a:t>Types </a:t>
            </a:r>
            <a:r>
              <a:rPr lang="en-US" sz="2000" b="1" dirty="0"/>
              <a:t>of tourism impacts</a:t>
            </a:r>
          </a:p>
          <a:p>
            <a:pPr marL="449263" indent="-430213">
              <a:buClr>
                <a:srgbClr val="0070C0"/>
              </a:buClr>
              <a:buFont typeface="Wingdings 3" panose="05040102010807070707" pitchFamily="18" charset="2"/>
              <a:buChar char=""/>
            </a:pPr>
            <a:r>
              <a:rPr lang="en-US" sz="2000" dirty="0" smtClean="0"/>
              <a:t>For example, </a:t>
            </a:r>
            <a:r>
              <a:rPr lang="en-US" sz="2000" dirty="0"/>
              <a:t>the new developments that have been taking place in Budapest, the Hungarian capital city since 1989 illustrate the role that tourism and cultural regeneration can play in transforming old spaces into new places’. </a:t>
            </a:r>
            <a:endParaRPr lang="en-US" sz="2000" dirty="0" smtClean="0"/>
          </a:p>
          <a:p>
            <a:pPr marL="449263" indent="-430213">
              <a:buClr>
                <a:srgbClr val="0070C0"/>
              </a:buClr>
              <a:buFont typeface="Wingdings 3" panose="05040102010807070707" pitchFamily="18" charset="2"/>
              <a:buChar char=""/>
            </a:pPr>
            <a:r>
              <a:rPr lang="en-US" sz="2000" dirty="0" smtClean="0"/>
              <a:t>In </a:t>
            </a:r>
            <a:r>
              <a:rPr lang="en-US" sz="2000" dirty="0"/>
              <a:t>some case historic spaces have been accorded new and symbolic status (a World Heritage Sites); some attractions have been re-packaged as itineraries or trails (as the Cultural Avenue project). Some previously derelict areas are being transformed and regenerated into national cultural or international business </a:t>
            </a:r>
            <a:r>
              <a:rPr lang="en-US" sz="2000" dirty="0" smtClean="0"/>
              <a:t>spaces.</a:t>
            </a:r>
          </a:p>
          <a:p>
            <a:pPr marL="449263" indent="-430213">
              <a:buClr>
                <a:srgbClr val="0070C0"/>
              </a:buClr>
              <a:buFont typeface="Wingdings 3" panose="05040102010807070707" pitchFamily="18" charset="2"/>
              <a:buChar char=""/>
            </a:pPr>
            <a:r>
              <a:rPr lang="en-US" sz="2000" dirty="0" smtClean="0"/>
              <a:t>New </a:t>
            </a:r>
            <a:r>
              <a:rPr lang="en-US" sz="2000" dirty="0"/>
              <a:t>shopping and leisure areas are also being created in accordance </a:t>
            </a:r>
            <a:r>
              <a:rPr lang="en-US" sz="2000" dirty="0" smtClean="0"/>
              <a:t>with Budapest’s </a:t>
            </a:r>
            <a:r>
              <a:rPr lang="en-US" sz="2000" dirty="0"/>
              <a:t>desire to be recognised as a dynamic and cosmopolitan city.</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18</a:t>
            </a:r>
            <a:endParaRPr lang="en-GB" sz="1400" b="1" dirty="0">
              <a:latin typeface="Calibri" panose="020F0502020204030204" pitchFamily="34" charset="0"/>
            </a:endParaRPr>
          </a:p>
        </p:txBody>
      </p:sp>
      <p:pic>
        <p:nvPicPr>
          <p:cNvPr id="2050" name="Picture 2" descr="Image result for ledc countri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6177" y="1124744"/>
            <a:ext cx="2664296" cy="1555421"/>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Image result for budapest before and afte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404" t="1114" r="2345" b="1973"/>
          <a:stretch/>
        </p:blipFill>
        <p:spPr bwMode="auto">
          <a:xfrm>
            <a:off x="6156176" y="2791867"/>
            <a:ext cx="2664297" cy="236532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Image result for budapes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1766"/>
          <a:stretch/>
        </p:blipFill>
        <p:spPr bwMode="auto">
          <a:xfrm>
            <a:off x="6156175" y="5275015"/>
            <a:ext cx="2664297" cy="13223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470143"/>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24744"/>
            <a:ext cx="6587008" cy="5647700"/>
          </a:xfrm>
          <a:prstGeom prst="rect">
            <a:avLst/>
          </a:prstGeom>
        </p:spPr>
        <p:txBody>
          <a:bodyPr wrap="square">
            <a:spAutoFit/>
          </a:bodyPr>
          <a:lstStyle/>
          <a:p>
            <a:pPr marL="19050">
              <a:buClr>
                <a:srgbClr val="0070C0"/>
              </a:buClr>
            </a:pPr>
            <a:r>
              <a:rPr lang="en-US" sz="1900" b="1" dirty="0" smtClean="0"/>
              <a:t>The </a:t>
            </a:r>
            <a:r>
              <a:rPr lang="en-US" sz="1900" b="1" dirty="0"/>
              <a:t>economic impacts of </a:t>
            </a:r>
            <a:r>
              <a:rPr lang="en-US" sz="1900" b="1" dirty="0" smtClean="0"/>
              <a:t>tourism - The </a:t>
            </a:r>
            <a:r>
              <a:rPr lang="en-US" sz="1900" b="1" dirty="0"/>
              <a:t>positive economic impacts of tourism</a:t>
            </a:r>
          </a:p>
          <a:p>
            <a:pPr marL="449263" indent="-430213">
              <a:buClr>
                <a:srgbClr val="0070C0"/>
              </a:buClr>
              <a:buFont typeface="Wingdings 3" panose="05040102010807070707" pitchFamily="18" charset="2"/>
              <a:buChar char=""/>
            </a:pPr>
            <a:r>
              <a:rPr lang="en-US" sz="1900" dirty="0"/>
              <a:t>Tourism is consumed at the point of </a:t>
            </a:r>
            <a:r>
              <a:rPr lang="en-US" sz="1900" dirty="0" smtClean="0"/>
              <a:t>production</a:t>
            </a:r>
            <a:r>
              <a:rPr lang="en-US" sz="1900" dirty="0"/>
              <a:t>; the tourist has to </a:t>
            </a:r>
            <a:r>
              <a:rPr lang="en-US" sz="1900" dirty="0" smtClean="0"/>
              <a:t>go to </a:t>
            </a:r>
            <a:r>
              <a:rPr lang="en-US" sz="1900" dirty="0"/>
              <a:t>the destination, opening an opportunity for local businesses of </a:t>
            </a:r>
            <a:r>
              <a:rPr lang="en-US" sz="1900" dirty="0" smtClean="0"/>
              <a:t>all sorts </a:t>
            </a:r>
            <a:r>
              <a:rPr lang="en-US" sz="1900" dirty="0"/>
              <a:t>and allowing local communities to benefit through the </a:t>
            </a:r>
            <a:r>
              <a:rPr lang="en-US" sz="1900" dirty="0" smtClean="0"/>
              <a:t>informal economy</a:t>
            </a:r>
            <a:r>
              <a:rPr lang="en-US" sz="1900" dirty="0"/>
              <a:t>, by selling goods and services directly to visitors. </a:t>
            </a:r>
            <a:r>
              <a:rPr lang="en-US" sz="1900" dirty="0" smtClean="0"/>
              <a:t>Tourism is </a:t>
            </a:r>
            <a:r>
              <a:rPr lang="en-US" sz="1900" dirty="0"/>
              <a:t>a more diverse industry than so many </a:t>
            </a:r>
            <a:r>
              <a:rPr lang="en-US" sz="1900" dirty="0" smtClean="0"/>
              <a:t>others.</a:t>
            </a:r>
          </a:p>
          <a:p>
            <a:pPr marL="449263" indent="-430213">
              <a:buClr>
                <a:srgbClr val="0070C0"/>
              </a:buClr>
              <a:buFont typeface="Wingdings 3" panose="05040102010807070707" pitchFamily="18" charset="2"/>
              <a:buChar char=""/>
            </a:pPr>
            <a:r>
              <a:rPr lang="en-US" sz="1900" dirty="0" smtClean="0"/>
              <a:t>It has the </a:t>
            </a:r>
            <a:r>
              <a:rPr lang="en-US" sz="1900" dirty="0"/>
              <a:t>potential to support other economic </a:t>
            </a:r>
            <a:r>
              <a:rPr lang="en-US" sz="1900" dirty="0" smtClean="0"/>
              <a:t>activities, both </a:t>
            </a:r>
            <a:r>
              <a:rPr lang="en-US" sz="1900" dirty="0"/>
              <a:t>through providing jobs that can </a:t>
            </a:r>
            <a:r>
              <a:rPr lang="en-US" sz="1900" dirty="0" smtClean="0"/>
              <a:t>complement other </a:t>
            </a:r>
            <a:r>
              <a:rPr lang="en-US" sz="1900" dirty="0"/>
              <a:t>livelihood options</a:t>
            </a:r>
            <a:r>
              <a:rPr lang="en-US" sz="1900" dirty="0" smtClean="0"/>
              <a:t>, and </a:t>
            </a:r>
            <a:r>
              <a:rPr lang="en-US" sz="1900" dirty="0"/>
              <a:t>through </a:t>
            </a:r>
            <a:r>
              <a:rPr lang="en-US" sz="1900" dirty="0" smtClean="0"/>
              <a:t>creating income </a:t>
            </a:r>
            <a:r>
              <a:rPr lang="en-US" sz="1900" dirty="0"/>
              <a:t>throughout a complex supply chain of </a:t>
            </a:r>
            <a:r>
              <a:rPr lang="en-US" sz="1900" dirty="0" smtClean="0"/>
              <a:t>goods and </a:t>
            </a:r>
            <a:r>
              <a:rPr lang="en-US" sz="1900" dirty="0"/>
              <a:t>services. Tourism is labour intensive, </a:t>
            </a:r>
            <a:r>
              <a:rPr lang="en-US" sz="1900" dirty="0" smtClean="0"/>
              <a:t>which is </a:t>
            </a:r>
            <a:r>
              <a:rPr lang="en-US" sz="1900" dirty="0"/>
              <a:t>particularly important in tackling poverty. </a:t>
            </a:r>
            <a:r>
              <a:rPr lang="en-US" sz="1900" dirty="0" smtClean="0"/>
              <a:t>The infrastructure </a:t>
            </a:r>
            <a:r>
              <a:rPr lang="en-US" sz="1900" dirty="0"/>
              <a:t>required by tourism can also </a:t>
            </a:r>
            <a:r>
              <a:rPr lang="en-US" sz="1900" dirty="0" smtClean="0"/>
              <a:t>benefit poor </a:t>
            </a:r>
            <a:r>
              <a:rPr lang="en-US" sz="1900" dirty="0"/>
              <a:t>communities (transport and </a:t>
            </a:r>
            <a:r>
              <a:rPr lang="en-US" sz="1900" dirty="0" smtClean="0"/>
              <a:t>communications, water </a:t>
            </a:r>
            <a:r>
              <a:rPr lang="en-US" sz="1900" dirty="0"/>
              <a:t>supply and sanitation, public security, </a:t>
            </a:r>
            <a:r>
              <a:rPr lang="en-US" sz="1900" dirty="0" smtClean="0"/>
              <a:t>and health </a:t>
            </a:r>
            <a:r>
              <a:rPr lang="en-US" sz="1900" dirty="0"/>
              <a:t>services</a:t>
            </a:r>
            <a:r>
              <a:rPr lang="en-US" sz="1900" dirty="0" smtClean="0"/>
              <a:t>).</a:t>
            </a:r>
            <a:endParaRPr lang="en-US" sz="19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a:t>
            </a:r>
            <a:endParaRPr lang="en-GB" sz="1400" b="1" dirty="0">
              <a:latin typeface="Calibri" panose="020F0502020204030204" pitchFamily="34" charset="0"/>
            </a:endParaRPr>
          </a:p>
        </p:txBody>
      </p:sp>
      <p:pic>
        <p:nvPicPr>
          <p:cNvPr id="5122" name="Picture 2" descr="Image result for pyramids hawker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9471"/>
          <a:stretch/>
        </p:blipFill>
        <p:spPr bwMode="auto">
          <a:xfrm>
            <a:off x="6838528" y="1124744"/>
            <a:ext cx="1999305" cy="120342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abu simbel gift shop"/>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8187"/>
          <a:stretch/>
        </p:blipFill>
        <p:spPr bwMode="auto">
          <a:xfrm>
            <a:off x="6838528" y="2420889"/>
            <a:ext cx="1999305" cy="144016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tourist gift stall"/>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7979"/>
          <a:stretch/>
        </p:blipFill>
        <p:spPr bwMode="auto">
          <a:xfrm>
            <a:off x="6838527" y="3964349"/>
            <a:ext cx="1999305" cy="1264851"/>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Image result for tourist gift stall"/>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7744"/>
          <a:stretch/>
        </p:blipFill>
        <p:spPr bwMode="auto">
          <a:xfrm>
            <a:off x="6838527" y="5332500"/>
            <a:ext cx="1999305" cy="1265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8203065"/>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24744"/>
            <a:ext cx="8568952" cy="5501506"/>
          </a:xfrm>
          <a:prstGeom prst="rect">
            <a:avLst/>
          </a:prstGeom>
        </p:spPr>
        <p:txBody>
          <a:bodyPr wrap="square">
            <a:spAutoFit/>
          </a:bodyPr>
          <a:lstStyle/>
          <a:p>
            <a:pPr marL="19050">
              <a:buClr>
                <a:srgbClr val="0070C0"/>
              </a:buClr>
            </a:pPr>
            <a:r>
              <a:rPr lang="en-US" sz="1850" b="1" dirty="0" smtClean="0"/>
              <a:t>The </a:t>
            </a:r>
            <a:r>
              <a:rPr lang="en-US" sz="1850" b="1" dirty="0"/>
              <a:t>economic impacts of </a:t>
            </a:r>
            <a:r>
              <a:rPr lang="en-US" sz="1850" b="1" dirty="0" smtClean="0"/>
              <a:t>tourism - The </a:t>
            </a:r>
            <a:r>
              <a:rPr lang="en-US" sz="1850" b="1" dirty="0"/>
              <a:t>positive economic impacts of tourism</a:t>
            </a:r>
          </a:p>
          <a:p>
            <a:pPr marL="361950" indent="-342900">
              <a:buClr>
                <a:srgbClr val="0070C0"/>
              </a:buClr>
              <a:buFont typeface="Wingdings 3" panose="05040102010807070707" pitchFamily="18" charset="2"/>
              <a:buChar char=""/>
            </a:pPr>
            <a:r>
              <a:rPr lang="en-US" sz="1850" dirty="0" smtClean="0"/>
              <a:t>Tourism </a:t>
            </a:r>
            <a:r>
              <a:rPr lang="en-US" sz="1850" dirty="0"/>
              <a:t>expenditures generate income to the </a:t>
            </a:r>
            <a:r>
              <a:rPr lang="en-US" sz="1850" dirty="0" smtClean="0"/>
              <a:t>host can </a:t>
            </a:r>
            <a:r>
              <a:rPr lang="en-US" sz="1850" dirty="0"/>
              <a:t>stimulate the investment necessary to finance </a:t>
            </a:r>
            <a:r>
              <a:rPr lang="en-US" sz="1850" dirty="0" smtClean="0"/>
              <a:t>growth in </a:t>
            </a:r>
            <a:r>
              <a:rPr lang="en-US" sz="1850" dirty="0"/>
              <a:t>other economic sectors. Some countries seek to accelerate </a:t>
            </a:r>
            <a:r>
              <a:rPr lang="en-US" sz="1850" dirty="0" smtClean="0"/>
              <a:t>this growth </a:t>
            </a:r>
            <a:r>
              <a:rPr lang="en-US" sz="1850" dirty="0"/>
              <a:t>by requiring visitors to bring in a certain amount of </a:t>
            </a:r>
            <a:r>
              <a:rPr lang="en-US" sz="1850" dirty="0" smtClean="0"/>
              <a:t>foreign currency </a:t>
            </a:r>
            <a:r>
              <a:rPr lang="en-US" sz="1850" dirty="0"/>
              <a:t>for each day of their stay. An important indicator of the </a:t>
            </a:r>
            <a:r>
              <a:rPr lang="en-US" sz="1850" dirty="0" smtClean="0"/>
              <a:t>role of </a:t>
            </a:r>
            <a:r>
              <a:rPr lang="en-US" sz="1850" dirty="0"/>
              <a:t>international tourism is its generation of foreign exchange earnings.</a:t>
            </a:r>
          </a:p>
          <a:p>
            <a:pPr marL="361950" indent="-342900">
              <a:buClr>
                <a:srgbClr val="0070C0"/>
              </a:buClr>
              <a:buFont typeface="Wingdings 3" panose="05040102010807070707" pitchFamily="18" charset="2"/>
              <a:buChar char=""/>
            </a:pPr>
            <a:r>
              <a:rPr lang="en-US" sz="1850" dirty="0"/>
              <a:t>Tourism is one of the top five export categories for as many as </a:t>
            </a:r>
            <a:r>
              <a:rPr lang="en-US" sz="1850" dirty="0" smtClean="0"/>
              <a:t>83% of </a:t>
            </a:r>
            <a:r>
              <a:rPr lang="en-US" sz="1850" dirty="0"/>
              <a:t>the countries and is a main source of foreign exchange </a:t>
            </a:r>
            <a:r>
              <a:rPr lang="en-US" sz="1850" dirty="0" smtClean="0"/>
              <a:t>earnings for </a:t>
            </a:r>
            <a:r>
              <a:rPr lang="en-US" sz="1850" dirty="0"/>
              <a:t>at least 38% of the countries. The WTO estimates that travel </a:t>
            </a:r>
            <a:r>
              <a:rPr lang="en-US" sz="1850" dirty="0" smtClean="0"/>
              <a:t>and tourisms </a:t>
            </a:r>
            <a:r>
              <a:rPr lang="en-US" sz="1850" dirty="0"/>
              <a:t>direct, indirect, and personal tax contribution worldwide </a:t>
            </a:r>
            <a:r>
              <a:rPr lang="en-US" sz="1850" dirty="0" smtClean="0"/>
              <a:t>in 2010 </a:t>
            </a:r>
            <a:r>
              <a:rPr lang="en-US" sz="1850" dirty="0"/>
              <a:t>was over </a:t>
            </a:r>
            <a:r>
              <a:rPr lang="en-US" sz="1850" dirty="0" smtClean="0"/>
              <a:t>US$800bn</a:t>
            </a:r>
            <a:r>
              <a:rPr lang="en-US" sz="1850" dirty="0"/>
              <a:t>. The rapid expansion of </a:t>
            </a:r>
            <a:r>
              <a:rPr lang="en-US" sz="1850" dirty="0" smtClean="0"/>
              <a:t>international tourism </a:t>
            </a:r>
            <a:r>
              <a:rPr lang="en-US" sz="1850" dirty="0"/>
              <a:t>has led to significant employment creation. </a:t>
            </a:r>
            <a:endParaRPr lang="en-US" sz="1850" dirty="0" smtClean="0"/>
          </a:p>
          <a:p>
            <a:pPr marL="361950" indent="-342900">
              <a:buClr>
                <a:srgbClr val="0070C0"/>
              </a:buClr>
              <a:buFont typeface="Wingdings 3" panose="05040102010807070707" pitchFamily="18" charset="2"/>
              <a:buChar char=""/>
            </a:pPr>
            <a:r>
              <a:rPr lang="en-US" sz="1850" dirty="0" smtClean="0"/>
              <a:t>Tourism can generate </a:t>
            </a:r>
            <a:r>
              <a:rPr lang="en-US" sz="1850" dirty="0"/>
              <a:t>jobs directly through hotels, restaurants, nightclubs, taxis, </a:t>
            </a:r>
            <a:r>
              <a:rPr lang="en-US" sz="1850" dirty="0" smtClean="0"/>
              <a:t>and souvenir </a:t>
            </a:r>
            <a:r>
              <a:rPr lang="en-US" sz="1850" dirty="0"/>
              <a:t>sales, and indirectly through the supply of goods and </a:t>
            </a:r>
            <a:r>
              <a:rPr lang="en-US" sz="1850" dirty="0" smtClean="0"/>
              <a:t>services needed </a:t>
            </a:r>
            <a:r>
              <a:rPr lang="en-US" sz="1850" dirty="0"/>
              <a:t>by tourism-related businesses. Tourism supports over 10% </a:t>
            </a:r>
            <a:r>
              <a:rPr lang="en-US" sz="1850" dirty="0" smtClean="0"/>
              <a:t>of the </a:t>
            </a:r>
            <a:r>
              <a:rPr lang="en-US" sz="1850" dirty="0"/>
              <a:t>world s workers. Money is earned from tourism through </a:t>
            </a:r>
            <a:r>
              <a:rPr lang="en-US" sz="1850" dirty="0" smtClean="0"/>
              <a:t>informal employment </a:t>
            </a:r>
            <a:r>
              <a:rPr lang="en-US" sz="1850" dirty="0"/>
              <a:t>(example street vendors, informal guides, </a:t>
            </a:r>
            <a:r>
              <a:rPr lang="en-US" sz="1850" dirty="0" smtClean="0"/>
              <a:t>rickshaw drivers</a:t>
            </a:r>
            <a:r>
              <a:rPr lang="en-US" sz="1850" dirty="0"/>
              <a:t>). </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a:t>
            </a:r>
          </a:p>
        </p:txBody>
      </p:sp>
    </p:spTree>
    <p:extLst>
      <p:ext uri="{BB962C8B-B14F-4D97-AF65-F5344CB8AC3E}">
        <p14:creationId xmlns:p14="http://schemas.microsoft.com/office/powerpoint/2010/main" val="1855040971"/>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19</a:t>
            </a:r>
          </a:p>
        </p:txBody>
      </p:sp>
      <p:pic>
        <p:nvPicPr>
          <p:cNvPr id="7170" name="Picture 2" descr="Image result for countries that rely on tourism"/>
          <p:cNvPicPr>
            <a:picLocks noChangeAspect="1" noChangeArrowheads="1"/>
          </p:cNvPicPr>
          <p:nvPr/>
        </p:nvPicPr>
        <p:blipFill rotWithShape="1">
          <a:blip r:embed="rId4">
            <a:extLst>
              <a:ext uri="{28A0092B-C50C-407E-A947-70E740481C1C}">
                <a14:useLocalDpi xmlns:a14="http://schemas.microsoft.com/office/drawing/2010/main" val="0"/>
              </a:ext>
            </a:extLst>
          </a:blip>
          <a:srcRect t="5290" b="5084"/>
          <a:stretch/>
        </p:blipFill>
        <p:spPr bwMode="auto">
          <a:xfrm>
            <a:off x="275440" y="1196752"/>
            <a:ext cx="8473024" cy="540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2442772"/>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24744"/>
            <a:ext cx="2736304" cy="5632311"/>
          </a:xfrm>
          <a:prstGeom prst="rect">
            <a:avLst/>
          </a:prstGeom>
        </p:spPr>
        <p:txBody>
          <a:bodyPr wrap="square">
            <a:spAutoFit/>
          </a:bodyPr>
          <a:lstStyle/>
          <a:p>
            <a:pPr marL="19050">
              <a:buClr>
                <a:srgbClr val="0070C0"/>
              </a:buClr>
            </a:pPr>
            <a:r>
              <a:rPr lang="en-US" b="1" dirty="0" smtClean="0"/>
              <a:t>The </a:t>
            </a:r>
            <a:r>
              <a:rPr lang="en-US" b="1" dirty="0"/>
              <a:t>positive economic impacts of tourism</a:t>
            </a:r>
          </a:p>
          <a:p>
            <a:pPr marL="449263" indent="-430213">
              <a:buClr>
                <a:srgbClr val="0070C0"/>
              </a:buClr>
              <a:buFont typeface="Wingdings 3" panose="05040102010807070707" pitchFamily="18" charset="2"/>
              <a:buChar char=""/>
            </a:pPr>
            <a:r>
              <a:rPr lang="en-US" dirty="0" smtClean="0"/>
              <a:t>The positive side of employment is that the money is returned to the local economy, and has a great multiplier effect as it is spent over and over again.</a:t>
            </a:r>
          </a:p>
          <a:p>
            <a:pPr marL="449263" indent="-430213">
              <a:buClr>
                <a:srgbClr val="0070C0"/>
              </a:buClr>
              <a:buFont typeface="Wingdings 3" panose="05040102010807070707" pitchFamily="18" charset="2"/>
              <a:buChar char=""/>
            </a:pPr>
            <a:endParaRPr lang="en-US" dirty="0"/>
          </a:p>
          <a:p>
            <a:pPr marL="449263" indent="-430213">
              <a:buClr>
                <a:srgbClr val="0070C0"/>
              </a:buClr>
              <a:buFont typeface="Wingdings 3" panose="05040102010807070707" pitchFamily="18" charset="2"/>
              <a:buChar char=""/>
            </a:pPr>
            <a:endParaRPr lang="en-US" dirty="0"/>
          </a:p>
          <a:p>
            <a:pPr marL="449263" indent="-430213">
              <a:buClr>
                <a:srgbClr val="0070C0"/>
              </a:buClr>
              <a:buFont typeface="Wingdings 3" panose="05040102010807070707" pitchFamily="18" charset="2"/>
              <a:buChar char=""/>
            </a:pPr>
            <a:endParaRPr lang="en-US" dirty="0"/>
          </a:p>
          <a:p>
            <a:pPr marL="449263" indent="-430213">
              <a:buClr>
                <a:srgbClr val="0070C0"/>
              </a:buClr>
              <a:buFont typeface="Wingdings 3" panose="05040102010807070707" pitchFamily="18" charset="2"/>
              <a:buChar char=""/>
            </a:pPr>
            <a:endParaRPr lang="en-US" dirty="0" smtClean="0"/>
          </a:p>
          <a:p>
            <a:pPr marL="19050">
              <a:buClr>
                <a:srgbClr val="0070C0"/>
              </a:buClr>
            </a:pPr>
            <a:endParaRPr lang="en-US" dirty="0"/>
          </a:p>
          <a:p>
            <a:pPr marL="19050">
              <a:buClr>
                <a:srgbClr val="0070C0"/>
              </a:buClr>
            </a:pPr>
            <a:endParaRPr lang="en-US" dirty="0"/>
          </a:p>
          <a:p>
            <a:endParaRPr lang="en-GB" dirty="0"/>
          </a:p>
          <a:p>
            <a:endParaRPr lang="en-GB" dirty="0"/>
          </a:p>
          <a:p>
            <a:r>
              <a:rPr lang="en-US" b="1" dirty="0"/>
              <a:t>Fig. 1.5 The tourism multiplier </a:t>
            </a:r>
            <a:endParaRPr lang="en-US"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a:t>
            </a:r>
          </a:p>
        </p:txBody>
      </p:sp>
      <p:grpSp>
        <p:nvGrpSpPr>
          <p:cNvPr id="59" name="Group 58"/>
          <p:cNvGrpSpPr/>
          <p:nvPr/>
        </p:nvGrpSpPr>
        <p:grpSpPr>
          <a:xfrm>
            <a:off x="3059832" y="1124744"/>
            <a:ext cx="5688632" cy="5450542"/>
            <a:chOff x="3059832" y="1124744"/>
            <a:chExt cx="5688632" cy="5450542"/>
          </a:xfrm>
        </p:grpSpPr>
        <p:sp>
          <p:nvSpPr>
            <p:cNvPr id="2" name="TextBox 1"/>
            <p:cNvSpPr txBox="1"/>
            <p:nvPr/>
          </p:nvSpPr>
          <p:spPr>
            <a:xfrm>
              <a:off x="4716016" y="1124744"/>
              <a:ext cx="2808312" cy="784830"/>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pPr algn="ctr"/>
              <a:r>
                <a:rPr lang="en-GB" sz="1500" dirty="0" smtClean="0"/>
                <a:t>New Tourist developments set up (resort complex hotels, attractions</a:t>
              </a:r>
              <a:endParaRPr lang="en-GB" sz="1500" dirty="0"/>
            </a:p>
          </p:txBody>
        </p:sp>
        <p:sp>
          <p:nvSpPr>
            <p:cNvPr id="6" name="TextBox 5"/>
            <p:cNvSpPr txBox="1"/>
            <p:nvPr/>
          </p:nvSpPr>
          <p:spPr>
            <a:xfrm>
              <a:off x="3275856" y="2165955"/>
              <a:ext cx="2376264" cy="553998"/>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r>
                <a:rPr lang="en-US" sz="1500" dirty="0" smtClean="0"/>
                <a:t>Creates </a:t>
              </a:r>
              <a:r>
                <a:rPr lang="en-US" sz="1500" dirty="0"/>
                <a:t>jobs directly in the developments </a:t>
              </a:r>
              <a:endParaRPr lang="en-GB" sz="1500" dirty="0"/>
            </a:p>
          </p:txBody>
        </p:sp>
        <p:sp>
          <p:nvSpPr>
            <p:cNvPr id="7" name="TextBox 6"/>
            <p:cNvSpPr txBox="1"/>
            <p:nvPr/>
          </p:nvSpPr>
          <p:spPr>
            <a:xfrm>
              <a:off x="6876256" y="2204864"/>
              <a:ext cx="1728192" cy="553998"/>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r>
                <a:rPr lang="en-GB" sz="1500" dirty="0" smtClean="0"/>
                <a:t>Local </a:t>
              </a:r>
              <a:r>
                <a:rPr lang="en-GB" sz="1500" dirty="0"/>
                <a:t>businesses supply services </a:t>
              </a:r>
            </a:p>
          </p:txBody>
        </p:sp>
        <p:sp>
          <p:nvSpPr>
            <p:cNvPr id="8" name="TextBox 7"/>
            <p:cNvSpPr txBox="1"/>
            <p:nvPr/>
          </p:nvSpPr>
          <p:spPr>
            <a:xfrm>
              <a:off x="5004048" y="2852936"/>
              <a:ext cx="1978496" cy="553998"/>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r>
                <a:rPr lang="en-US" sz="1500" dirty="0" smtClean="0"/>
                <a:t>Other </a:t>
              </a:r>
              <a:r>
                <a:rPr lang="en-US" sz="1500" dirty="0"/>
                <a:t>companies are attracted to the area </a:t>
              </a:r>
              <a:endParaRPr lang="en-GB" sz="1500" dirty="0"/>
            </a:p>
          </p:txBody>
        </p:sp>
        <p:sp>
          <p:nvSpPr>
            <p:cNvPr id="10" name="TextBox 9"/>
            <p:cNvSpPr txBox="1"/>
            <p:nvPr/>
          </p:nvSpPr>
          <p:spPr>
            <a:xfrm>
              <a:off x="3275856" y="3573016"/>
              <a:ext cx="2376264" cy="784830"/>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r>
                <a:rPr lang="en-US" sz="1500" dirty="0" smtClean="0"/>
                <a:t>Workers </a:t>
              </a:r>
              <a:r>
                <a:rPr lang="en-US" sz="1500" dirty="0"/>
                <a:t>spend their income in the local area; tax revenues increase </a:t>
              </a:r>
              <a:endParaRPr lang="en-GB" sz="1500" dirty="0"/>
            </a:p>
          </p:txBody>
        </p:sp>
        <p:sp>
          <p:nvSpPr>
            <p:cNvPr id="11" name="TextBox 10"/>
            <p:cNvSpPr txBox="1"/>
            <p:nvPr/>
          </p:nvSpPr>
          <p:spPr>
            <a:xfrm>
              <a:off x="6372200" y="3861048"/>
              <a:ext cx="1872208" cy="553998"/>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r>
                <a:rPr lang="en-GB" sz="1500" dirty="0" smtClean="0"/>
                <a:t>More </a:t>
              </a:r>
              <a:r>
                <a:rPr lang="en-GB" sz="1500" dirty="0"/>
                <a:t>jobs indirectly </a:t>
              </a:r>
              <a:r>
                <a:rPr lang="en-GB" sz="1500" dirty="0" smtClean="0"/>
                <a:t>created </a:t>
              </a:r>
              <a:endParaRPr lang="en-GB" sz="1500" dirty="0"/>
            </a:p>
          </p:txBody>
        </p:sp>
        <p:sp>
          <p:nvSpPr>
            <p:cNvPr id="12" name="TextBox 11"/>
            <p:cNvSpPr txBox="1"/>
            <p:nvPr/>
          </p:nvSpPr>
          <p:spPr>
            <a:xfrm>
              <a:off x="3275856" y="4553833"/>
              <a:ext cx="2376264" cy="1246495"/>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r>
                <a:rPr lang="en-US" sz="1500" dirty="0" smtClean="0"/>
                <a:t>The </a:t>
              </a:r>
              <a:r>
                <a:rPr lang="en-US" sz="1500" dirty="0"/>
                <a:t>area becomes a more popular destination, increasing </a:t>
              </a:r>
              <a:r>
                <a:rPr lang="en-US" sz="1500" dirty="0" smtClean="0"/>
                <a:t>profitability </a:t>
              </a:r>
              <a:r>
                <a:rPr lang="en-US" sz="1500" dirty="0"/>
                <a:t>and revenue for re-investment </a:t>
              </a:r>
              <a:endParaRPr lang="en-GB" sz="1500" dirty="0"/>
            </a:p>
          </p:txBody>
        </p:sp>
        <p:sp>
          <p:nvSpPr>
            <p:cNvPr id="13" name="TextBox 12"/>
            <p:cNvSpPr txBox="1"/>
            <p:nvPr/>
          </p:nvSpPr>
          <p:spPr>
            <a:xfrm>
              <a:off x="6372200" y="4827984"/>
              <a:ext cx="2376264" cy="784830"/>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r>
                <a:rPr lang="en-GB" sz="1500" dirty="0" smtClean="0"/>
                <a:t>Taxes </a:t>
              </a:r>
              <a:r>
                <a:rPr lang="en-GB" sz="1500" dirty="0"/>
                <a:t>spent on </a:t>
              </a:r>
              <a:r>
                <a:rPr lang="en-GB" sz="1500" dirty="0" smtClean="0"/>
                <a:t>improving </a:t>
              </a:r>
              <a:r>
                <a:rPr lang="en-GB" sz="1500" dirty="0"/>
                <a:t>infrastructure, image an tourist services </a:t>
              </a:r>
            </a:p>
          </p:txBody>
        </p:sp>
        <p:sp>
          <p:nvSpPr>
            <p:cNvPr id="14" name="TextBox 13"/>
            <p:cNvSpPr txBox="1"/>
            <p:nvPr/>
          </p:nvSpPr>
          <p:spPr>
            <a:xfrm>
              <a:off x="3779912" y="6021288"/>
              <a:ext cx="1872208" cy="553998"/>
            </a:xfrm>
            <a:prstGeom prst="rect">
              <a:avLst/>
            </a:prstGeom>
            <a:noFill/>
            <a:ln>
              <a:noFill/>
            </a:ln>
            <a:effectLst/>
            <a:scene3d>
              <a:camera prst="orthographicFront">
                <a:rot lat="0" lon="0" rev="0"/>
              </a:camera>
              <a:lightRig rig="chilly" dir="t">
                <a:rot lat="0" lon="0" rev="18480000"/>
              </a:lightRig>
            </a:scene3d>
            <a:sp3d prstMaterial="clear">
              <a:bevelT h="63500"/>
            </a:sp3d>
          </p:spPr>
          <p:txBody>
            <a:bodyPr wrap="square" rtlCol="0">
              <a:spAutoFit/>
            </a:bodyPr>
            <a:lstStyle/>
            <a:p>
              <a:r>
                <a:rPr lang="en-US" sz="1500" dirty="0" smtClean="0"/>
                <a:t>Money </a:t>
              </a:r>
              <a:r>
                <a:rPr lang="en-US" sz="1500" dirty="0"/>
                <a:t>lost through </a:t>
              </a:r>
              <a:r>
                <a:rPr lang="en-US" sz="1500" dirty="0" smtClean="0"/>
                <a:t>leakage</a:t>
              </a:r>
              <a:endParaRPr lang="en-GB" sz="1500" dirty="0"/>
            </a:p>
          </p:txBody>
        </p:sp>
        <p:cxnSp>
          <p:nvCxnSpPr>
            <p:cNvPr id="4" name="Straight Connector 3"/>
            <p:cNvCxnSpPr/>
            <p:nvPr/>
          </p:nvCxnSpPr>
          <p:spPr>
            <a:xfrm>
              <a:off x="3059832" y="1484784"/>
              <a:ext cx="0" cy="489654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3059832" y="5157192"/>
              <a:ext cx="216024"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3059832" y="1484784"/>
              <a:ext cx="1656184"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3059832" y="6381328"/>
              <a:ext cx="72008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5652120" y="4077072"/>
              <a:ext cx="72008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6084168" y="1909574"/>
              <a:ext cx="0" cy="943362"/>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7804064" y="2758862"/>
              <a:ext cx="8296" cy="1102186"/>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endCxn id="12" idx="3"/>
            </p:cNvCxnSpPr>
            <p:nvPr/>
          </p:nvCxnSpPr>
          <p:spPr>
            <a:xfrm flipH="1">
              <a:off x="5652120" y="5157192"/>
              <a:ext cx="720080" cy="1988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7524328" y="1484784"/>
              <a:ext cx="72008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8244408" y="1484784"/>
              <a:ext cx="0" cy="72008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516217" y="2492896"/>
              <a:ext cx="322311"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a:off x="6516217" y="2463572"/>
              <a:ext cx="8296" cy="389364"/>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7308304" y="3140968"/>
              <a:ext cx="0" cy="72008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982544" y="3140968"/>
              <a:ext cx="322311"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H="1">
              <a:off x="5652120" y="3861048"/>
              <a:ext cx="72008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5652120" y="4357846"/>
              <a:ext cx="1652735" cy="470138"/>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4314474" y="3127665"/>
              <a:ext cx="689574"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4314474" y="3126306"/>
              <a:ext cx="0" cy="44671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026442" y="1700808"/>
              <a:ext cx="689574"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4026442" y="1699449"/>
              <a:ext cx="0" cy="44671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4026442" y="2719953"/>
              <a:ext cx="0" cy="853063"/>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89358645"/>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24744"/>
            <a:ext cx="8568952" cy="5570756"/>
          </a:xfrm>
          <a:prstGeom prst="rect">
            <a:avLst/>
          </a:prstGeom>
        </p:spPr>
        <p:txBody>
          <a:bodyPr wrap="square">
            <a:spAutoFit/>
          </a:bodyPr>
          <a:lstStyle/>
          <a:p>
            <a:pPr marL="19050">
              <a:buClr>
                <a:srgbClr val="0070C0"/>
              </a:buClr>
            </a:pPr>
            <a:r>
              <a:rPr lang="en-US" sz="1780" b="1" dirty="0" smtClean="0"/>
              <a:t>The </a:t>
            </a:r>
            <a:r>
              <a:rPr lang="en-US" sz="1780" b="1" dirty="0"/>
              <a:t>positive economic impacts of tourism</a:t>
            </a:r>
          </a:p>
          <a:p>
            <a:pPr marL="449263" indent="-430213">
              <a:buClr>
                <a:srgbClr val="0070C0"/>
              </a:buClr>
              <a:buFont typeface="Wingdings 3" panose="05040102010807070707" pitchFamily="18" charset="2"/>
              <a:buChar char=""/>
            </a:pPr>
            <a:r>
              <a:rPr lang="en-US" sz="1780" dirty="0"/>
              <a:t>There are many hidden costs to tourism, which can have </a:t>
            </a:r>
            <a:r>
              <a:rPr lang="en-US" sz="1780" dirty="0" err="1" smtClean="0"/>
              <a:t>unfavourable</a:t>
            </a:r>
            <a:r>
              <a:rPr lang="en-US" sz="1780" dirty="0" smtClean="0"/>
              <a:t> economic </a:t>
            </a:r>
            <a:r>
              <a:rPr lang="en-US" sz="1780" dirty="0"/>
              <a:t>effects on the host community. Often, it is the richer </a:t>
            </a:r>
            <a:r>
              <a:rPr lang="en-US" sz="1780" dirty="0" smtClean="0"/>
              <a:t>countries that </a:t>
            </a:r>
            <a:r>
              <a:rPr lang="en-US" sz="1780" dirty="0"/>
              <a:t>are better able to profit from tourism than the poorer ones. The </a:t>
            </a:r>
            <a:r>
              <a:rPr lang="en-US" sz="1780" dirty="0" smtClean="0"/>
              <a:t>LEDC’s have </a:t>
            </a:r>
            <a:r>
              <a:rPr lang="en-US" sz="1780" dirty="0"/>
              <a:t>the most urgent need for income, employment and a general rise </a:t>
            </a:r>
            <a:r>
              <a:rPr lang="en-US" sz="1780" dirty="0" smtClean="0"/>
              <a:t>of the </a:t>
            </a:r>
            <a:r>
              <a:rPr lang="en-US" sz="1780" dirty="0"/>
              <a:t>standard of living by means of tourism, but they are unable to </a:t>
            </a:r>
            <a:r>
              <a:rPr lang="en-US" sz="1780" dirty="0" smtClean="0"/>
              <a:t>fully realise </a:t>
            </a:r>
            <a:r>
              <a:rPr lang="en-US" sz="1780" dirty="0"/>
              <a:t>such </a:t>
            </a:r>
            <a:r>
              <a:rPr lang="en-US" sz="1780" dirty="0" smtClean="0"/>
              <a:t>benefits.</a:t>
            </a:r>
          </a:p>
          <a:p>
            <a:pPr marL="449263" indent="-430213">
              <a:buClr>
                <a:srgbClr val="0070C0"/>
              </a:buClr>
              <a:buFont typeface="Wingdings 3" panose="05040102010807070707" pitchFamily="18" charset="2"/>
              <a:buChar char=""/>
            </a:pPr>
            <a:r>
              <a:rPr lang="en-US" sz="1780" dirty="0" smtClean="0"/>
              <a:t>Among </a:t>
            </a:r>
            <a:r>
              <a:rPr lang="en-US" sz="1780" dirty="0"/>
              <a:t>the reasons for this are large-scale </a:t>
            </a:r>
            <a:r>
              <a:rPr lang="en-US" sz="1780" dirty="0" smtClean="0"/>
              <a:t>transfer of </a:t>
            </a:r>
            <a:r>
              <a:rPr lang="en-US" sz="1780" dirty="0"/>
              <a:t>tourism revenues out of the host country and the exclusion of </a:t>
            </a:r>
            <a:r>
              <a:rPr lang="en-US" sz="1780" dirty="0" smtClean="0"/>
              <a:t>local businesses </a:t>
            </a:r>
            <a:r>
              <a:rPr lang="en-US" sz="1780" dirty="0"/>
              <a:t>and products from many parts of the tourism marketplace.</a:t>
            </a:r>
          </a:p>
          <a:p>
            <a:pPr marL="449263" indent="-430213">
              <a:buClr>
                <a:srgbClr val="0070C0"/>
              </a:buClr>
              <a:buFont typeface="Wingdings 3" panose="05040102010807070707" pitchFamily="18" charset="2"/>
              <a:buChar char=""/>
            </a:pPr>
            <a:r>
              <a:rPr lang="en-US" sz="1780" dirty="0"/>
              <a:t>The direct income for an area is the amount of tourist expenditure </a:t>
            </a:r>
            <a:r>
              <a:rPr lang="en-US" sz="1780" dirty="0" smtClean="0"/>
              <a:t>that remains </a:t>
            </a:r>
            <a:r>
              <a:rPr lang="en-US" sz="1780" dirty="0"/>
              <a:t>locally after taxes, profits, and wages are paid </a:t>
            </a:r>
            <a:r>
              <a:rPr lang="en-US" sz="1780" dirty="0" smtClean="0"/>
              <a:t/>
            </a:r>
            <a:br>
              <a:rPr lang="en-US" sz="1780" dirty="0" smtClean="0"/>
            </a:br>
            <a:r>
              <a:rPr lang="en-US" sz="1780" dirty="0" smtClean="0"/>
              <a:t>outside the area; after </a:t>
            </a:r>
            <a:r>
              <a:rPr lang="en-US" sz="1780" dirty="0"/>
              <a:t>imports are purchased; </a:t>
            </a:r>
            <a:r>
              <a:rPr lang="en-US" sz="1780" dirty="0" smtClean="0"/>
              <a:t/>
            </a:r>
            <a:br>
              <a:rPr lang="en-US" sz="1780" dirty="0" smtClean="0"/>
            </a:br>
            <a:r>
              <a:rPr lang="en-US" sz="1780" dirty="0" smtClean="0"/>
              <a:t>these </a:t>
            </a:r>
            <a:r>
              <a:rPr lang="en-US" sz="1780" dirty="0"/>
              <a:t>subtracted </a:t>
            </a:r>
            <a:r>
              <a:rPr lang="en-US" sz="1780" dirty="0" smtClean="0"/>
              <a:t>amounts </a:t>
            </a:r>
            <a:r>
              <a:rPr lang="en-US" sz="1780" dirty="0"/>
              <a:t>are called </a:t>
            </a:r>
            <a:r>
              <a:rPr lang="en-US" sz="1780" b="1" dirty="0" smtClean="0">
                <a:solidFill>
                  <a:srgbClr val="FF0000"/>
                </a:solidFill>
              </a:rPr>
              <a:t>leakage.</a:t>
            </a:r>
            <a:endParaRPr lang="en-US" sz="1780" b="1" dirty="0">
              <a:solidFill>
                <a:srgbClr val="FF0000"/>
              </a:solidFill>
            </a:endParaRPr>
          </a:p>
          <a:p>
            <a:pPr marL="449263" indent="-430213">
              <a:buClr>
                <a:srgbClr val="0070C0"/>
              </a:buClr>
              <a:buFont typeface="Wingdings 3" panose="05040102010807070707" pitchFamily="18" charset="2"/>
              <a:buChar char=""/>
            </a:pPr>
            <a:r>
              <a:rPr lang="en-US" sz="1780" dirty="0"/>
              <a:t>In most all-inclusive package tours, about 80% of </a:t>
            </a:r>
            <a:r>
              <a:rPr lang="en-US" sz="1780" dirty="0" smtClean="0"/>
              <a:t/>
            </a:r>
            <a:br>
              <a:rPr lang="en-US" sz="1780" dirty="0" smtClean="0"/>
            </a:br>
            <a:r>
              <a:rPr lang="en-US" sz="1780" dirty="0" smtClean="0"/>
              <a:t>travelers' expenditure go </a:t>
            </a:r>
            <a:r>
              <a:rPr lang="en-US" sz="1780" dirty="0"/>
              <a:t>to the airlines, hotels and </a:t>
            </a:r>
            <a:r>
              <a:rPr lang="en-US" sz="1780" dirty="0" smtClean="0"/>
              <a:t/>
            </a:r>
            <a:br>
              <a:rPr lang="en-US" sz="1780" dirty="0" smtClean="0"/>
            </a:br>
            <a:r>
              <a:rPr lang="en-US" sz="1780" dirty="0" smtClean="0"/>
              <a:t>other </a:t>
            </a:r>
            <a:r>
              <a:rPr lang="en-US" sz="1780" dirty="0"/>
              <a:t>international companies, and not to local </a:t>
            </a:r>
            <a:r>
              <a:rPr lang="en-US" sz="1780" dirty="0" smtClean="0"/>
              <a:t/>
            </a:r>
            <a:br>
              <a:rPr lang="en-US" sz="1780" dirty="0" smtClean="0"/>
            </a:br>
            <a:r>
              <a:rPr lang="en-US" sz="1780" dirty="0" smtClean="0"/>
              <a:t>businesses </a:t>
            </a:r>
            <a:r>
              <a:rPr lang="en-US" sz="1780" dirty="0"/>
              <a:t>or workers. In addition, significant </a:t>
            </a:r>
            <a:r>
              <a:rPr lang="en-US" sz="1780" dirty="0" smtClean="0"/>
              <a:t/>
            </a:r>
            <a:br>
              <a:rPr lang="en-US" sz="1780" dirty="0" smtClean="0"/>
            </a:br>
            <a:r>
              <a:rPr lang="en-US" sz="1780" dirty="0" smtClean="0"/>
              <a:t>amounts of income that </a:t>
            </a:r>
            <a:r>
              <a:rPr lang="en-US" sz="1780" dirty="0"/>
              <a:t>is actually retained at </a:t>
            </a:r>
            <a:r>
              <a:rPr lang="en-US" sz="1780" dirty="0" smtClean="0"/>
              <a:t/>
            </a:r>
            <a:br>
              <a:rPr lang="en-US" sz="1780" dirty="0" smtClean="0"/>
            </a:br>
            <a:r>
              <a:rPr lang="en-US" sz="1780" dirty="0" smtClean="0"/>
              <a:t>destination </a:t>
            </a:r>
            <a:r>
              <a:rPr lang="en-US" sz="1780" dirty="0"/>
              <a:t>level </a:t>
            </a:r>
            <a:r>
              <a:rPr lang="en-US" sz="1780" dirty="0" smtClean="0"/>
              <a:t>can </a:t>
            </a:r>
            <a:r>
              <a:rPr lang="en-US" sz="1780" dirty="0"/>
              <a:t>leave again </a:t>
            </a:r>
            <a:r>
              <a:rPr lang="en-US" sz="1780" dirty="0" smtClean="0"/>
              <a:t>through leakage.</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20</a:t>
            </a:r>
          </a:p>
        </p:txBody>
      </p:sp>
      <p:pic>
        <p:nvPicPr>
          <p:cNvPr id="8196" name="Picture 4" descr="Image result for tourism leak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152" y="4221088"/>
            <a:ext cx="2880320"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8250964"/>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8568951" cy="5683094"/>
          </a:xfrm>
          <a:prstGeom prst="rect">
            <a:avLst/>
          </a:prstGeom>
        </p:spPr>
        <p:txBody>
          <a:bodyPr wrap="square">
            <a:spAutoFit/>
          </a:bodyPr>
          <a:lstStyle/>
          <a:p>
            <a:pPr marL="19050">
              <a:buClr>
                <a:srgbClr val="0070C0"/>
              </a:buClr>
            </a:pPr>
            <a:r>
              <a:rPr lang="en-US" sz="1730" b="1" dirty="0" smtClean="0"/>
              <a:t>The </a:t>
            </a:r>
            <a:r>
              <a:rPr lang="en-US" sz="1730" b="1" dirty="0"/>
              <a:t>positive economic impacts of tourism</a:t>
            </a:r>
          </a:p>
          <a:p>
            <a:pPr marL="449263" indent="-430213">
              <a:buClr>
                <a:srgbClr val="0070C0"/>
              </a:buClr>
              <a:buFont typeface="Wingdings 3" panose="05040102010807070707" pitchFamily="18" charset="2"/>
              <a:buChar char=""/>
            </a:pPr>
            <a:r>
              <a:rPr lang="en-US" sz="1730" dirty="0" smtClean="0"/>
              <a:t>E.g., </a:t>
            </a:r>
            <a:r>
              <a:rPr lang="en-US" sz="1730" dirty="0"/>
              <a:t>it is estimated that 70% of all </a:t>
            </a:r>
            <a:r>
              <a:rPr lang="en-US" sz="1730" dirty="0" smtClean="0"/>
              <a:t>the money </a:t>
            </a:r>
            <a:r>
              <a:rPr lang="en-US" sz="1730" dirty="0"/>
              <a:t>spent by tourists end up leaving Thailand and up </a:t>
            </a:r>
            <a:r>
              <a:rPr lang="en-US" sz="1730" dirty="0" smtClean="0"/>
              <a:t>to 80</a:t>
            </a:r>
            <a:r>
              <a:rPr lang="en-US" sz="1730" dirty="0"/>
              <a:t>% in certain parts of the </a:t>
            </a:r>
            <a:r>
              <a:rPr lang="en-US" sz="1730" dirty="0" smtClean="0"/>
              <a:t>Caribbean. There </a:t>
            </a:r>
            <a:r>
              <a:rPr lang="en-US" sz="1730" dirty="0"/>
              <a:t>are two main ways that leakage occurs</a:t>
            </a:r>
            <a:r>
              <a:rPr lang="en-US" sz="1730" dirty="0" smtClean="0"/>
              <a:t>:</a:t>
            </a:r>
          </a:p>
          <a:p>
            <a:pPr marL="723900" indent="-274638">
              <a:buClr>
                <a:srgbClr val="0070C0"/>
              </a:buClr>
              <a:buFont typeface="+mj-lt"/>
              <a:buAutoNum type="arabicPeriod"/>
            </a:pPr>
            <a:r>
              <a:rPr lang="en-US" sz="1730" b="1" dirty="0" smtClean="0">
                <a:solidFill>
                  <a:srgbClr val="FF0000"/>
                </a:solidFill>
              </a:rPr>
              <a:t>Import leakage</a:t>
            </a:r>
            <a:r>
              <a:rPr lang="en-US" sz="1730" dirty="0" smtClean="0"/>
              <a:t>: </a:t>
            </a:r>
            <a:r>
              <a:rPr lang="en-US" sz="1730" dirty="0"/>
              <a:t>This commonly occurs when </a:t>
            </a:r>
            <a:r>
              <a:rPr lang="en-US" sz="1730" dirty="0" smtClean="0"/>
              <a:t>tourists demand </a:t>
            </a:r>
            <a:r>
              <a:rPr lang="en-US" sz="1730" dirty="0"/>
              <a:t>standards of </a:t>
            </a:r>
            <a:r>
              <a:rPr lang="en-US" sz="1730" dirty="0" smtClean="0"/>
              <a:t>equipment</a:t>
            </a:r>
            <a:r>
              <a:rPr lang="en-US" sz="1730" dirty="0"/>
              <a:t>, food, and other </a:t>
            </a:r>
            <a:r>
              <a:rPr lang="en-US" sz="1730" dirty="0" smtClean="0"/>
              <a:t>products that </a:t>
            </a:r>
            <a:r>
              <a:rPr lang="en-US" sz="1730" dirty="0"/>
              <a:t>the host country cannot supply. Especially in LEDC s, food and drinks must often be imported, since local products are not up to the hotel’s (i.e. tourists) </a:t>
            </a:r>
            <a:r>
              <a:rPr lang="en-US" sz="1730" dirty="0" smtClean="0"/>
              <a:t>standards or </a:t>
            </a:r>
            <a:r>
              <a:rPr lang="en-US" sz="1730" dirty="0"/>
              <a:t>the country simply does not have a supplying </a:t>
            </a:r>
            <a:r>
              <a:rPr lang="en-US" sz="1730" dirty="0" smtClean="0"/>
              <a:t>industry. Much </a:t>
            </a:r>
            <a:r>
              <a:rPr lang="en-US" sz="1730" dirty="0"/>
              <a:t>of the income from tourism expenditures leaves </a:t>
            </a:r>
            <a:r>
              <a:rPr lang="en-US" sz="1730" dirty="0" smtClean="0"/>
              <a:t>the country again </a:t>
            </a:r>
            <a:br>
              <a:rPr lang="en-US" sz="1730" dirty="0" smtClean="0"/>
            </a:br>
            <a:r>
              <a:rPr lang="en-US" sz="1730" dirty="0" smtClean="0"/>
              <a:t>to </a:t>
            </a:r>
            <a:r>
              <a:rPr lang="en-US" sz="1730" dirty="0"/>
              <a:t>pay for these </a:t>
            </a:r>
            <a:r>
              <a:rPr lang="en-US" sz="1730" dirty="0" smtClean="0"/>
              <a:t>imports.</a:t>
            </a:r>
            <a:endParaRPr lang="en-US" sz="1730" dirty="0"/>
          </a:p>
          <a:p>
            <a:pPr marL="723900" indent="-274638">
              <a:buClr>
                <a:srgbClr val="0070C0"/>
              </a:buClr>
              <a:buFont typeface="+mj-lt"/>
              <a:buAutoNum type="arabicPeriod"/>
            </a:pPr>
            <a:r>
              <a:rPr lang="en-US" sz="1730" b="1" dirty="0">
                <a:solidFill>
                  <a:srgbClr val="FF0000"/>
                </a:solidFill>
              </a:rPr>
              <a:t>Export leakage</a:t>
            </a:r>
            <a:r>
              <a:rPr lang="en-US" sz="1730" dirty="0"/>
              <a:t>: Multi-national </a:t>
            </a:r>
            <a:r>
              <a:rPr lang="en-US" sz="1730" dirty="0" smtClean="0"/>
              <a:t>companies </a:t>
            </a:r>
            <a:br>
              <a:rPr lang="en-US" sz="1730" dirty="0" smtClean="0"/>
            </a:br>
            <a:r>
              <a:rPr lang="en-US" sz="1730" dirty="0" smtClean="0"/>
              <a:t>have </a:t>
            </a:r>
            <a:r>
              <a:rPr lang="en-US" sz="1730" dirty="0"/>
              <a:t>a substantial </a:t>
            </a:r>
            <a:r>
              <a:rPr lang="en-US" sz="1730" dirty="0" smtClean="0"/>
              <a:t>share in export leakage.</a:t>
            </a:r>
            <a:br>
              <a:rPr lang="en-US" sz="1730" dirty="0" smtClean="0"/>
            </a:br>
            <a:r>
              <a:rPr lang="en-US" sz="1730" dirty="0" smtClean="0"/>
              <a:t>In </a:t>
            </a:r>
            <a:r>
              <a:rPr lang="en-US" sz="1730" dirty="0"/>
              <a:t>the poorer </a:t>
            </a:r>
            <a:r>
              <a:rPr lang="en-US" sz="1730" dirty="0" smtClean="0"/>
              <a:t>developing destinations</a:t>
            </a:r>
            <a:r>
              <a:rPr lang="en-US" sz="1730" dirty="0"/>
              <a:t>, </a:t>
            </a:r>
            <a:r>
              <a:rPr lang="en-US" sz="1730" dirty="0" smtClean="0"/>
              <a:t/>
            </a:r>
            <a:br>
              <a:rPr lang="en-US" sz="1730" dirty="0" smtClean="0"/>
            </a:br>
            <a:r>
              <a:rPr lang="en-US" sz="1730" dirty="0" smtClean="0"/>
              <a:t>such companies are </a:t>
            </a:r>
            <a:r>
              <a:rPr lang="en-US" sz="1730" dirty="0"/>
              <a:t>the </a:t>
            </a:r>
            <a:r>
              <a:rPr lang="en-US" sz="1730" dirty="0" smtClean="0"/>
              <a:t>only </a:t>
            </a:r>
            <a:r>
              <a:rPr lang="en-US" sz="1730" dirty="0"/>
              <a:t>ones that </a:t>
            </a:r>
            <a:r>
              <a:rPr lang="en-US" sz="1730" dirty="0" smtClean="0"/>
              <a:t/>
            </a:r>
            <a:br>
              <a:rPr lang="en-US" sz="1730" dirty="0" smtClean="0"/>
            </a:br>
            <a:r>
              <a:rPr lang="en-US" sz="1730" dirty="0" smtClean="0"/>
              <a:t>possess </a:t>
            </a:r>
            <a:r>
              <a:rPr lang="en-US" sz="1730" dirty="0"/>
              <a:t>the necessary </a:t>
            </a:r>
            <a:r>
              <a:rPr lang="en-US" sz="1730" dirty="0" smtClean="0"/>
              <a:t>capital </a:t>
            </a:r>
            <a:r>
              <a:rPr lang="en-US" sz="1730" dirty="0"/>
              <a:t>to </a:t>
            </a:r>
            <a:r>
              <a:rPr lang="en-US" sz="1730" dirty="0" smtClean="0"/>
              <a:t>invest </a:t>
            </a:r>
            <a:r>
              <a:rPr lang="en-US" sz="1730" dirty="0"/>
              <a:t>in </a:t>
            </a:r>
            <a:r>
              <a:rPr lang="en-US" sz="1730" dirty="0" smtClean="0"/>
              <a:t/>
            </a:r>
            <a:br>
              <a:rPr lang="en-US" sz="1730" dirty="0" smtClean="0"/>
            </a:br>
            <a:r>
              <a:rPr lang="en-US" sz="1730" dirty="0" smtClean="0"/>
              <a:t>the </a:t>
            </a:r>
            <a:r>
              <a:rPr lang="en-US" sz="1730" dirty="0"/>
              <a:t>construction of </a:t>
            </a:r>
            <a:r>
              <a:rPr lang="en-US" sz="1730" dirty="0" smtClean="0"/>
              <a:t>tourism infrastructure </a:t>
            </a:r>
            <a:br>
              <a:rPr lang="en-US" sz="1730" dirty="0" smtClean="0"/>
            </a:br>
            <a:r>
              <a:rPr lang="en-US" sz="1730" dirty="0" smtClean="0"/>
              <a:t>and </a:t>
            </a:r>
            <a:r>
              <a:rPr lang="en-US" sz="1730" dirty="0"/>
              <a:t>facilities. As a </a:t>
            </a:r>
            <a:r>
              <a:rPr lang="en-US" sz="1730" dirty="0" smtClean="0"/>
              <a:t>consequence of </a:t>
            </a:r>
            <a:r>
              <a:rPr lang="en-US" sz="1730" dirty="0"/>
              <a:t>this, </a:t>
            </a:r>
            <a:r>
              <a:rPr lang="en-US" sz="1730" dirty="0" smtClean="0"/>
              <a:t>an</a:t>
            </a:r>
            <a:br>
              <a:rPr lang="en-US" sz="1730" dirty="0" smtClean="0"/>
            </a:br>
            <a:r>
              <a:rPr lang="en-US" sz="1730" dirty="0" smtClean="0"/>
              <a:t>export leakage arises </a:t>
            </a:r>
            <a:r>
              <a:rPr lang="en-US" sz="1730" dirty="0"/>
              <a:t>when </a:t>
            </a:r>
            <a:r>
              <a:rPr lang="en-US" sz="1730" dirty="0" smtClean="0"/>
              <a:t>overseas </a:t>
            </a:r>
            <a:br>
              <a:rPr lang="en-US" sz="1730" dirty="0" smtClean="0"/>
            </a:br>
            <a:r>
              <a:rPr lang="en-US" sz="1730" dirty="0" smtClean="0"/>
              <a:t>investors who finance the resorts </a:t>
            </a:r>
            <a:r>
              <a:rPr lang="en-US" sz="1730" dirty="0"/>
              <a:t>and </a:t>
            </a:r>
            <a:r>
              <a:rPr lang="en-US" sz="1730" dirty="0" smtClean="0"/>
              <a:t/>
            </a:r>
            <a:br>
              <a:rPr lang="en-US" sz="1730" dirty="0" smtClean="0"/>
            </a:br>
            <a:r>
              <a:rPr lang="en-US" sz="1730" dirty="0" smtClean="0"/>
              <a:t>hotels </a:t>
            </a:r>
            <a:r>
              <a:rPr lang="en-US" sz="1730" dirty="0"/>
              <a:t>take their  </a:t>
            </a:r>
            <a:r>
              <a:rPr lang="en-US" sz="1730" dirty="0" smtClean="0"/>
              <a:t>profits </a:t>
            </a:r>
            <a:r>
              <a:rPr lang="en-US" sz="1730" dirty="0"/>
              <a:t>back to their country of origin.</a:t>
            </a:r>
            <a:endParaRPr lang="en-US" sz="1730" dirty="0" smtClean="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a:t>
            </a:r>
          </a:p>
        </p:txBody>
      </p:sp>
      <p:pic>
        <p:nvPicPr>
          <p:cNvPr id="9218" name="Picture 2" descr="Image result for import leak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7696" y="3645024"/>
            <a:ext cx="3452775"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4320138"/>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C</a:t>
            </a:r>
            <a:endParaRPr lang="en-GB" b="1" dirty="0" smtClean="0"/>
          </a:p>
        </p:txBody>
      </p:sp>
      <p:sp>
        <p:nvSpPr>
          <p:cNvPr id="34" name="Rectangle 33"/>
          <p:cNvSpPr/>
          <p:nvPr/>
        </p:nvSpPr>
        <p:spPr>
          <a:xfrm>
            <a:off x="323527" y="1124744"/>
            <a:ext cx="8424935" cy="5455340"/>
          </a:xfrm>
          <a:prstGeom prst="rect">
            <a:avLst/>
          </a:prstGeom>
        </p:spPr>
        <p:txBody>
          <a:bodyPr wrap="square">
            <a:spAutoFit/>
          </a:bodyPr>
          <a:lstStyle/>
          <a:p>
            <a:pPr>
              <a:buClr>
                <a:srgbClr val="0070C0"/>
              </a:buClr>
            </a:pPr>
            <a:r>
              <a:rPr lang="en-US" sz="2050" dirty="0"/>
              <a:t>To achieve a </a:t>
            </a:r>
            <a:r>
              <a:rPr lang="en-US" sz="2050" b="1" dirty="0"/>
              <a:t>Grade C</a:t>
            </a:r>
            <a:r>
              <a:rPr lang="en-US" sz="2050" dirty="0"/>
              <a:t>, a candidate will be able to:</a:t>
            </a:r>
          </a:p>
          <a:p>
            <a:pPr marL="342900" indent="-342900">
              <a:buClr>
                <a:srgbClr val="0070C0"/>
              </a:buClr>
              <a:buFont typeface="Arial" panose="020B0604020202020204" pitchFamily="34" charset="0"/>
              <a:buChar char="•"/>
            </a:pPr>
            <a:r>
              <a:rPr lang="en-US" sz="2050" dirty="0" smtClean="0"/>
              <a:t>Recall</a:t>
            </a:r>
            <a:r>
              <a:rPr lang="en-US" sz="2050" dirty="0"/>
              <a:t>, select and present relevant factual information and communicate ideas and opinions in a </a:t>
            </a:r>
            <a:r>
              <a:rPr lang="en-US" sz="2050" dirty="0" smtClean="0"/>
              <a:t>mostly accurate </a:t>
            </a:r>
            <a:r>
              <a:rPr lang="en-US" sz="2050" dirty="0"/>
              <a:t>and logical manner</a:t>
            </a:r>
          </a:p>
          <a:p>
            <a:pPr marL="342900" indent="-342900">
              <a:buClr>
                <a:srgbClr val="0070C0"/>
              </a:buClr>
              <a:buFont typeface="Arial" panose="020B0604020202020204" pitchFamily="34" charset="0"/>
              <a:buChar char="•"/>
            </a:pPr>
            <a:r>
              <a:rPr lang="en-US" sz="2050" dirty="0" smtClean="0"/>
              <a:t>Demonstrate </a:t>
            </a:r>
            <a:r>
              <a:rPr lang="en-US" sz="2050" dirty="0"/>
              <a:t>sound use of travel and tourism industry terminology, including commonly </a:t>
            </a:r>
            <a:r>
              <a:rPr lang="en-US" sz="2050" dirty="0" smtClean="0"/>
              <a:t>used definitions</a:t>
            </a:r>
            <a:r>
              <a:rPr lang="en-US" sz="2050" dirty="0"/>
              <a:t>, concepts, models and patterns, although with some omissions</a:t>
            </a:r>
          </a:p>
          <a:p>
            <a:pPr marL="342900" indent="-342900">
              <a:buClr>
                <a:srgbClr val="0070C0"/>
              </a:buClr>
              <a:buFont typeface="Arial" panose="020B0604020202020204" pitchFamily="34" charset="0"/>
              <a:buChar char="•"/>
            </a:pPr>
            <a:r>
              <a:rPr lang="en-US" sz="2050" dirty="0" smtClean="0"/>
              <a:t>Use </a:t>
            </a:r>
            <a:r>
              <a:rPr lang="en-US" sz="2050" dirty="0"/>
              <a:t>knowledge and understanding to select some relevant examples, to </a:t>
            </a:r>
            <a:r>
              <a:rPr lang="en-US" sz="2050" dirty="0" err="1"/>
              <a:t>recognise</a:t>
            </a:r>
            <a:r>
              <a:rPr lang="en-US" sz="2050" dirty="0"/>
              <a:t> some patterns </a:t>
            </a:r>
            <a:r>
              <a:rPr lang="en-US" sz="2050" dirty="0" smtClean="0"/>
              <a:t>and to </a:t>
            </a:r>
            <a:r>
              <a:rPr lang="en-US" sz="2050" dirty="0"/>
              <a:t>attempt analysis of some evidence</a:t>
            </a:r>
          </a:p>
          <a:p>
            <a:pPr marL="342900" indent="-342900">
              <a:buClr>
                <a:srgbClr val="0070C0"/>
              </a:buClr>
              <a:buFont typeface="Arial" panose="020B0604020202020204" pitchFamily="34" charset="0"/>
              <a:buChar char="•"/>
            </a:pPr>
            <a:r>
              <a:rPr lang="en-US" sz="2050" dirty="0" smtClean="0"/>
              <a:t>Present </a:t>
            </a:r>
            <a:r>
              <a:rPr lang="en-US" sz="2050" dirty="0"/>
              <a:t>valid explanations for phenomena, patterns and relationships</a:t>
            </a:r>
          </a:p>
          <a:p>
            <a:pPr marL="342900" indent="-342900">
              <a:buClr>
                <a:srgbClr val="0070C0"/>
              </a:buClr>
              <a:buFont typeface="Arial" panose="020B0604020202020204" pitchFamily="34" charset="0"/>
              <a:buChar char="•"/>
            </a:pPr>
            <a:r>
              <a:rPr lang="en-US" sz="2050" dirty="0" smtClean="0"/>
              <a:t>Understand </a:t>
            </a:r>
            <a:r>
              <a:rPr lang="en-US" sz="2050" dirty="0"/>
              <a:t>some implications and draw some valid inferences from data and source materials</a:t>
            </a:r>
          </a:p>
          <a:p>
            <a:pPr marL="342900" indent="-342900">
              <a:buClr>
                <a:srgbClr val="0070C0"/>
              </a:buClr>
              <a:buFont typeface="Arial" panose="020B0604020202020204" pitchFamily="34" charset="0"/>
              <a:buChar char="•"/>
            </a:pPr>
            <a:r>
              <a:rPr lang="en-US" sz="2050" dirty="0" smtClean="0"/>
              <a:t>Discuss </a:t>
            </a:r>
            <a:r>
              <a:rPr lang="en-US" sz="2050" dirty="0"/>
              <a:t>and evaluate some choices, and attempt reasoned decisions, recommendations </a:t>
            </a:r>
            <a:r>
              <a:rPr lang="en-US" sz="2050" dirty="0" smtClean="0"/>
              <a:t>and judgements</a:t>
            </a:r>
            <a:endParaRPr lang="en-US" sz="2050" dirty="0"/>
          </a:p>
          <a:p>
            <a:pPr marL="342900" indent="-342900">
              <a:buClr>
                <a:srgbClr val="0070C0"/>
              </a:buClr>
              <a:buFont typeface="Arial" panose="020B0604020202020204" pitchFamily="34" charset="0"/>
              <a:buChar char="•"/>
            </a:pPr>
            <a:r>
              <a:rPr lang="en-US" sz="2050" dirty="0" smtClean="0"/>
              <a:t>Draw </a:t>
            </a:r>
            <a:r>
              <a:rPr lang="en-US" sz="2050" dirty="0"/>
              <a:t>sound conclusions by a consideration of some of the evidence</a:t>
            </a:r>
          </a:p>
        </p:txBody>
      </p:sp>
    </p:spTree>
    <p:extLst>
      <p:ext uri="{BB962C8B-B14F-4D97-AF65-F5344CB8AC3E}">
        <p14:creationId xmlns:p14="http://schemas.microsoft.com/office/powerpoint/2010/main" val="3694462258"/>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1" y="1109057"/>
            <a:ext cx="7128792" cy="5632311"/>
          </a:xfrm>
          <a:prstGeom prst="rect">
            <a:avLst/>
          </a:prstGeom>
        </p:spPr>
        <p:txBody>
          <a:bodyPr wrap="square">
            <a:spAutoFit/>
          </a:bodyPr>
          <a:lstStyle/>
          <a:p>
            <a:pPr marL="19050">
              <a:buClr>
                <a:srgbClr val="0070C0"/>
              </a:buClr>
            </a:pPr>
            <a:r>
              <a:rPr lang="en-US" b="1" dirty="0" smtClean="0"/>
              <a:t>The </a:t>
            </a:r>
            <a:r>
              <a:rPr lang="en-US" b="1" dirty="0"/>
              <a:t>positive economic impacts of tourism</a:t>
            </a:r>
          </a:p>
          <a:p>
            <a:pPr marL="449263" indent="-430213">
              <a:buClr>
                <a:srgbClr val="0070C0"/>
              </a:buClr>
              <a:buFont typeface="Wingdings 3" panose="05040102010807070707" pitchFamily="18" charset="2"/>
              <a:buChar char=""/>
            </a:pPr>
            <a:r>
              <a:rPr lang="en-US" dirty="0"/>
              <a:t>All-inclusive </a:t>
            </a:r>
            <a:r>
              <a:rPr lang="en-US" dirty="0" smtClean="0"/>
              <a:t>resorts </a:t>
            </a:r>
            <a:r>
              <a:rPr lang="en-US" dirty="0"/>
              <a:t>and the increasing popularity of cruise ships in </a:t>
            </a:r>
            <a:r>
              <a:rPr lang="en-US" dirty="0" smtClean="0"/>
              <a:t>many destinations </a:t>
            </a:r>
            <a:r>
              <a:rPr lang="en-US" dirty="0"/>
              <a:t>exert a clear restraining influence on the local economies.</a:t>
            </a:r>
          </a:p>
          <a:p>
            <a:pPr marL="449263" indent="-430213">
              <a:buClr>
                <a:srgbClr val="0070C0"/>
              </a:buClr>
              <a:buFont typeface="Wingdings 3" panose="05040102010807070707" pitchFamily="18" charset="2"/>
              <a:buChar char=""/>
            </a:pPr>
            <a:r>
              <a:rPr lang="en-US" dirty="0"/>
              <a:t>Local businesses often see their chances to earn income from </a:t>
            </a:r>
            <a:r>
              <a:rPr lang="en-US" dirty="0" smtClean="0"/>
              <a:t>tourists severely </a:t>
            </a:r>
            <a:r>
              <a:rPr lang="en-US" dirty="0"/>
              <a:t>reduced when tourists remain for their entire stay at the </a:t>
            </a:r>
            <a:r>
              <a:rPr lang="en-US" dirty="0" smtClean="0"/>
              <a:t>same cruise </a:t>
            </a:r>
            <a:r>
              <a:rPr lang="en-US" dirty="0"/>
              <a:t>ship or resort. Holidays on an all-inclusive basis provide </a:t>
            </a:r>
            <a:r>
              <a:rPr lang="en-US" dirty="0" smtClean="0"/>
              <a:t>almost everything </a:t>
            </a:r>
            <a:r>
              <a:rPr lang="en-US" dirty="0"/>
              <a:t>that the visiting tourists need and very little opportunity is </a:t>
            </a:r>
            <a:r>
              <a:rPr lang="en-US" dirty="0" smtClean="0"/>
              <a:t>left for </a:t>
            </a:r>
            <a:r>
              <a:rPr lang="en-US" dirty="0"/>
              <a:t>local people to profit from tourism in such locations. </a:t>
            </a:r>
            <a:r>
              <a:rPr lang="en-US" dirty="0" smtClean="0"/>
              <a:t>Furthermore, all-</a:t>
            </a:r>
            <a:r>
              <a:rPr lang="en-US" dirty="0" err="1" smtClean="0"/>
              <a:t>inclusives</a:t>
            </a:r>
            <a:r>
              <a:rPr lang="en-US" dirty="0" smtClean="0"/>
              <a:t> </a:t>
            </a:r>
            <a:r>
              <a:rPr lang="en-US" dirty="0"/>
              <a:t>also tend to import more and employ fewer local people </a:t>
            </a:r>
            <a:r>
              <a:rPr lang="en-US" dirty="0" smtClean="0"/>
              <a:t>and so </a:t>
            </a:r>
            <a:r>
              <a:rPr lang="en-US" dirty="0"/>
              <a:t>a much smaller multiplier effect is felt within the local economy.</a:t>
            </a:r>
          </a:p>
          <a:p>
            <a:pPr marL="449263" indent="-430213">
              <a:buClr>
                <a:srgbClr val="0070C0"/>
              </a:buClr>
              <a:buFont typeface="Wingdings 3" panose="05040102010807070707" pitchFamily="18" charset="2"/>
              <a:buChar char=""/>
            </a:pPr>
            <a:r>
              <a:rPr lang="en-US" dirty="0"/>
              <a:t>Tourism development can cost the local government and </a:t>
            </a:r>
            <a:r>
              <a:rPr lang="en-US" dirty="0" smtClean="0"/>
              <a:t>local taxpayers </a:t>
            </a:r>
            <a:r>
              <a:rPr lang="en-US" dirty="0"/>
              <a:t>a great deal of money. Developers may want the </a:t>
            </a:r>
            <a:r>
              <a:rPr lang="en-US" dirty="0" smtClean="0"/>
              <a:t>government to </a:t>
            </a:r>
            <a:r>
              <a:rPr lang="en-US" dirty="0"/>
              <a:t>improve the airport, roads and other infrastructures, and </a:t>
            </a:r>
            <a:r>
              <a:rPr lang="en-US" dirty="0" smtClean="0"/>
              <a:t>possibly to </a:t>
            </a:r>
            <a:r>
              <a:rPr lang="en-US" dirty="0"/>
              <a:t>provide tax breaks and other financial advantages, which are </a:t>
            </a:r>
            <a:r>
              <a:rPr lang="en-US" dirty="0" smtClean="0"/>
              <a:t>costly activities </a:t>
            </a:r>
            <a:r>
              <a:rPr lang="en-US" dirty="0"/>
              <a:t>for the government. Public resources spent on </a:t>
            </a:r>
            <a:r>
              <a:rPr lang="en-US" dirty="0" smtClean="0"/>
              <a:t>subsidised infrastructure </a:t>
            </a:r>
            <a:r>
              <a:rPr lang="en-US" dirty="0"/>
              <a:t>or tax incentives may reduce government investment </a:t>
            </a:r>
            <a:r>
              <a:rPr lang="en-US" dirty="0" smtClean="0"/>
              <a:t>in other </a:t>
            </a:r>
            <a:r>
              <a:rPr lang="en-US" dirty="0"/>
              <a:t>critical areas such as education and health</a:t>
            </a:r>
            <a:r>
              <a:rPr lang="en-US" dirty="0" smtClean="0"/>
              <a:t>.</a:t>
            </a:r>
            <a:endParaRPr lang="en-US"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a:t>
            </a:r>
          </a:p>
        </p:txBody>
      </p:sp>
      <p:pic>
        <p:nvPicPr>
          <p:cNvPr id="12290" name="Picture 2" descr="Image result for all inclusive resorts in hurghada egyp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80312" y="1145282"/>
            <a:ext cx="1440159" cy="1080120"/>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all inclusive resorts in hurghada egyp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80311" y="2348880"/>
            <a:ext cx="1411471" cy="940981"/>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Image result for all inclusive resorts in hurghada egyp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6701"/>
          <a:stretch/>
        </p:blipFill>
        <p:spPr bwMode="auto">
          <a:xfrm>
            <a:off x="7380310" y="3501008"/>
            <a:ext cx="1411471" cy="951986"/>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Image result for cruise ships"/>
          <p:cNvPicPr>
            <a:picLocks noChangeAspect="1" noChangeArrowheads="1"/>
          </p:cNvPicPr>
          <p:nvPr/>
        </p:nvPicPr>
        <p:blipFill rotWithShape="1">
          <a:blip r:embed="rId7">
            <a:extLst>
              <a:ext uri="{28A0092B-C50C-407E-A947-70E740481C1C}">
                <a14:useLocalDpi xmlns:a14="http://schemas.microsoft.com/office/drawing/2010/main" val="0"/>
              </a:ext>
            </a:extLst>
          </a:blip>
          <a:srcRect t="5995" b="9334"/>
          <a:stretch/>
        </p:blipFill>
        <p:spPr bwMode="auto">
          <a:xfrm>
            <a:off x="7380309" y="4602975"/>
            <a:ext cx="1434895" cy="19223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0363623"/>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7128789" cy="5632311"/>
          </a:xfrm>
          <a:prstGeom prst="rect">
            <a:avLst/>
          </a:prstGeom>
        </p:spPr>
        <p:txBody>
          <a:bodyPr wrap="square">
            <a:spAutoFit/>
          </a:bodyPr>
          <a:lstStyle/>
          <a:p>
            <a:pPr marL="19050">
              <a:buClr>
                <a:srgbClr val="0070C0"/>
              </a:buClr>
            </a:pPr>
            <a:r>
              <a:rPr lang="en-US" b="1" dirty="0" smtClean="0"/>
              <a:t>The </a:t>
            </a:r>
            <a:r>
              <a:rPr lang="en-US" b="1" dirty="0"/>
              <a:t>positive economic impacts of tourism</a:t>
            </a:r>
          </a:p>
          <a:p>
            <a:pPr marL="449263" indent="-430213">
              <a:buClr>
                <a:srgbClr val="0070C0"/>
              </a:buClr>
              <a:buFont typeface="Wingdings 3" panose="05040102010807070707" pitchFamily="18" charset="2"/>
              <a:buChar char=""/>
            </a:pPr>
            <a:r>
              <a:rPr lang="en-US" dirty="0" smtClean="0"/>
              <a:t>Increasing </a:t>
            </a:r>
            <a:r>
              <a:rPr lang="en-US" dirty="0"/>
              <a:t>demand for basic services and goods from tourists </a:t>
            </a:r>
            <a:r>
              <a:rPr lang="en-US" dirty="0" smtClean="0"/>
              <a:t>will often </a:t>
            </a:r>
            <a:r>
              <a:rPr lang="en-US" dirty="0"/>
              <a:t>cause price rises and lead to inflation that negatively affects </a:t>
            </a:r>
            <a:r>
              <a:rPr lang="en-US" dirty="0" smtClean="0"/>
              <a:t>local residents </a:t>
            </a:r>
            <a:r>
              <a:rPr lang="en-US" dirty="0"/>
              <a:t>whose income does not increase proportionately. In the </a:t>
            </a:r>
            <a:r>
              <a:rPr lang="en-US" dirty="0" smtClean="0"/>
              <a:t>same way</a:t>
            </a:r>
            <a:r>
              <a:rPr lang="en-US" dirty="0"/>
              <a:t>, tourism development can increase the price of buildings and </a:t>
            </a:r>
            <a:r>
              <a:rPr lang="en-US" dirty="0" smtClean="0"/>
              <a:t>land. This </a:t>
            </a:r>
            <a:r>
              <a:rPr lang="en-US" dirty="0"/>
              <a:t>makes it more difficult for local people to five in tourist areas </a:t>
            </a:r>
            <a:r>
              <a:rPr lang="en-US" dirty="0" smtClean="0"/>
              <a:t>and can </a:t>
            </a:r>
            <a:r>
              <a:rPr lang="en-US" dirty="0"/>
              <a:t>result in the displacement of the local </a:t>
            </a:r>
            <a:r>
              <a:rPr lang="en-US" dirty="0" smtClean="0"/>
              <a:t>population. </a:t>
            </a:r>
          </a:p>
          <a:p>
            <a:pPr marL="449263" indent="-430213">
              <a:buClr>
                <a:srgbClr val="0070C0"/>
              </a:buClr>
              <a:buFont typeface="Wingdings 3" panose="05040102010807070707" pitchFamily="18" charset="2"/>
              <a:buChar char=""/>
            </a:pPr>
            <a:r>
              <a:rPr lang="en-US" dirty="0" smtClean="0"/>
              <a:t>Many </a:t>
            </a:r>
            <a:r>
              <a:rPr lang="en-US" dirty="0"/>
              <a:t>countries, especially developing countries with little ability </a:t>
            </a:r>
            <a:r>
              <a:rPr lang="en-US" dirty="0" smtClean="0"/>
              <a:t>to explore </a:t>
            </a:r>
            <a:r>
              <a:rPr lang="en-US" dirty="0"/>
              <a:t>other resources, have embraced tourism as a way to boost </a:t>
            </a:r>
            <a:r>
              <a:rPr lang="en-US" dirty="0" smtClean="0"/>
              <a:t>the economy</a:t>
            </a:r>
            <a:r>
              <a:rPr lang="en-US" dirty="0"/>
              <a:t>. Over-reliance on tourism carries risks to </a:t>
            </a:r>
            <a:r>
              <a:rPr lang="en-US" dirty="0" smtClean="0"/>
              <a:t>tourism-dependent economies</a:t>
            </a:r>
            <a:r>
              <a:rPr lang="en-US" dirty="0"/>
              <a:t>. Economic recession, the impacts of natural disasters such </a:t>
            </a:r>
            <a:r>
              <a:rPr lang="en-US" dirty="0" smtClean="0"/>
              <a:t>as tropical </a:t>
            </a:r>
            <a:r>
              <a:rPr lang="en-US" dirty="0"/>
              <a:t>storms and changing tourism patterns can all have a </a:t>
            </a:r>
            <a:r>
              <a:rPr lang="en-US" dirty="0" smtClean="0"/>
              <a:t>devastating effect </a:t>
            </a:r>
            <a:r>
              <a:rPr lang="en-US" dirty="0"/>
              <a:t>and the destination could go into a serious economic decline.</a:t>
            </a:r>
          </a:p>
          <a:p>
            <a:pPr marL="449263" indent="-430213">
              <a:buClr>
                <a:srgbClr val="0070C0"/>
              </a:buClr>
              <a:buFont typeface="Wingdings 3" panose="05040102010807070707" pitchFamily="18" charset="2"/>
              <a:buChar char=""/>
            </a:pPr>
            <a:r>
              <a:rPr lang="en-US" dirty="0"/>
              <a:t>However, there is little doubt that tourism developments can </a:t>
            </a:r>
            <a:r>
              <a:rPr lang="en-US" dirty="0" smtClean="0"/>
              <a:t>generate significant </a:t>
            </a:r>
            <a:r>
              <a:rPr lang="en-US" dirty="0"/>
              <a:t>economic impacts for particular destinations. Let us have </a:t>
            </a:r>
            <a:r>
              <a:rPr lang="en-US" dirty="0" smtClean="0"/>
              <a:t>a brief </a:t>
            </a:r>
            <a:r>
              <a:rPr lang="en-US" dirty="0"/>
              <a:t>look at what happened to Liverpool in 2008, when the city was </a:t>
            </a:r>
            <a:r>
              <a:rPr lang="en-US" dirty="0" smtClean="0"/>
              <a:t>the European </a:t>
            </a:r>
            <a:r>
              <a:rPr lang="en-US" dirty="0"/>
              <a:t>Capital of Culture.</a:t>
            </a:r>
            <a:endParaRPr lang="en-US" dirty="0" smtClean="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21</a:t>
            </a:r>
          </a:p>
        </p:txBody>
      </p:sp>
      <p:pic>
        <p:nvPicPr>
          <p:cNvPr id="5" name="Picture 2" descr="Image result for all inclusive resorts in hurghada egyp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80312" y="1145282"/>
            <a:ext cx="1440159" cy="108012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all inclusive resorts in hurghada egyp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80311" y="2348880"/>
            <a:ext cx="1411471" cy="94098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all inclusive resorts in hurghada egypt"/>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6701"/>
          <a:stretch/>
        </p:blipFill>
        <p:spPr bwMode="auto">
          <a:xfrm>
            <a:off x="7380310" y="3501008"/>
            <a:ext cx="1411471" cy="95198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Image result for cruise ships"/>
          <p:cNvPicPr>
            <a:picLocks noChangeAspect="1" noChangeArrowheads="1"/>
          </p:cNvPicPr>
          <p:nvPr/>
        </p:nvPicPr>
        <p:blipFill rotWithShape="1">
          <a:blip r:embed="rId7">
            <a:extLst>
              <a:ext uri="{28A0092B-C50C-407E-A947-70E740481C1C}">
                <a14:useLocalDpi xmlns:a14="http://schemas.microsoft.com/office/drawing/2010/main" val="0"/>
              </a:ext>
            </a:extLst>
          </a:blip>
          <a:srcRect t="5995" b="9334"/>
          <a:stretch/>
        </p:blipFill>
        <p:spPr bwMode="auto">
          <a:xfrm>
            <a:off x="7380309" y="4602975"/>
            <a:ext cx="1434895" cy="19223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0051926"/>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6336704" cy="5355312"/>
          </a:xfrm>
          <a:prstGeom prst="rect">
            <a:avLst/>
          </a:prstGeom>
        </p:spPr>
        <p:txBody>
          <a:bodyPr wrap="square">
            <a:spAutoFit/>
          </a:bodyPr>
          <a:lstStyle/>
          <a:p>
            <a:pPr marL="361950" indent="-342900">
              <a:buClr>
                <a:srgbClr val="0070C0"/>
              </a:buClr>
              <a:buFont typeface="Wingdings 3" panose="05040102010807070707" pitchFamily="18" charset="2"/>
              <a:buChar char=""/>
            </a:pPr>
            <a:r>
              <a:rPr lang="en-US" sz="1900" dirty="0"/>
              <a:t>The city of Liverpool was the European Capital </a:t>
            </a:r>
            <a:r>
              <a:rPr lang="en-US" sz="1900" dirty="0" smtClean="0"/>
              <a:t>of </a:t>
            </a:r>
            <a:r>
              <a:rPr lang="en-US" sz="1900" dirty="0"/>
              <a:t>Culture in 2008. Overall, tourism in the city </a:t>
            </a:r>
            <a:r>
              <a:rPr lang="en-US" sz="1900" dirty="0" smtClean="0"/>
              <a:t>region </a:t>
            </a:r>
            <a:r>
              <a:rPr lang="en-US" sz="1900" dirty="0"/>
              <a:t>showed a substantial increase between </a:t>
            </a:r>
            <a:r>
              <a:rPr lang="en-US" sz="1900" dirty="0" smtClean="0"/>
              <a:t>2007 </a:t>
            </a:r>
            <a:r>
              <a:rPr lang="en-US" sz="1900" dirty="0"/>
              <a:t>and 2008. The number of visits to Liverpool </a:t>
            </a:r>
            <a:r>
              <a:rPr lang="en-US" sz="1900" dirty="0" smtClean="0"/>
              <a:t>grew </a:t>
            </a:r>
            <a:r>
              <a:rPr lang="en-US" sz="1900" dirty="0"/>
              <a:t>by 34%, and the number of visits to the city </a:t>
            </a:r>
            <a:r>
              <a:rPr lang="en-US" sz="1900" dirty="0" smtClean="0"/>
              <a:t>region </a:t>
            </a:r>
            <a:r>
              <a:rPr lang="en-US" sz="1900" dirty="0"/>
              <a:t>as a whole grew by 19%. In comparison </a:t>
            </a:r>
            <a:r>
              <a:rPr lang="en-US" sz="1900" dirty="0" smtClean="0"/>
              <a:t>to </a:t>
            </a:r>
            <a:r>
              <a:rPr lang="en-US" sz="1900" dirty="0"/>
              <a:t>other sub-regional areas in the North West </a:t>
            </a:r>
            <a:r>
              <a:rPr lang="en-US" sz="1900" dirty="0" smtClean="0"/>
              <a:t>of England, the Liverpool city region showed  substantial increases over the rest of the region in both day and staying visitors.</a:t>
            </a:r>
          </a:p>
          <a:p>
            <a:pPr marL="361950" indent="-342900">
              <a:buClr>
                <a:srgbClr val="0070C0"/>
              </a:buClr>
              <a:buFont typeface="Wingdings 3" panose="05040102010807070707" pitchFamily="18" charset="2"/>
              <a:buChar char=""/>
            </a:pPr>
            <a:r>
              <a:rPr lang="en-US" sz="1900" dirty="0" smtClean="0"/>
              <a:t>It </a:t>
            </a:r>
            <a:r>
              <a:rPr lang="en-US" sz="1900" dirty="0"/>
              <a:t>has been estimated that 35% of all visits to </a:t>
            </a:r>
            <a:r>
              <a:rPr lang="en-US" sz="1900" dirty="0" smtClean="0"/>
              <a:t>the city </a:t>
            </a:r>
            <a:r>
              <a:rPr lang="en-US" sz="1900" dirty="0"/>
              <a:t>in 2008 were influenced by Liverpool </a:t>
            </a:r>
            <a:r>
              <a:rPr lang="en-US" sz="1900" dirty="0" smtClean="0"/>
              <a:t>being </a:t>
            </a:r>
            <a:r>
              <a:rPr lang="en-US" sz="1900" dirty="0"/>
              <a:t>the European Capital </a:t>
            </a:r>
            <a:r>
              <a:rPr lang="en-US" sz="1900" dirty="0" smtClean="0"/>
              <a:t>of Culture</a:t>
            </a:r>
            <a:r>
              <a:rPr lang="en-US" sz="1900" dirty="0"/>
              <a:t>, and would </a:t>
            </a:r>
            <a:r>
              <a:rPr lang="en-US" sz="1900" dirty="0" smtClean="0"/>
              <a:t>not </a:t>
            </a:r>
            <a:r>
              <a:rPr lang="en-US" sz="1900" dirty="0"/>
              <a:t>have happened </a:t>
            </a:r>
            <a:r>
              <a:rPr lang="en-US" sz="1900" dirty="0" smtClean="0"/>
              <a:t>otherwise. This </a:t>
            </a:r>
            <a:r>
              <a:rPr lang="en-US" sz="1900" dirty="0"/>
              <a:t>equates to </a:t>
            </a:r>
            <a:r>
              <a:rPr lang="en-US" sz="1900" dirty="0" smtClean="0"/>
              <a:t>9.7m visits </a:t>
            </a:r>
            <a:r>
              <a:rPr lang="en-US" sz="1900" dirty="0"/>
              <a:t>being generated, with </a:t>
            </a:r>
            <a:r>
              <a:rPr lang="en-US" sz="1900" dirty="0" smtClean="0"/>
              <a:t>6.4m (66%) </a:t>
            </a:r>
            <a:r>
              <a:rPr lang="en-US" sz="1900" dirty="0"/>
              <a:t>o</a:t>
            </a:r>
            <a:r>
              <a:rPr lang="en-US" sz="1900" dirty="0" smtClean="0"/>
              <a:t>f those  being first time visits (and therefor </a:t>
            </a:r>
            <a:r>
              <a:rPr lang="en-US" sz="1900" dirty="0"/>
              <a:t>first-time visitors). Almost 3 million of these </a:t>
            </a:r>
            <a:r>
              <a:rPr lang="en-US" sz="1900" dirty="0" smtClean="0"/>
              <a:t>visitors </a:t>
            </a:r>
            <a:r>
              <a:rPr lang="en-US" sz="1900" dirty="0"/>
              <a:t>who came from the UK were from outside </a:t>
            </a:r>
            <a:r>
              <a:rPr lang="en-US" sz="1900" dirty="0" smtClean="0"/>
              <a:t>the </a:t>
            </a:r>
            <a:r>
              <a:rPr lang="en-US" sz="1900" dirty="0"/>
              <a:t>North West; and almost </a:t>
            </a:r>
            <a:r>
              <a:rPr lang="en-US" sz="1900" dirty="0" smtClean="0"/>
              <a:t>2.6m </a:t>
            </a:r>
            <a:r>
              <a:rPr lang="en-US" sz="1900" dirty="0"/>
              <a:t>(87%) of </a:t>
            </a:r>
            <a:r>
              <a:rPr lang="en-US" sz="1900" dirty="0" smtClean="0"/>
              <a:t>these </a:t>
            </a:r>
            <a:r>
              <a:rPr lang="en-US" sz="1900" dirty="0"/>
              <a:t>were first-time visitors</a:t>
            </a:r>
            <a:r>
              <a:rPr lang="en-US" sz="1900" dirty="0" smtClean="0"/>
              <a:t>.</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a:t>
            </a:r>
          </a:p>
        </p:txBody>
      </p:sp>
      <p:pic>
        <p:nvPicPr>
          <p:cNvPr id="14338" name="Picture 2" descr="Image result for liverpool european city of cultur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8224" y="1128165"/>
            <a:ext cx="2219400" cy="1251187"/>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Image result for liverpool european city of cultur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24" y="2515716"/>
            <a:ext cx="2219400" cy="1600529"/>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Image result for liverpool european city of cultur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88224" y="4252609"/>
            <a:ext cx="2219400" cy="124841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545664" y="5940021"/>
            <a:ext cx="22619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n-IE" dirty="0" smtClean="0"/>
              <a:t>Click Here for Video</a:t>
            </a:r>
            <a:endParaRPr lang="en-GB" dirty="0"/>
          </a:p>
        </p:txBody>
      </p:sp>
    </p:spTree>
    <p:extLst>
      <p:ext uri="{BB962C8B-B14F-4D97-AF65-F5344CB8AC3E}">
        <p14:creationId xmlns:p14="http://schemas.microsoft.com/office/powerpoint/2010/main" val="4290167392"/>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6264696" cy="3308598"/>
          </a:xfrm>
          <a:prstGeom prst="rect">
            <a:avLst/>
          </a:prstGeom>
        </p:spPr>
        <p:txBody>
          <a:bodyPr wrap="square">
            <a:spAutoFit/>
          </a:bodyPr>
          <a:lstStyle/>
          <a:p>
            <a:pPr marL="361950" indent="-342900">
              <a:buClr>
                <a:srgbClr val="0070C0"/>
              </a:buClr>
              <a:buFont typeface="Wingdings 3" panose="05040102010807070707" pitchFamily="18" charset="2"/>
              <a:buChar char=""/>
            </a:pPr>
            <a:r>
              <a:rPr lang="en-US" sz="1900" dirty="0" smtClean="0"/>
              <a:t>The </a:t>
            </a:r>
            <a:r>
              <a:rPr lang="en-US" sz="1900" dirty="0"/>
              <a:t>proportion of </a:t>
            </a:r>
            <a:r>
              <a:rPr lang="en-US" sz="1900" dirty="0" smtClean="0"/>
              <a:t>first-time visitors </a:t>
            </a:r>
            <a:r>
              <a:rPr lang="en-US" sz="1900" dirty="0"/>
              <a:t>amongst those influenced by the </a:t>
            </a:r>
            <a:r>
              <a:rPr lang="en-US" sz="1900" dirty="0" smtClean="0"/>
              <a:t>city being </a:t>
            </a:r>
            <a:r>
              <a:rPr lang="en-US" sz="1900" dirty="0"/>
              <a:t>the European Capital of Culture rises </a:t>
            </a:r>
            <a:r>
              <a:rPr lang="en-US" sz="1900" dirty="0" smtClean="0"/>
              <a:t>significantly </a:t>
            </a:r>
            <a:r>
              <a:rPr lang="en-US" sz="1900" dirty="0"/>
              <a:t>in those coming from outside the UK </a:t>
            </a:r>
            <a:r>
              <a:rPr lang="en-IE" sz="1900" dirty="0" smtClean="0"/>
              <a:t>(almost 2.6m), with 97% of all international visitors visiting the city for the first time.</a:t>
            </a:r>
          </a:p>
          <a:p>
            <a:pPr marL="361950" indent="-342900">
              <a:buClr>
                <a:srgbClr val="0070C0"/>
              </a:buClr>
              <a:buFont typeface="Wingdings 3" panose="05040102010807070707" pitchFamily="18" charset="2"/>
              <a:buChar char=""/>
            </a:pPr>
            <a:r>
              <a:rPr lang="en-IE" sz="1900" dirty="0" smtClean="0"/>
              <a:t>It is estimated that additional visits driven</a:t>
            </a:r>
            <a:r>
              <a:rPr lang="en-US" sz="1900" dirty="0" smtClean="0"/>
              <a:t> </a:t>
            </a:r>
            <a:r>
              <a:rPr lang="en-US" sz="1900" dirty="0"/>
              <a:t>by Liverpool being the European Capital of </a:t>
            </a:r>
            <a:r>
              <a:rPr lang="en-US" sz="1900" dirty="0" smtClean="0"/>
              <a:t>Culture</a:t>
            </a:r>
            <a:r>
              <a:rPr lang="en-US" sz="1900" dirty="0"/>
              <a:t>, including both event </a:t>
            </a:r>
            <a:r>
              <a:rPr lang="en-US" sz="1900" dirty="0" smtClean="0"/>
              <a:t>attendees </a:t>
            </a:r>
            <a:r>
              <a:rPr lang="en-US" sz="1900" dirty="0"/>
              <a:t>and non </a:t>
            </a:r>
            <a:r>
              <a:rPr lang="en-US" sz="1900" dirty="0" smtClean="0"/>
              <a:t>event </a:t>
            </a:r>
            <a:r>
              <a:rPr lang="en-US" sz="1900" dirty="0"/>
              <a:t>attendees, generated </a:t>
            </a:r>
            <a:r>
              <a:rPr lang="en-US" sz="1900" dirty="0" smtClean="0"/>
              <a:t>£753.8m of </a:t>
            </a:r>
            <a:r>
              <a:rPr lang="en-US" sz="1900" dirty="0"/>
              <a:t>direct visitor spend. The impact of this additional </a:t>
            </a:r>
            <a:r>
              <a:rPr lang="en-US" sz="1900" dirty="0" smtClean="0"/>
              <a:t>spend</a:t>
            </a:r>
            <a:r>
              <a:rPr lang="en-US" sz="1900" dirty="0"/>
              <a:t>, indirect impact and jobs supported </a:t>
            </a:r>
            <a:r>
              <a:rPr lang="en-IE" sz="1900" dirty="0" smtClean="0"/>
              <a:t>are estimated to be as following.</a:t>
            </a:r>
            <a:endParaRPr lang="en-US" sz="1900" dirty="0" smtClean="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22</a:t>
            </a:r>
          </a:p>
        </p:txBody>
      </p:sp>
      <p:pic>
        <p:nvPicPr>
          <p:cNvPr id="6" name="Picture 4" descr="Image result for liverpool european city of culture"/>
          <p:cNvPicPr>
            <a:picLocks noChangeAspect="1" noChangeArrowheads="1"/>
          </p:cNvPicPr>
          <p:nvPr/>
        </p:nvPicPr>
        <p:blipFill rotWithShape="1">
          <a:blip r:embed="rId4">
            <a:extLst>
              <a:ext uri="{28A0092B-C50C-407E-A947-70E740481C1C}">
                <a14:useLocalDpi xmlns:a14="http://schemas.microsoft.com/office/drawing/2010/main" val="0"/>
              </a:ext>
            </a:extLst>
          </a:blip>
          <a:srcRect t="8998"/>
          <a:stretch/>
        </p:blipFill>
        <p:spPr bwMode="auto">
          <a:xfrm>
            <a:off x="6601072" y="1180399"/>
            <a:ext cx="2219400" cy="145651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liverpool european city of cultur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01072" y="2684643"/>
            <a:ext cx="2219400" cy="124841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hlinkClick r:id="rId6" action="ppaction://hlinkfile"/>
          </p:cNvPr>
          <p:cNvSpPr txBox="1"/>
          <p:nvPr/>
        </p:nvSpPr>
        <p:spPr>
          <a:xfrm>
            <a:off x="6558512" y="4005064"/>
            <a:ext cx="22619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r>
              <a:rPr lang="en-IE" dirty="0" smtClean="0"/>
              <a:t>Click Here for Video</a:t>
            </a:r>
            <a:endParaRPr lang="en-GB" dirty="0"/>
          </a:p>
        </p:txBody>
      </p:sp>
      <p:graphicFrame>
        <p:nvGraphicFramePr>
          <p:cNvPr id="2" name="Table 1"/>
          <p:cNvGraphicFramePr>
            <a:graphicFrameLocks noGrp="1"/>
          </p:cNvGraphicFramePr>
          <p:nvPr>
            <p:extLst>
              <p:ext uri="{D42A27DB-BD31-4B8C-83A1-F6EECF244321}">
                <p14:modId xmlns:p14="http://schemas.microsoft.com/office/powerpoint/2010/main" val="549613489"/>
              </p:ext>
            </p:extLst>
          </p:nvPr>
        </p:nvGraphicFramePr>
        <p:xfrm>
          <a:off x="276200" y="4437112"/>
          <a:ext cx="8544270" cy="2092960"/>
        </p:xfrm>
        <a:graphic>
          <a:graphicData uri="http://schemas.openxmlformats.org/drawingml/2006/table">
            <a:tbl>
              <a:tblPr firstRow="1" bandRow="1">
                <a:tableStyleId>{5C22544A-7EE6-4342-B048-85BDC9FD1C3A}</a:tableStyleId>
              </a:tblPr>
              <a:tblGrid>
                <a:gridCol w="1703512"/>
                <a:gridCol w="1714196"/>
                <a:gridCol w="1708854"/>
                <a:gridCol w="1708854"/>
                <a:gridCol w="1708854"/>
              </a:tblGrid>
              <a:tr h="370840">
                <a:tc>
                  <a:txBody>
                    <a:bodyPr/>
                    <a:lstStyle/>
                    <a:p>
                      <a:r>
                        <a:rPr lang="en-IE" sz="1700" dirty="0" smtClean="0">
                          <a:latin typeface="Arial" panose="020B0604020202020204" pitchFamily="34" charset="0"/>
                          <a:cs typeface="Arial" panose="020B0604020202020204" pitchFamily="34" charset="0"/>
                        </a:rPr>
                        <a:t>Visitor Type</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Liverpool City</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Elsewhere City Region</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Elsewhere North West</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Outside North West</a:t>
                      </a:r>
                      <a:endParaRPr lang="en-GB" sz="1700" dirty="0">
                        <a:latin typeface="Arial" panose="020B0604020202020204" pitchFamily="34" charset="0"/>
                        <a:cs typeface="Arial" panose="020B0604020202020204" pitchFamily="34" charset="0"/>
                      </a:endParaRPr>
                    </a:p>
                  </a:txBody>
                  <a:tcPr/>
                </a:tc>
              </a:tr>
              <a:tr h="370840">
                <a:tc>
                  <a:txBody>
                    <a:bodyPr/>
                    <a:lstStyle/>
                    <a:p>
                      <a:r>
                        <a:rPr lang="en-IE" sz="1700" dirty="0" smtClean="0">
                          <a:latin typeface="Arial" panose="020B0604020202020204" pitchFamily="34" charset="0"/>
                          <a:cs typeface="Arial" panose="020B0604020202020204" pitchFamily="34" charset="0"/>
                        </a:rPr>
                        <a:t>Direct Spend</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£521,630,000</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£130,566,000</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£49,113,000</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£52,538,000</a:t>
                      </a:r>
                      <a:endParaRPr lang="en-GB" sz="1700" dirty="0">
                        <a:latin typeface="Arial" panose="020B0604020202020204" pitchFamily="34" charset="0"/>
                        <a:cs typeface="Arial" panose="020B0604020202020204" pitchFamily="34" charset="0"/>
                      </a:endParaRPr>
                    </a:p>
                  </a:txBody>
                  <a:tcPr/>
                </a:tc>
              </a:tr>
              <a:tr h="370840">
                <a:tc>
                  <a:txBody>
                    <a:bodyPr/>
                    <a:lstStyle/>
                    <a:p>
                      <a:r>
                        <a:rPr lang="en-IE" sz="1700" dirty="0" smtClean="0">
                          <a:latin typeface="Arial" panose="020B0604020202020204" pitchFamily="34" charset="0"/>
                          <a:cs typeface="Arial" panose="020B0604020202020204" pitchFamily="34" charset="0"/>
                        </a:rPr>
                        <a:t>Indirect Spend</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£141,383,000</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£33,597,000</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£12,699,000</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£13,403,000</a:t>
                      </a:r>
                      <a:endParaRPr lang="en-GB" sz="1700" dirty="0">
                        <a:latin typeface="Arial" panose="020B0604020202020204" pitchFamily="34" charset="0"/>
                        <a:cs typeface="Arial" panose="020B0604020202020204" pitchFamily="34" charset="0"/>
                      </a:endParaRPr>
                    </a:p>
                  </a:txBody>
                  <a:tcPr/>
                </a:tc>
              </a:tr>
              <a:tr h="370840">
                <a:tc>
                  <a:txBody>
                    <a:bodyPr/>
                    <a:lstStyle/>
                    <a:p>
                      <a:r>
                        <a:rPr lang="en-IE" sz="1700" dirty="0" smtClean="0">
                          <a:latin typeface="Arial" panose="020B0604020202020204" pitchFamily="34" charset="0"/>
                          <a:cs typeface="Arial" panose="020B0604020202020204" pitchFamily="34" charset="0"/>
                        </a:rPr>
                        <a:t>Total</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£663,013,000</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£164,163,000</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£61,812,000</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£65,942,000</a:t>
                      </a:r>
                      <a:endParaRPr lang="en-GB" sz="1700" dirty="0">
                        <a:latin typeface="Arial" panose="020B0604020202020204" pitchFamily="34" charset="0"/>
                        <a:cs typeface="Arial" panose="020B0604020202020204" pitchFamily="34" charset="0"/>
                      </a:endParaRPr>
                    </a:p>
                  </a:txBody>
                  <a:tcPr/>
                </a:tc>
              </a:tr>
              <a:tr h="370840">
                <a:tc>
                  <a:txBody>
                    <a:bodyPr/>
                    <a:lstStyle/>
                    <a:p>
                      <a:r>
                        <a:rPr lang="en-IE" sz="1700" dirty="0" smtClean="0">
                          <a:latin typeface="Arial" panose="020B0604020202020204" pitchFamily="34" charset="0"/>
                          <a:cs typeface="Arial" panose="020B0604020202020204" pitchFamily="34" charset="0"/>
                        </a:rPr>
                        <a:t>Jobs Supported </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10.225</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2,632</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991</a:t>
                      </a:r>
                      <a:endParaRPr lang="en-GB" sz="1700" dirty="0">
                        <a:latin typeface="Arial" panose="020B0604020202020204" pitchFamily="34" charset="0"/>
                        <a:cs typeface="Arial" panose="020B0604020202020204" pitchFamily="34" charset="0"/>
                      </a:endParaRPr>
                    </a:p>
                  </a:txBody>
                  <a:tcPr/>
                </a:tc>
                <a:tc>
                  <a:txBody>
                    <a:bodyPr/>
                    <a:lstStyle/>
                    <a:p>
                      <a:r>
                        <a:rPr lang="en-IE" sz="1700" dirty="0" smtClean="0">
                          <a:latin typeface="Arial" panose="020B0604020202020204" pitchFamily="34" charset="0"/>
                          <a:cs typeface="Arial" panose="020B0604020202020204" pitchFamily="34" charset="0"/>
                        </a:rPr>
                        <a:t>1,065</a:t>
                      </a:r>
                      <a:endParaRPr lang="en-GB" sz="17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438957361"/>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19" y="1109057"/>
            <a:ext cx="6584625" cy="5355312"/>
          </a:xfrm>
          <a:prstGeom prst="rect">
            <a:avLst/>
          </a:prstGeom>
        </p:spPr>
        <p:txBody>
          <a:bodyPr wrap="square">
            <a:spAutoFit/>
          </a:bodyPr>
          <a:lstStyle/>
          <a:p>
            <a:pPr marL="19050">
              <a:buClr>
                <a:srgbClr val="0070C0"/>
              </a:buClr>
            </a:pPr>
            <a:r>
              <a:rPr lang="en-US" sz="1900" b="1" dirty="0"/>
              <a:t>The environmental impacts of tourism</a:t>
            </a:r>
          </a:p>
          <a:p>
            <a:pPr marL="361950" indent="-342900">
              <a:buClr>
                <a:srgbClr val="0070C0"/>
              </a:buClr>
              <a:buFont typeface="Wingdings 3" panose="05040102010807070707" pitchFamily="18" charset="2"/>
              <a:buChar char=""/>
            </a:pPr>
            <a:r>
              <a:rPr lang="en-US" sz="1900" dirty="0"/>
              <a:t>The quality of the environment, both natural and </a:t>
            </a:r>
            <a:r>
              <a:rPr lang="en-US" sz="1900" dirty="0" smtClean="0"/>
              <a:t>man-made, is </a:t>
            </a:r>
            <a:r>
              <a:rPr lang="en-US" sz="1900" dirty="0"/>
              <a:t>essential to tourism. However, tourisms relationship </a:t>
            </a:r>
            <a:r>
              <a:rPr lang="en-US" sz="1900" dirty="0" smtClean="0"/>
              <a:t>with the </a:t>
            </a:r>
            <a:r>
              <a:rPr lang="en-US" sz="1900" dirty="0"/>
              <a:t>environment is complex - many activities can </a:t>
            </a:r>
            <a:r>
              <a:rPr lang="en-US" sz="1900" dirty="0" smtClean="0"/>
              <a:t>have adverse </a:t>
            </a:r>
            <a:r>
              <a:rPr lang="en-US" sz="1900" dirty="0"/>
              <a:t>environmental effects. Many of these impacts </a:t>
            </a:r>
            <a:r>
              <a:rPr lang="en-US" sz="1900" dirty="0" smtClean="0"/>
              <a:t>are linked </a:t>
            </a:r>
            <a:r>
              <a:rPr lang="en-US" sz="1900" dirty="0"/>
              <a:t>with the construction of general </a:t>
            </a:r>
            <a:r>
              <a:rPr lang="en-US" sz="1900" dirty="0" smtClean="0"/>
              <a:t>infrastructure such </a:t>
            </a:r>
            <a:r>
              <a:rPr lang="en-US" sz="1900" dirty="0"/>
              <a:t>as roads and airports, and of tourism </a:t>
            </a:r>
            <a:r>
              <a:rPr lang="en-US" sz="1900" dirty="0" smtClean="0"/>
              <a:t>facilities including </a:t>
            </a:r>
            <a:r>
              <a:rPr lang="en-US" sz="1900" dirty="0"/>
              <a:t>resorts, hotels, restaurants, shops, </a:t>
            </a:r>
            <a:r>
              <a:rPr lang="en-US" sz="1900" dirty="0" smtClean="0"/>
              <a:t>golf courses </a:t>
            </a:r>
            <a:r>
              <a:rPr lang="en-US" sz="1900" dirty="0"/>
              <a:t>and </a:t>
            </a:r>
            <a:r>
              <a:rPr lang="en-US" sz="1900" dirty="0" smtClean="0"/>
              <a:t>marinas.</a:t>
            </a:r>
          </a:p>
          <a:p>
            <a:pPr marL="361950" indent="-342900">
              <a:buClr>
                <a:srgbClr val="0070C0"/>
              </a:buClr>
              <a:buFont typeface="Wingdings 3" panose="05040102010807070707" pitchFamily="18" charset="2"/>
              <a:buChar char=""/>
            </a:pPr>
            <a:r>
              <a:rPr lang="en-US" sz="1900" dirty="0" smtClean="0"/>
              <a:t>The </a:t>
            </a:r>
            <a:r>
              <a:rPr lang="en-US" sz="1900" dirty="0"/>
              <a:t>negative impacts of </a:t>
            </a:r>
            <a:r>
              <a:rPr lang="en-US" sz="1900" dirty="0" smtClean="0"/>
              <a:t>tourism development </a:t>
            </a:r>
            <a:r>
              <a:rPr lang="en-US" sz="1900" dirty="0"/>
              <a:t>can gradually destroy the </a:t>
            </a:r>
            <a:r>
              <a:rPr lang="en-US" sz="1900" dirty="0" smtClean="0"/>
              <a:t>environmental resources </a:t>
            </a:r>
            <a:r>
              <a:rPr lang="en-US" sz="1900" dirty="0"/>
              <a:t>on </a:t>
            </a:r>
            <a:r>
              <a:rPr lang="en-US" sz="1900" dirty="0" smtClean="0"/>
              <a:t>which </a:t>
            </a:r>
            <a:r>
              <a:rPr lang="en-US" sz="1900" dirty="0"/>
              <a:t>it depends. On the other hand, tourism has </a:t>
            </a:r>
            <a:r>
              <a:rPr lang="en-US" sz="1900" dirty="0" smtClean="0"/>
              <a:t>the potential </a:t>
            </a:r>
            <a:r>
              <a:rPr lang="en-US" sz="1900" dirty="0"/>
              <a:t>to create beneficial effects on the environment by contributing </a:t>
            </a:r>
            <a:r>
              <a:rPr lang="en-US" sz="1900" dirty="0" smtClean="0"/>
              <a:t>to environmental </a:t>
            </a:r>
            <a:r>
              <a:rPr lang="en-US" sz="1900" dirty="0"/>
              <a:t>protection and conservation. It is a way to raise </a:t>
            </a:r>
            <a:r>
              <a:rPr lang="en-US" sz="1900" dirty="0" smtClean="0"/>
              <a:t>awareness of </a:t>
            </a:r>
            <a:r>
              <a:rPr lang="en-US" sz="1900" dirty="0"/>
              <a:t>environmental values and it can serve as a tool to finance protection </a:t>
            </a:r>
            <a:r>
              <a:rPr lang="en-US" sz="1900" dirty="0" smtClean="0"/>
              <a:t>of natural </a:t>
            </a:r>
            <a:r>
              <a:rPr lang="en-US" sz="1900" dirty="0"/>
              <a:t>areas and increase their economic importance</a:t>
            </a:r>
            <a:r>
              <a:rPr lang="en-US" sz="1900" dirty="0" smtClean="0"/>
              <a:t>.</a:t>
            </a:r>
            <a:endParaRPr lang="en-US" sz="19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a:t>
            </a:r>
          </a:p>
        </p:txBody>
      </p:sp>
      <p:pic>
        <p:nvPicPr>
          <p:cNvPr id="10" name="Picture 2" descr="Image result for hawaii national park" title="Hawaii National Par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6145" y="1179654"/>
            <a:ext cx="1952345" cy="109721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Image result for hawaii reef" title="Hawaii Ree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38529" y="2408211"/>
            <a:ext cx="1943792" cy="130882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Image result for hawaii national park" title="Hawaii National Par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38529" y="3789040"/>
            <a:ext cx="1943792" cy="116627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Image result for hawaii national park" title="hawaii preservation"/>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9609" t="9325" b="21137"/>
          <a:stretch/>
        </p:blipFill>
        <p:spPr bwMode="auto">
          <a:xfrm>
            <a:off x="6838529" y="5085184"/>
            <a:ext cx="1943792" cy="144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2316462"/>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7128792" cy="5509200"/>
          </a:xfrm>
          <a:prstGeom prst="rect">
            <a:avLst/>
          </a:prstGeom>
        </p:spPr>
        <p:txBody>
          <a:bodyPr wrap="square">
            <a:spAutoFit/>
          </a:bodyPr>
          <a:lstStyle/>
          <a:p>
            <a:pPr marL="19050">
              <a:buClr>
                <a:srgbClr val="0070C0"/>
              </a:buClr>
            </a:pPr>
            <a:r>
              <a:rPr lang="en-US" sz="1760" b="1" dirty="0" smtClean="0"/>
              <a:t>The </a:t>
            </a:r>
            <a:r>
              <a:rPr lang="en-US" sz="1760" b="1" dirty="0"/>
              <a:t>positive environmental impacts of </a:t>
            </a:r>
            <a:r>
              <a:rPr lang="en-US" sz="1760" b="1" dirty="0" smtClean="0"/>
              <a:t>tourism </a:t>
            </a:r>
          </a:p>
          <a:p>
            <a:pPr marL="361950" indent="-342900">
              <a:buClr>
                <a:srgbClr val="0070C0"/>
              </a:buClr>
              <a:buFont typeface="Wingdings 3" panose="05040102010807070707" pitchFamily="18" charset="2"/>
              <a:buChar char=""/>
            </a:pPr>
            <a:r>
              <a:rPr lang="en-US" sz="1760" dirty="0" smtClean="0"/>
              <a:t>Tourism </a:t>
            </a:r>
            <a:r>
              <a:rPr lang="en-US" sz="1760" dirty="0"/>
              <a:t>takes place in both natural and built environments. </a:t>
            </a:r>
            <a:r>
              <a:rPr lang="en-US" sz="1760" dirty="0" smtClean="0"/>
              <a:t>The various </a:t>
            </a:r>
            <a:r>
              <a:rPr lang="en-US" sz="1760" dirty="0"/>
              <a:t>positive environmental impacts that can result from </a:t>
            </a:r>
            <a:r>
              <a:rPr lang="en-US" sz="1760" dirty="0" smtClean="0"/>
              <a:t>tourism development </a:t>
            </a:r>
            <a:r>
              <a:rPr lang="en-US" sz="1760" dirty="0"/>
              <a:t>will thus vary depending upon the type of destination.</a:t>
            </a:r>
          </a:p>
          <a:p>
            <a:pPr marL="361950" indent="-342900">
              <a:buClr>
                <a:srgbClr val="0070C0"/>
              </a:buClr>
              <a:buFont typeface="Wingdings 3" panose="05040102010807070707" pitchFamily="18" charset="2"/>
              <a:buChar char=""/>
            </a:pPr>
            <a:r>
              <a:rPr lang="en-US" sz="1760" dirty="0"/>
              <a:t>Tourism can significantly contribute to environmental </a:t>
            </a:r>
            <a:r>
              <a:rPr lang="en-US" sz="1760" dirty="0" smtClean="0"/>
              <a:t>protection, conservation </a:t>
            </a:r>
            <a:r>
              <a:rPr lang="en-US" sz="1760" dirty="0"/>
              <a:t>and restoration of biological diversity </a:t>
            </a:r>
            <a:r>
              <a:rPr lang="en-US" sz="1760" dirty="0" smtClean="0"/>
              <a:t>and sustainable </a:t>
            </a:r>
            <a:r>
              <a:rPr lang="en-US" sz="1760" dirty="0"/>
              <a:t>use of natural resources. Tourism </a:t>
            </a:r>
            <a:r>
              <a:rPr lang="en-US" sz="1760" dirty="0" smtClean="0"/>
              <a:t>has had </a:t>
            </a:r>
            <a:r>
              <a:rPr lang="en-US" sz="1760" dirty="0"/>
              <a:t>a positive effect on wildlife preservation </a:t>
            </a:r>
            <a:r>
              <a:rPr lang="en-US" sz="1760" dirty="0" smtClean="0"/>
              <a:t>and protection </a:t>
            </a:r>
            <a:r>
              <a:rPr lang="en-US" sz="1760" dirty="0"/>
              <a:t>efforts as well, notably in Africa but </a:t>
            </a:r>
            <a:r>
              <a:rPr lang="en-US" sz="1760" dirty="0" smtClean="0"/>
              <a:t>also in </a:t>
            </a:r>
            <a:r>
              <a:rPr lang="en-US" sz="1760" dirty="0"/>
              <a:t>South America, Asia, Australia, and the </a:t>
            </a:r>
            <a:r>
              <a:rPr lang="en-US" sz="1760" dirty="0" smtClean="0"/>
              <a:t>South Pacific</a:t>
            </a:r>
            <a:r>
              <a:rPr lang="en-US" sz="1760" dirty="0"/>
              <a:t>. Numerous animal and plant species </a:t>
            </a:r>
            <a:r>
              <a:rPr lang="en-US" sz="1760" dirty="0" smtClean="0"/>
              <a:t>have already </a:t>
            </a:r>
            <a:r>
              <a:rPr lang="en-US" sz="1760" dirty="0"/>
              <a:t>become extinct or may become extinct soon.</a:t>
            </a:r>
          </a:p>
          <a:p>
            <a:pPr marL="361950" indent="-342900">
              <a:buClr>
                <a:srgbClr val="0070C0"/>
              </a:buClr>
              <a:buFont typeface="Wingdings 3" panose="05040102010807070707" pitchFamily="18" charset="2"/>
              <a:buChar char=""/>
            </a:pPr>
            <a:r>
              <a:rPr lang="en-US" sz="1760" dirty="0"/>
              <a:t>Many countries have, therefore, established </a:t>
            </a:r>
            <a:r>
              <a:rPr lang="en-US" sz="1760" dirty="0" smtClean="0"/>
              <a:t>wildlife reserves </a:t>
            </a:r>
            <a:r>
              <a:rPr lang="en-US" sz="1760" dirty="0"/>
              <a:t>and have enacted strict laws protecting </a:t>
            </a:r>
            <a:r>
              <a:rPr lang="en-US" sz="1760" dirty="0" smtClean="0"/>
              <a:t>the animals </a:t>
            </a:r>
            <a:r>
              <a:rPr lang="en-US" sz="1760" dirty="0"/>
              <a:t>that draw nature-loving tourists. As a result </a:t>
            </a:r>
            <a:r>
              <a:rPr lang="en-US" sz="1760" dirty="0" smtClean="0"/>
              <a:t>of these </a:t>
            </a:r>
            <a:r>
              <a:rPr lang="en-US" sz="1760" dirty="0"/>
              <a:t>measures, several endangered species have </a:t>
            </a:r>
            <a:r>
              <a:rPr lang="en-US" sz="1760" dirty="0" smtClean="0"/>
              <a:t>begun to </a:t>
            </a:r>
            <a:r>
              <a:rPr lang="en-US" sz="1760" dirty="0"/>
              <a:t>thrive again. </a:t>
            </a:r>
            <a:r>
              <a:rPr lang="en-US" sz="1760" dirty="0" smtClean="0"/>
              <a:t>E.g</a:t>
            </a:r>
            <a:r>
              <a:rPr lang="en-US" sz="1760" dirty="0"/>
              <a:t>.</a:t>
            </a:r>
            <a:r>
              <a:rPr lang="en-US" sz="1760" dirty="0" smtClean="0"/>
              <a:t> </a:t>
            </a:r>
            <a:r>
              <a:rPr lang="en-US" sz="1760" dirty="0"/>
              <a:t>in Hawaii, new laws and regulations have been enacted to preserve the Hawaiian rainforest </a:t>
            </a:r>
            <a:r>
              <a:rPr lang="en-US" sz="1760" dirty="0" smtClean="0"/>
              <a:t>and the </a:t>
            </a:r>
            <a:r>
              <a:rPr lang="en-US" sz="1760" dirty="0"/>
              <a:t>native species. The coral reefs around the islands and the marine </a:t>
            </a:r>
            <a:r>
              <a:rPr lang="en-US" sz="1760" dirty="0" smtClean="0"/>
              <a:t>life that </a:t>
            </a:r>
            <a:r>
              <a:rPr lang="en-US" sz="1760" dirty="0"/>
              <a:t>depend on them for survival are also protected. Hawaii now, </a:t>
            </a:r>
            <a:r>
              <a:rPr lang="en-US" sz="1760" dirty="0" smtClean="0"/>
              <a:t>has become </a:t>
            </a:r>
            <a:r>
              <a:rPr lang="en-US" sz="1760" dirty="0"/>
              <a:t>an international centre for research on ecological </a:t>
            </a:r>
            <a:r>
              <a:rPr lang="en-US" sz="1760" dirty="0" smtClean="0"/>
              <a:t>systems.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a:t>
            </a:r>
          </a:p>
        </p:txBody>
      </p:sp>
      <p:pic>
        <p:nvPicPr>
          <p:cNvPr id="16386" name="Picture 2" descr="Image result for hawaii national park" title="Hawaii National Park"/>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80312" y="1187133"/>
            <a:ext cx="1408178" cy="791396"/>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Image result for great barrier reef" title="Great Barrier Ree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80312" y="2112927"/>
            <a:ext cx="1408178" cy="936438"/>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Image result for hawaii reef" title="Hawaii Ree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80311" y="3156205"/>
            <a:ext cx="1402009" cy="944020"/>
          </a:xfrm>
          <a:prstGeom prst="rect">
            <a:avLst/>
          </a:prstGeom>
          <a:noFill/>
          <a:extLst>
            <a:ext uri="{909E8E84-426E-40DD-AFC4-6F175D3DCCD1}">
              <a14:hiddenFill xmlns:a14="http://schemas.microsoft.com/office/drawing/2010/main">
                <a:solidFill>
                  <a:srgbClr val="FFFFFF"/>
                </a:solidFill>
              </a14:hiddenFill>
            </a:ext>
          </a:extLst>
        </p:spPr>
      </p:pic>
      <p:pic>
        <p:nvPicPr>
          <p:cNvPr id="16392" name="Picture 8" descr="Image result for hawaii national park" title="Hawaii National Park"/>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380311" y="4207065"/>
            <a:ext cx="1402009" cy="841205"/>
          </a:xfrm>
          <a:prstGeom prst="rect">
            <a:avLst/>
          </a:prstGeom>
          <a:noFill/>
          <a:extLst>
            <a:ext uri="{909E8E84-426E-40DD-AFC4-6F175D3DCCD1}">
              <a14:hiddenFill xmlns:a14="http://schemas.microsoft.com/office/drawing/2010/main">
                <a:solidFill>
                  <a:srgbClr val="FFFFFF"/>
                </a:solidFill>
              </a14:hiddenFill>
            </a:ext>
          </a:extLst>
        </p:spPr>
      </p:pic>
      <p:pic>
        <p:nvPicPr>
          <p:cNvPr id="16394" name="Picture 10" descr="Image result for hawaii national park" title="hawaii preservation"/>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9609" b="5860"/>
          <a:stretch/>
        </p:blipFill>
        <p:spPr bwMode="auto">
          <a:xfrm>
            <a:off x="7380311" y="5147443"/>
            <a:ext cx="1402009" cy="14062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4961413"/>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5976664" cy="5586145"/>
          </a:xfrm>
          <a:prstGeom prst="rect">
            <a:avLst/>
          </a:prstGeom>
        </p:spPr>
        <p:txBody>
          <a:bodyPr wrap="square">
            <a:spAutoFit/>
          </a:bodyPr>
          <a:lstStyle/>
          <a:p>
            <a:pPr marL="19050">
              <a:buClr>
                <a:srgbClr val="0070C0"/>
              </a:buClr>
            </a:pPr>
            <a:r>
              <a:rPr lang="en-US" sz="2100" b="1" dirty="0" smtClean="0"/>
              <a:t>The </a:t>
            </a:r>
            <a:r>
              <a:rPr lang="en-US" sz="2100" b="1" dirty="0"/>
              <a:t>positive environmental impacts of </a:t>
            </a:r>
            <a:r>
              <a:rPr lang="en-US" sz="2100" b="1" dirty="0" smtClean="0"/>
              <a:t>tourism </a:t>
            </a:r>
          </a:p>
          <a:p>
            <a:pPr marL="361950" indent="-342900">
              <a:buClr>
                <a:srgbClr val="0070C0"/>
              </a:buClr>
              <a:buFont typeface="Wingdings 3" panose="05040102010807070707" pitchFamily="18" charset="2"/>
              <a:buChar char=""/>
            </a:pPr>
            <a:r>
              <a:rPr lang="en-US" sz="2100" dirty="0" smtClean="0"/>
              <a:t>In </a:t>
            </a:r>
            <a:r>
              <a:rPr lang="en-US" sz="2100" dirty="0"/>
              <a:t>urban areas, a major phenomenon of the 1980s and 1990s was </a:t>
            </a:r>
            <a:r>
              <a:rPr lang="en-US" sz="2100" dirty="0" smtClean="0"/>
              <a:t>the interest </a:t>
            </a:r>
            <a:r>
              <a:rPr lang="en-US" sz="2100" dirty="0"/>
              <a:t>expressed in the redevelopment and regeneration of derelict </a:t>
            </a:r>
            <a:r>
              <a:rPr lang="en-US" sz="2100" dirty="0" smtClean="0"/>
              <a:t>or decaying </a:t>
            </a:r>
            <a:r>
              <a:rPr lang="en-US" sz="2100" dirty="0"/>
              <a:t>waterfront sites, especially in inner city </a:t>
            </a:r>
            <a:r>
              <a:rPr lang="en-US" sz="2100" dirty="0" smtClean="0"/>
              <a:t>areas.</a:t>
            </a:r>
          </a:p>
          <a:p>
            <a:pPr marL="361950" indent="-342900">
              <a:buClr>
                <a:srgbClr val="0070C0"/>
              </a:buClr>
              <a:buFont typeface="Wingdings 3" panose="05040102010807070707" pitchFamily="18" charset="2"/>
              <a:buChar char=""/>
            </a:pPr>
            <a:r>
              <a:rPr lang="en-US" sz="2100" dirty="0" smtClean="0"/>
              <a:t>The regeneration of </a:t>
            </a:r>
            <a:r>
              <a:rPr lang="en-US" sz="2100" dirty="0"/>
              <a:t>derelict docksides was very much a mark of many urban planning </a:t>
            </a:r>
            <a:r>
              <a:rPr lang="en-US" sz="2100" dirty="0" smtClean="0"/>
              <a:t>and regeneration </a:t>
            </a:r>
            <a:r>
              <a:rPr lang="en-US" sz="2100" dirty="0"/>
              <a:t>strategies. Well known examples include Baltimore’s </a:t>
            </a:r>
            <a:r>
              <a:rPr lang="en-US" sz="2100" dirty="0" smtClean="0"/>
              <a:t>Inner </a:t>
            </a:r>
            <a:r>
              <a:rPr lang="en-US" sz="2100" dirty="0" err="1" smtClean="0"/>
              <a:t>Harbour</a:t>
            </a:r>
            <a:r>
              <a:rPr lang="en-US" sz="2100" dirty="0"/>
              <a:t>, San </a:t>
            </a:r>
            <a:r>
              <a:rPr lang="en-US" sz="2100" dirty="0" smtClean="0"/>
              <a:t>Francisco’s Fisherman’s </a:t>
            </a:r>
            <a:r>
              <a:rPr lang="en-US" sz="2100" dirty="0"/>
              <a:t>Wharf, </a:t>
            </a:r>
            <a:r>
              <a:rPr lang="en-US" sz="2100" dirty="0" smtClean="0"/>
              <a:t>Sydney’s </a:t>
            </a:r>
            <a:r>
              <a:rPr lang="en-US" sz="2100" dirty="0"/>
              <a:t>Darling </a:t>
            </a:r>
            <a:r>
              <a:rPr lang="en-US" sz="2100" dirty="0" err="1" smtClean="0"/>
              <a:t>Harbour</a:t>
            </a:r>
            <a:r>
              <a:rPr lang="en-US" sz="2100" dirty="0" smtClean="0"/>
              <a:t> and </a:t>
            </a:r>
            <a:r>
              <a:rPr lang="en-US" sz="2100" dirty="0"/>
              <a:t>Liverpool’s Albert Dock waterfront. To help illustrate the ways </a:t>
            </a:r>
            <a:r>
              <a:rPr lang="en-US" sz="2100" dirty="0" smtClean="0"/>
              <a:t>in which </a:t>
            </a:r>
            <a:r>
              <a:rPr lang="en-US" sz="2100" dirty="0"/>
              <a:t>tourism can generate positive environmental impacts, we can </a:t>
            </a:r>
            <a:r>
              <a:rPr lang="en-US" sz="2100" dirty="0" smtClean="0"/>
              <a:t>now look </a:t>
            </a:r>
            <a:r>
              <a:rPr lang="en-US" sz="2100" dirty="0"/>
              <a:t>at two contrasting destinations in South Africa.</a:t>
            </a:r>
            <a:endParaRPr lang="en-US" sz="2100" dirty="0" smtClean="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23</a:t>
            </a:r>
          </a:p>
        </p:txBody>
      </p:sp>
      <p:pic>
        <p:nvPicPr>
          <p:cNvPr id="15362" name="Picture 2" descr="Image result for Baltimore’s Inner Harbour before and after" title="Baltimore harbour befor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28184" y="1181066"/>
            <a:ext cx="2551178" cy="1718856"/>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Image result for Baltimore’s Inner Harbour" title="Baltimore harbour afte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8184" y="3017395"/>
            <a:ext cx="2551178" cy="1688808"/>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Image result for albert dock before and after" title="Albert Dock Befor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28184" y="4823676"/>
            <a:ext cx="1456235" cy="1125604"/>
          </a:xfrm>
          <a:prstGeom prst="rect">
            <a:avLst/>
          </a:prstGeom>
          <a:noFill/>
          <a:extLst>
            <a:ext uri="{909E8E84-426E-40DD-AFC4-6F175D3DCCD1}">
              <a14:hiddenFill xmlns:a14="http://schemas.microsoft.com/office/drawing/2010/main">
                <a:solidFill>
                  <a:srgbClr val="FFFFFF"/>
                </a:solidFill>
              </a14:hiddenFill>
            </a:ext>
          </a:extLst>
        </p:spPr>
      </p:pic>
      <p:pic>
        <p:nvPicPr>
          <p:cNvPr id="15368" name="Picture 8" descr="Image result for albert dock before and afte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22750"/>
          <a:stretch/>
        </p:blipFill>
        <p:spPr bwMode="auto">
          <a:xfrm>
            <a:off x="6588224" y="5638937"/>
            <a:ext cx="2191138" cy="9467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5239252"/>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6480720" cy="5443029"/>
          </a:xfrm>
          <a:prstGeom prst="rect">
            <a:avLst/>
          </a:prstGeom>
          <a:solidFill>
            <a:schemeClr val="accent6">
              <a:lumMod val="20000"/>
              <a:lumOff val="80000"/>
            </a:schemeClr>
          </a:solidFill>
          <a:ln w="57150">
            <a:solidFill>
              <a:srgbClr val="002060"/>
            </a:solidFill>
          </a:ln>
        </p:spPr>
        <p:txBody>
          <a:bodyPr wrap="square">
            <a:spAutoFit/>
          </a:bodyPr>
          <a:lstStyle/>
          <a:p>
            <a:pPr marL="19050">
              <a:buClr>
                <a:srgbClr val="0070C0"/>
              </a:buClr>
            </a:pPr>
            <a:r>
              <a:rPr lang="en-US" sz="1830" b="1" dirty="0" smtClean="0"/>
              <a:t>Case Study 2 – </a:t>
            </a:r>
            <a:r>
              <a:rPr lang="en-US" sz="1830" b="1" dirty="0"/>
              <a:t>The </a:t>
            </a:r>
            <a:r>
              <a:rPr lang="en-US" sz="1830" b="1" dirty="0" err="1"/>
              <a:t>Krüger</a:t>
            </a:r>
            <a:r>
              <a:rPr lang="en-US" sz="1830" b="1" dirty="0"/>
              <a:t> </a:t>
            </a:r>
            <a:r>
              <a:rPr lang="en-US" sz="1830" b="1" dirty="0" smtClean="0"/>
              <a:t>National Park in South Africa</a:t>
            </a:r>
          </a:p>
          <a:p>
            <a:pPr marL="361950" indent="-342900">
              <a:buClr>
                <a:srgbClr val="0070C0"/>
              </a:buClr>
              <a:buFont typeface="Wingdings 3" panose="05040102010807070707" pitchFamily="18" charset="2"/>
              <a:buChar char=""/>
            </a:pPr>
            <a:r>
              <a:rPr lang="en-US" sz="1830" dirty="0" smtClean="0"/>
              <a:t>The world renowned </a:t>
            </a:r>
            <a:r>
              <a:rPr lang="en-US" sz="1830" dirty="0" err="1" smtClean="0"/>
              <a:t>Krüger</a:t>
            </a:r>
            <a:r>
              <a:rPr lang="en-US" sz="1830" dirty="0" smtClean="0"/>
              <a:t> </a:t>
            </a:r>
            <a:r>
              <a:rPr lang="en-US" sz="1830" dirty="0"/>
              <a:t>National </a:t>
            </a:r>
            <a:r>
              <a:rPr lang="en-US" sz="1830" dirty="0" smtClean="0"/>
              <a:t>Park offers a wildlife experience that ranks with the best in Africa. Established in 1898 to protect the wildlife of the South African Lowveld, the park covers nearly 2m hectares and is a world leader in advanced environmental management techniques and policies. It is the flagship of South African national parks and is home to an impressive collection of fauna and flora:</a:t>
            </a:r>
          </a:p>
          <a:p>
            <a:pPr marL="620713" indent="-239713">
              <a:buClr>
                <a:srgbClr val="0070C0"/>
              </a:buClr>
              <a:buFont typeface="Wingdings" panose="05000000000000000000" pitchFamily="2" charset="2"/>
              <a:buChar char="§"/>
            </a:pPr>
            <a:r>
              <a:rPr lang="en-US" sz="1830" dirty="0" smtClean="0"/>
              <a:t>336 types of tree and 49 species of fish</a:t>
            </a:r>
          </a:p>
          <a:p>
            <a:pPr marL="620713" indent="-239713">
              <a:buClr>
                <a:srgbClr val="0070C0"/>
              </a:buClr>
              <a:buFont typeface="Wingdings" panose="05000000000000000000" pitchFamily="2" charset="2"/>
              <a:buChar char="§"/>
            </a:pPr>
            <a:r>
              <a:rPr lang="en-US" sz="1830" dirty="0" smtClean="0"/>
              <a:t>34 species of amphibians and 507 species of birds</a:t>
            </a:r>
          </a:p>
          <a:p>
            <a:pPr marL="620713" indent="-239713">
              <a:buClr>
                <a:srgbClr val="0070C0"/>
              </a:buClr>
              <a:buFont typeface="Wingdings" panose="05000000000000000000" pitchFamily="2" charset="2"/>
              <a:buChar char="§"/>
            </a:pPr>
            <a:r>
              <a:rPr lang="en-US" sz="1830" dirty="0" smtClean="0"/>
              <a:t>147 species of mammals</a:t>
            </a:r>
          </a:p>
          <a:p>
            <a:pPr marL="361950" indent="-342900">
              <a:buClr>
                <a:srgbClr val="0070C0"/>
              </a:buClr>
              <a:buFont typeface="Wingdings 3" panose="05040102010807070707" pitchFamily="18" charset="2"/>
              <a:buChar char=""/>
            </a:pPr>
            <a:r>
              <a:rPr lang="en-US" sz="1830" dirty="0" smtClean="0"/>
              <a:t>Man’s interaction with the </a:t>
            </a:r>
            <a:r>
              <a:rPr lang="en-US" sz="1830" dirty="0" err="1" smtClean="0"/>
              <a:t>Lewveld</a:t>
            </a:r>
            <a:r>
              <a:rPr lang="en-US" sz="1830" dirty="0" smtClean="0"/>
              <a:t> environment over many centuries (from bushmen rock paintings to majestic archaeological sites like </a:t>
            </a:r>
            <a:r>
              <a:rPr lang="en-US" sz="1830" dirty="0" err="1" smtClean="0"/>
              <a:t>Masorini</a:t>
            </a:r>
            <a:r>
              <a:rPr lang="en-US" sz="1830" dirty="0" smtClean="0"/>
              <a:t> and Thulamela) are clearly evident in the </a:t>
            </a:r>
            <a:r>
              <a:rPr lang="en-US" sz="1830" dirty="0" err="1"/>
              <a:t>Krüger</a:t>
            </a:r>
            <a:r>
              <a:rPr lang="en-US" sz="1830" dirty="0"/>
              <a:t> National </a:t>
            </a:r>
            <a:r>
              <a:rPr lang="en-US" sz="1830" dirty="0" smtClean="0"/>
              <a:t>Park. These treasures represent the cultures, persons and events that played a role in the history of the </a:t>
            </a:r>
            <a:r>
              <a:rPr lang="en-US" sz="1830" dirty="0" err="1"/>
              <a:t>Krüger</a:t>
            </a:r>
            <a:r>
              <a:rPr lang="en-US" sz="1830" dirty="0"/>
              <a:t> National </a:t>
            </a:r>
            <a:r>
              <a:rPr lang="en-US" sz="1830" dirty="0" smtClean="0"/>
              <a:t>Park and are conserved along with the parks natural assets.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a:t>
            </a:r>
          </a:p>
        </p:txBody>
      </p:sp>
      <p:pic>
        <p:nvPicPr>
          <p:cNvPr id="19458" name="Picture 2" descr="Image result for Masorini"/>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8528" y="1154409"/>
            <a:ext cx="1981944" cy="1310099"/>
          </a:xfrm>
          <a:prstGeom prst="rect">
            <a:avLst/>
          </a:prstGeom>
          <a:noFill/>
          <a:extLst>
            <a:ext uri="{909E8E84-426E-40DD-AFC4-6F175D3DCCD1}">
              <a14:hiddenFill xmlns:a14="http://schemas.microsoft.com/office/drawing/2010/main">
                <a:solidFill>
                  <a:srgbClr val="FFFFFF"/>
                </a:solidFill>
              </a14:hiddenFill>
            </a:ext>
          </a:extLst>
        </p:spPr>
      </p:pic>
      <p:pic>
        <p:nvPicPr>
          <p:cNvPr id="19460" name="Picture 4" descr="Image result for Thulamel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38528" y="2529650"/>
            <a:ext cx="1981944" cy="1353385"/>
          </a:xfrm>
          <a:prstGeom prst="rect">
            <a:avLst/>
          </a:prstGeom>
          <a:noFill/>
          <a:extLst>
            <a:ext uri="{909E8E84-426E-40DD-AFC4-6F175D3DCCD1}">
              <a14:hiddenFill xmlns:a14="http://schemas.microsoft.com/office/drawing/2010/main">
                <a:solidFill>
                  <a:srgbClr val="FFFFFF"/>
                </a:solidFill>
              </a14:hiddenFill>
            </a:ext>
          </a:extLst>
        </p:spPr>
      </p:pic>
      <p:pic>
        <p:nvPicPr>
          <p:cNvPr id="19462" name="Picture 6" descr="Image result for kruger national par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38528" y="3982357"/>
            <a:ext cx="1981944" cy="1149528"/>
          </a:xfrm>
          <a:prstGeom prst="rect">
            <a:avLst/>
          </a:prstGeom>
          <a:noFill/>
          <a:extLst>
            <a:ext uri="{909E8E84-426E-40DD-AFC4-6F175D3DCCD1}">
              <a14:hiddenFill xmlns:a14="http://schemas.microsoft.com/office/drawing/2010/main">
                <a:solidFill>
                  <a:srgbClr val="FFFFFF"/>
                </a:solidFill>
              </a14:hiddenFill>
            </a:ext>
          </a:extLst>
        </p:spPr>
      </p:pic>
      <p:pic>
        <p:nvPicPr>
          <p:cNvPr id="19464" name="Picture 8" descr="Image result for kruger national park"/>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38528" y="5231207"/>
            <a:ext cx="1981944" cy="1324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7450567"/>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6480720" cy="5509200"/>
          </a:xfrm>
          <a:prstGeom prst="rect">
            <a:avLst/>
          </a:prstGeom>
          <a:solidFill>
            <a:schemeClr val="accent6">
              <a:lumMod val="20000"/>
              <a:lumOff val="80000"/>
            </a:schemeClr>
          </a:solidFill>
          <a:ln w="57150">
            <a:solidFill>
              <a:srgbClr val="002060"/>
            </a:solidFill>
          </a:ln>
        </p:spPr>
        <p:txBody>
          <a:bodyPr wrap="square">
            <a:spAutoFit/>
          </a:bodyPr>
          <a:lstStyle/>
          <a:p>
            <a:pPr marL="19050">
              <a:buClr>
                <a:srgbClr val="0070C0"/>
              </a:buClr>
            </a:pPr>
            <a:r>
              <a:rPr lang="en-US" sz="1600" b="1" dirty="0" smtClean="0"/>
              <a:t>Case Study 2 – </a:t>
            </a:r>
            <a:r>
              <a:rPr lang="en-US" sz="1600" b="1" dirty="0"/>
              <a:t>The </a:t>
            </a:r>
            <a:r>
              <a:rPr lang="en-US" sz="1600" b="1" dirty="0" err="1"/>
              <a:t>Krüger</a:t>
            </a:r>
            <a:r>
              <a:rPr lang="en-US" sz="1600" b="1" dirty="0"/>
              <a:t> </a:t>
            </a:r>
            <a:r>
              <a:rPr lang="en-US" sz="1600" b="1" dirty="0" smtClean="0"/>
              <a:t>National Park in South Africa</a:t>
            </a:r>
          </a:p>
          <a:p>
            <a:pPr marL="361950" indent="-342900">
              <a:buClr>
                <a:srgbClr val="0070C0"/>
              </a:buClr>
              <a:buFont typeface="Wingdings 3" panose="05040102010807070707" pitchFamily="18" charset="2"/>
              <a:buChar char=""/>
            </a:pPr>
            <a:r>
              <a:rPr lang="en-US" sz="1600" dirty="0" smtClean="0"/>
              <a:t>Visitors to the area have the chance to seek out the following highlights:</a:t>
            </a:r>
          </a:p>
          <a:p>
            <a:pPr marL="361950" indent="-342900">
              <a:buClr>
                <a:srgbClr val="0070C0"/>
              </a:buClr>
              <a:buFont typeface="Wingdings 3" panose="05040102010807070707" pitchFamily="18" charset="2"/>
              <a:buChar char=""/>
            </a:pPr>
            <a:r>
              <a:rPr lang="en-US" sz="1600" b="1" dirty="0" smtClean="0"/>
              <a:t>The Big Five:</a:t>
            </a:r>
            <a:r>
              <a:rPr lang="en-US" sz="1600" dirty="0" smtClean="0"/>
              <a:t> Buffalo, Elephant, Leopard, Lion and Rhino.</a:t>
            </a:r>
          </a:p>
          <a:p>
            <a:pPr marL="361950" indent="-342900">
              <a:buClr>
                <a:srgbClr val="0070C0"/>
              </a:buClr>
              <a:buFont typeface="Wingdings 3" panose="05040102010807070707" pitchFamily="18" charset="2"/>
              <a:buChar char=""/>
            </a:pPr>
            <a:r>
              <a:rPr lang="en-US" sz="1600" b="1" dirty="0" smtClean="0"/>
              <a:t>The Little Five: </a:t>
            </a:r>
            <a:r>
              <a:rPr lang="en-US" sz="1600" dirty="0" smtClean="0"/>
              <a:t>Buffalo Weaver, Elephant Shrew, Leopard Tortoise, Ant Lion and Rhino Beetle.</a:t>
            </a:r>
          </a:p>
          <a:p>
            <a:pPr marL="361950" indent="-342900">
              <a:buClr>
                <a:srgbClr val="0070C0"/>
              </a:buClr>
              <a:buFont typeface="Wingdings 3" panose="05040102010807070707" pitchFamily="18" charset="2"/>
              <a:buChar char=""/>
            </a:pPr>
            <a:r>
              <a:rPr lang="en-US" sz="1600" b="1" dirty="0" smtClean="0"/>
              <a:t>Birding Big Six: </a:t>
            </a:r>
            <a:r>
              <a:rPr lang="en-US" sz="1600" dirty="0" smtClean="0"/>
              <a:t>Ground Hornbill, Mori Bustard, Lapper-faced Vulture, Martial Eagle, </a:t>
            </a:r>
            <a:r>
              <a:rPr lang="en-US" sz="1600" dirty="0" err="1" smtClean="0"/>
              <a:t>Pel’s</a:t>
            </a:r>
            <a:r>
              <a:rPr lang="en-US" sz="1600" dirty="0" smtClean="0"/>
              <a:t> Fishing Owl and Saddle-Bill Stork.</a:t>
            </a:r>
          </a:p>
          <a:p>
            <a:pPr marL="361950" indent="-342900">
              <a:buClr>
                <a:srgbClr val="0070C0"/>
              </a:buClr>
              <a:buFont typeface="Wingdings 3" panose="05040102010807070707" pitchFamily="18" charset="2"/>
              <a:buChar char=""/>
            </a:pPr>
            <a:r>
              <a:rPr lang="en-US" sz="1600" b="1" dirty="0" smtClean="0"/>
              <a:t>Five Trees: </a:t>
            </a:r>
            <a:r>
              <a:rPr lang="en-US" sz="1600" dirty="0" err="1" smtClean="0"/>
              <a:t>Baobard</a:t>
            </a:r>
            <a:r>
              <a:rPr lang="en-US" sz="1600" dirty="0" smtClean="0"/>
              <a:t>, Fever Tree</a:t>
            </a:r>
            <a:r>
              <a:rPr lang="en-US" sz="1600" dirty="0"/>
              <a:t>, Knob Thorn, </a:t>
            </a:r>
            <a:r>
              <a:rPr lang="en-US" sz="1600" dirty="0" err="1"/>
              <a:t>Marula</a:t>
            </a:r>
            <a:r>
              <a:rPr lang="en-US" sz="1600" dirty="0"/>
              <a:t>, Mopane.</a:t>
            </a:r>
          </a:p>
          <a:p>
            <a:pPr marL="361950" indent="-342900">
              <a:buClr>
                <a:srgbClr val="0070C0"/>
              </a:buClr>
              <a:buFont typeface="Wingdings 3" panose="05040102010807070707" pitchFamily="18" charset="2"/>
              <a:buChar char=""/>
            </a:pPr>
            <a:r>
              <a:rPr lang="en-US" sz="1600" b="1" dirty="0" smtClean="0"/>
              <a:t>Natural/Cultural </a:t>
            </a:r>
            <a:r>
              <a:rPr lang="en-US" sz="1600" b="1" dirty="0"/>
              <a:t>Features</a:t>
            </a:r>
            <a:r>
              <a:rPr lang="en-US" sz="1600" dirty="0"/>
              <a:t>: </a:t>
            </a:r>
            <a:r>
              <a:rPr lang="en-US" sz="1600" dirty="0" err="1"/>
              <a:t>Letaba</a:t>
            </a:r>
            <a:r>
              <a:rPr lang="en-US" sz="1600" dirty="0"/>
              <a:t> </a:t>
            </a:r>
            <a:r>
              <a:rPr lang="en-US" sz="1600" dirty="0" smtClean="0"/>
              <a:t>Elephant Museum</a:t>
            </a:r>
            <a:r>
              <a:rPr lang="en-US" sz="1600" dirty="0"/>
              <a:t>, Jock of the Bushveld </a:t>
            </a:r>
            <a:r>
              <a:rPr lang="en-US" sz="1600" dirty="0" smtClean="0"/>
              <a:t>Route, </a:t>
            </a:r>
            <a:r>
              <a:rPr lang="en-US" sz="1600" dirty="0" err="1" smtClean="0"/>
              <a:t>Albasini</a:t>
            </a:r>
            <a:r>
              <a:rPr lang="en-US" sz="1600" dirty="0" smtClean="0"/>
              <a:t> </a:t>
            </a:r>
            <a:r>
              <a:rPr lang="en-US" sz="1600" dirty="0"/>
              <a:t>Ruins, </a:t>
            </a:r>
            <a:r>
              <a:rPr lang="en-US" sz="1600" dirty="0" err="1"/>
              <a:t>Maserini</a:t>
            </a:r>
            <a:r>
              <a:rPr lang="en-US" sz="1600" dirty="0"/>
              <a:t> Ruins, </a:t>
            </a:r>
            <a:r>
              <a:rPr lang="en-US" sz="1600" dirty="0" smtClean="0"/>
              <a:t>Stevenson Hamilton </a:t>
            </a:r>
            <a:r>
              <a:rPr lang="en-US" sz="1600" dirty="0"/>
              <a:t>Memorial Library, Thulamela.</a:t>
            </a:r>
          </a:p>
          <a:p>
            <a:pPr marL="361950" indent="-342900">
              <a:buClr>
                <a:srgbClr val="0070C0"/>
              </a:buClr>
              <a:buFont typeface="Wingdings 3" panose="05040102010807070707" pitchFamily="18" charset="2"/>
              <a:buChar char=""/>
            </a:pPr>
            <a:r>
              <a:rPr lang="en-US" sz="1600" dirty="0"/>
              <a:t>All the main rest camps have day visitor </a:t>
            </a:r>
            <a:r>
              <a:rPr lang="en-US" sz="1600" dirty="0" smtClean="0"/>
              <a:t>areas. There </a:t>
            </a:r>
            <a:r>
              <a:rPr lang="en-US" sz="1600" dirty="0"/>
              <a:t>are also many picnic spots and visitor </a:t>
            </a:r>
            <a:r>
              <a:rPr lang="en-US" sz="1600" dirty="0" smtClean="0"/>
              <a:t>get out </a:t>
            </a:r>
            <a:r>
              <a:rPr lang="en-US" sz="1600" dirty="0"/>
              <a:t>points distributed throughout the park At the picnic spots visitors can (for a nominal fee) hire </a:t>
            </a:r>
            <a:r>
              <a:rPr lang="en-US" sz="1600" dirty="0" smtClean="0"/>
              <a:t>gas </a:t>
            </a:r>
            <a:r>
              <a:rPr lang="en-US" sz="1600" dirty="0" err="1" smtClean="0"/>
              <a:t>skottels</a:t>
            </a:r>
            <a:r>
              <a:rPr lang="en-US" sz="1600" dirty="0" smtClean="0"/>
              <a:t> </a:t>
            </a:r>
            <a:r>
              <a:rPr lang="en-US" sz="1600" dirty="0"/>
              <a:t>(outdoor elevated </a:t>
            </a:r>
            <a:r>
              <a:rPr lang="en-US" sz="1600" dirty="0" smtClean="0"/>
              <a:t>frying </a:t>
            </a:r>
            <a:r>
              <a:rPr lang="en-US" sz="1600" dirty="0"/>
              <a:t>pans) to cook </a:t>
            </a:r>
            <a:r>
              <a:rPr lang="en-US" sz="1600" dirty="0" smtClean="0"/>
              <a:t>meals on</a:t>
            </a:r>
            <a:r>
              <a:rPr lang="en-US" sz="1600" dirty="0"/>
              <a:t>. These pans are cleaned by the attending </a:t>
            </a:r>
            <a:r>
              <a:rPr lang="en-US" sz="1600" dirty="0" smtClean="0"/>
              <a:t>staff, so </a:t>
            </a:r>
            <a:r>
              <a:rPr lang="en-US" sz="1600" dirty="0"/>
              <a:t>that visitors do not have to worry about </a:t>
            </a:r>
            <a:r>
              <a:rPr lang="en-US" sz="1600" dirty="0" smtClean="0"/>
              <a:t>carrying cumbersome </a:t>
            </a:r>
            <a:r>
              <a:rPr lang="en-US" sz="1600" dirty="0"/>
              <a:t>and greasy pans in their </a:t>
            </a:r>
            <a:r>
              <a:rPr lang="en-US" sz="1600" dirty="0" smtClean="0"/>
              <a:t>vehicles.</a:t>
            </a:r>
          </a:p>
          <a:p>
            <a:pPr marL="361950" indent="-342900">
              <a:buClr>
                <a:srgbClr val="0070C0"/>
              </a:buClr>
              <a:buFont typeface="Wingdings 3" panose="05040102010807070707" pitchFamily="18" charset="2"/>
              <a:buChar char=""/>
            </a:pPr>
            <a:r>
              <a:rPr lang="en-US" sz="1600" dirty="0" smtClean="0"/>
              <a:t>There </a:t>
            </a:r>
            <a:r>
              <a:rPr lang="en-US" sz="1600" dirty="0"/>
              <a:t>is a maximum threshold of </a:t>
            </a:r>
            <a:r>
              <a:rPr lang="en-US" sz="1600" dirty="0" smtClean="0"/>
              <a:t>vehicles that </a:t>
            </a:r>
            <a:r>
              <a:rPr lang="en-US" sz="1600" dirty="0"/>
              <a:t>can enter the park daily. If this threshold </a:t>
            </a:r>
            <a:r>
              <a:rPr lang="en-US" sz="1600" dirty="0" smtClean="0"/>
              <a:t>is reached</a:t>
            </a:r>
            <a:r>
              <a:rPr lang="en-US" sz="1600" dirty="0"/>
              <a:t>, only visitors with pre-booked </a:t>
            </a:r>
            <a:r>
              <a:rPr lang="en-US" sz="1600" dirty="0" smtClean="0"/>
              <a:t>overnight accommodation </a:t>
            </a:r>
            <a:r>
              <a:rPr lang="en-US" sz="1600" dirty="0"/>
              <a:t>are permitted access.</a:t>
            </a:r>
            <a:endParaRPr lang="en-US" sz="1600" b="1"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24</a:t>
            </a:r>
          </a:p>
        </p:txBody>
      </p:sp>
      <p:pic>
        <p:nvPicPr>
          <p:cNvPr id="18434" name="Picture 2" descr="Image result for Ground Hornbil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8528" y="1138698"/>
            <a:ext cx="1981944" cy="1666636"/>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Image result for Pel’s Fishing Owl"/>
          <p:cNvPicPr>
            <a:picLocks noChangeAspect="1" noChangeArrowheads="1"/>
          </p:cNvPicPr>
          <p:nvPr/>
        </p:nvPicPr>
        <p:blipFill rotWithShape="1">
          <a:blip r:embed="rId5">
            <a:extLst>
              <a:ext uri="{28A0092B-C50C-407E-A947-70E740481C1C}">
                <a14:useLocalDpi xmlns:a14="http://schemas.microsoft.com/office/drawing/2010/main" val="0"/>
              </a:ext>
            </a:extLst>
          </a:blip>
          <a:srcRect r="23666"/>
          <a:stretch/>
        </p:blipFill>
        <p:spPr bwMode="auto">
          <a:xfrm>
            <a:off x="6838528" y="2891296"/>
            <a:ext cx="1981944" cy="1729374"/>
          </a:xfrm>
          <a:prstGeom prst="rect">
            <a:avLst/>
          </a:prstGeom>
          <a:noFill/>
          <a:extLst>
            <a:ext uri="{909E8E84-426E-40DD-AFC4-6F175D3DCCD1}">
              <a14:hiddenFill xmlns:a14="http://schemas.microsoft.com/office/drawing/2010/main">
                <a:solidFill>
                  <a:srgbClr val="FFFFFF"/>
                </a:solidFill>
              </a14:hiddenFill>
            </a:ext>
          </a:extLst>
        </p:spPr>
      </p:pic>
      <p:pic>
        <p:nvPicPr>
          <p:cNvPr id="18438" name="Picture 6" descr="Image result for Knob Thorn"/>
          <p:cNvPicPr>
            <a:picLocks noChangeAspect="1" noChangeArrowheads="1"/>
          </p:cNvPicPr>
          <p:nvPr/>
        </p:nvPicPr>
        <p:blipFill rotWithShape="1">
          <a:blip r:embed="rId6">
            <a:extLst>
              <a:ext uri="{28A0092B-C50C-407E-A947-70E740481C1C}">
                <a14:useLocalDpi xmlns:a14="http://schemas.microsoft.com/office/drawing/2010/main" val="0"/>
              </a:ext>
            </a:extLst>
          </a:blip>
          <a:srcRect t="39176" r="12883" b="9740"/>
          <a:stretch/>
        </p:blipFill>
        <p:spPr bwMode="auto">
          <a:xfrm>
            <a:off x="6838528" y="4725144"/>
            <a:ext cx="1961055" cy="17281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9744409"/>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8568952" cy="5324535"/>
          </a:xfrm>
          <a:prstGeom prst="rect">
            <a:avLst/>
          </a:prstGeom>
          <a:solidFill>
            <a:schemeClr val="accent6">
              <a:lumMod val="20000"/>
              <a:lumOff val="80000"/>
            </a:schemeClr>
          </a:solidFill>
          <a:ln w="57150">
            <a:solidFill>
              <a:srgbClr val="002060"/>
            </a:solidFill>
          </a:ln>
        </p:spPr>
        <p:txBody>
          <a:bodyPr wrap="square">
            <a:spAutoFit/>
          </a:bodyPr>
          <a:lstStyle/>
          <a:p>
            <a:pPr marL="19050">
              <a:buClr>
                <a:srgbClr val="0070C0"/>
              </a:buClr>
            </a:pPr>
            <a:r>
              <a:rPr lang="en-US" sz="1700" b="1" dirty="0" smtClean="0"/>
              <a:t>Case </a:t>
            </a:r>
            <a:r>
              <a:rPr lang="en-US" sz="1700" b="1" dirty="0"/>
              <a:t>Study 3: The Victoria and Albert Waterfront in Cape Town, South </a:t>
            </a:r>
            <a:r>
              <a:rPr lang="en-US" sz="1700" b="1" dirty="0" smtClean="0"/>
              <a:t>Africa</a:t>
            </a:r>
          </a:p>
          <a:p>
            <a:pPr marL="361950" indent="-342900">
              <a:buClr>
                <a:srgbClr val="0070C0"/>
              </a:buClr>
              <a:buFont typeface="Wingdings 3" panose="05040102010807070707" pitchFamily="18" charset="2"/>
              <a:buChar char=""/>
            </a:pPr>
            <a:r>
              <a:rPr lang="en-US" sz="1700" dirty="0"/>
              <a:t>Although the Victoria and Alfred Basins </a:t>
            </a:r>
            <a:r>
              <a:rPr lang="en-US" sz="1700" dirty="0" smtClean="0"/>
              <a:t>became the </a:t>
            </a:r>
            <a:r>
              <a:rPr lang="en-US" sz="1700" dirty="0"/>
              <a:t>centre for Cape Towns fishing industry arid </a:t>
            </a:r>
            <a:r>
              <a:rPr lang="en-US" sz="1700" dirty="0" smtClean="0"/>
              <a:t>smaller </a:t>
            </a:r>
            <a:r>
              <a:rPr lang="en-US" sz="1700" dirty="0"/>
              <a:t>scale ship repair activities during the 1960s</a:t>
            </a:r>
            <a:r>
              <a:rPr lang="en-US" sz="1700" dirty="0" smtClean="0"/>
              <a:t>, the </a:t>
            </a:r>
            <a:r>
              <a:rPr lang="en-US" sz="1700" dirty="0"/>
              <a:t>area was relatively isolated as a result of customs </a:t>
            </a:r>
            <a:r>
              <a:rPr lang="en-US" sz="1700" dirty="0" smtClean="0"/>
              <a:t>the fences and became derelict and underutilized during the 1970’s. </a:t>
            </a:r>
          </a:p>
          <a:p>
            <a:pPr marL="361950" indent="-342900">
              <a:buClr>
                <a:srgbClr val="0070C0"/>
              </a:buClr>
              <a:buFont typeface="Wingdings 3" panose="05040102010807070707" pitchFamily="18" charset="2"/>
              <a:buChar char=""/>
            </a:pPr>
            <a:r>
              <a:rPr lang="en-US" sz="1700" dirty="0" smtClean="0"/>
              <a:t>Development of the area was extremely slow and by the end of the 1970’s, much of the area remained as a treeless wasteland </a:t>
            </a:r>
            <a:r>
              <a:rPr lang="en-US" sz="1700" dirty="0"/>
              <a:t>of sand and parked cars. Cape Town had effectively been </a:t>
            </a:r>
            <a:r>
              <a:rPr lang="en-US" sz="1700" dirty="0" smtClean="0"/>
              <a:t>cut off </a:t>
            </a:r>
            <a:r>
              <a:rPr lang="en-US" sz="1700" dirty="0"/>
              <a:t>from its historic coastal heritage and the </a:t>
            </a:r>
            <a:r>
              <a:rPr lang="en-US" sz="1700" dirty="0" smtClean="0"/>
              <a:t>public was </a:t>
            </a:r>
            <a:r>
              <a:rPr lang="en-US" sz="1700" dirty="0"/>
              <a:t>denied access to the waters edge. In 1985, </a:t>
            </a:r>
            <a:r>
              <a:rPr lang="en-US" sz="1700" dirty="0" smtClean="0"/>
              <a:t>the Ministers </a:t>
            </a:r>
            <a:r>
              <a:rPr lang="en-US" sz="1700" dirty="0"/>
              <a:t>of Transport Affairs and of </a:t>
            </a:r>
            <a:r>
              <a:rPr lang="en-US" sz="1700" dirty="0" smtClean="0"/>
              <a:t>Environmental Affairs </a:t>
            </a:r>
            <a:r>
              <a:rPr lang="en-US" sz="1700" dirty="0"/>
              <a:t>and Tourism began to investigate </a:t>
            </a:r>
            <a:r>
              <a:rPr lang="en-US" sz="1700" dirty="0" smtClean="0"/>
              <a:t>the potential </a:t>
            </a:r>
            <a:r>
              <a:rPr lang="en-US" sz="1700" dirty="0"/>
              <a:t>for greater public use of the </a:t>
            </a:r>
            <a:r>
              <a:rPr lang="en-US" sz="1700" dirty="0" err="1"/>
              <a:t>harbour</a:t>
            </a:r>
            <a:r>
              <a:rPr lang="en-US" sz="1700" dirty="0"/>
              <a:t> areas.</a:t>
            </a:r>
          </a:p>
          <a:p>
            <a:pPr marL="361950" indent="-342900">
              <a:buClr>
                <a:srgbClr val="0070C0"/>
              </a:buClr>
              <a:buFont typeface="Wingdings 3" panose="05040102010807070707" pitchFamily="18" charset="2"/>
              <a:buChar char=""/>
            </a:pPr>
            <a:r>
              <a:rPr lang="en-US" sz="1700" dirty="0"/>
              <a:t>In November 1988, Victoria and </a:t>
            </a:r>
            <a:r>
              <a:rPr lang="en-US" sz="1700" dirty="0" smtClean="0"/>
              <a:t>Alfred Waterfront </a:t>
            </a:r>
            <a:r>
              <a:rPr lang="en-US" sz="1700" dirty="0"/>
              <a:t>(Pty) Ltd (V&amp;AW) was </a:t>
            </a:r>
            <a:r>
              <a:rPr lang="en-US" sz="1700" dirty="0" smtClean="0"/>
              <a:t>established as </a:t>
            </a:r>
            <a:r>
              <a:rPr lang="en-US" sz="1700" dirty="0"/>
              <a:t>a wholly-owned subsidiary by Transnet Ltd </a:t>
            </a:r>
            <a:r>
              <a:rPr lang="en-US" sz="1700" dirty="0" smtClean="0"/>
              <a:t>to redevelop </a:t>
            </a:r>
            <a:r>
              <a:rPr lang="en-US" sz="1700" dirty="0"/>
              <a:t>the historic docklands around </a:t>
            </a:r>
            <a:r>
              <a:rPr lang="en-US" sz="1700" dirty="0" smtClean="0"/>
              <a:t>Victoria and </a:t>
            </a:r>
            <a:r>
              <a:rPr lang="en-US" sz="1700" dirty="0"/>
              <a:t>Alfred (V&amp;A) Basins as a mixed-use area with </a:t>
            </a:r>
            <a:r>
              <a:rPr lang="en-US" sz="1700" dirty="0" smtClean="0"/>
              <a:t>a focus </a:t>
            </a:r>
            <a:r>
              <a:rPr lang="en-US" sz="1700" dirty="0"/>
              <a:t>on retail, tourism and residential </a:t>
            </a:r>
            <a:r>
              <a:rPr lang="en-US" sz="1700" dirty="0" smtClean="0"/>
              <a:t>development, with </a:t>
            </a:r>
            <a:r>
              <a:rPr lang="en-US" sz="1700" dirty="0"/>
              <a:t>the continued operation of a working </a:t>
            </a:r>
            <a:r>
              <a:rPr lang="en-US" sz="1700" dirty="0" err="1"/>
              <a:t>harbour</a:t>
            </a:r>
            <a:r>
              <a:rPr lang="en-US" sz="1700" dirty="0"/>
              <a:t>.</a:t>
            </a:r>
          </a:p>
          <a:p>
            <a:pPr marL="361950" indent="-342900">
              <a:buClr>
                <a:srgbClr val="0070C0"/>
              </a:buClr>
              <a:buFont typeface="Wingdings 3" panose="05040102010807070707" pitchFamily="18" charset="2"/>
              <a:buChar char=""/>
            </a:pPr>
            <a:r>
              <a:rPr lang="en-US" sz="1700" dirty="0"/>
              <a:t>The main planning motivation for the project </a:t>
            </a:r>
            <a:r>
              <a:rPr lang="en-US" sz="1700" dirty="0" smtClean="0"/>
              <a:t>was the </a:t>
            </a:r>
            <a:r>
              <a:rPr lang="en-US" sz="1700" dirty="0"/>
              <a:t>re-establishment of physical links between </a:t>
            </a:r>
            <a:r>
              <a:rPr lang="en-US" sz="1700" dirty="0" smtClean="0"/>
              <a:t>Cape Town </a:t>
            </a:r>
            <a:r>
              <a:rPr lang="en-US" sz="1700" dirty="0"/>
              <a:t>and its waterfront in order to create a </a:t>
            </a:r>
            <a:r>
              <a:rPr lang="en-US" sz="1700" dirty="0" smtClean="0"/>
              <a:t>quality environment</a:t>
            </a:r>
            <a:r>
              <a:rPr lang="en-US" sz="1700" dirty="0"/>
              <a:t>; a desirable place to work, live and </a:t>
            </a:r>
            <a:r>
              <a:rPr lang="en-US" sz="1700" dirty="0" smtClean="0"/>
              <a:t>play; and </a:t>
            </a:r>
            <a:r>
              <a:rPr lang="en-US" sz="1700" dirty="0"/>
              <a:t>a preferred location to trade and invest for </a:t>
            </a:r>
            <a:r>
              <a:rPr lang="en-US" sz="1700" dirty="0" smtClean="0"/>
              <a:t>Cape Town </a:t>
            </a:r>
            <a:r>
              <a:rPr lang="en-US" sz="1700" dirty="0"/>
              <a:t>residents and visitors</a:t>
            </a:r>
            <a:r>
              <a:rPr lang="en-US" sz="1700" dirty="0" smtClean="0"/>
              <a:t>.</a:t>
            </a:r>
            <a:endParaRPr lang="en-US" sz="17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25</a:t>
            </a:r>
          </a:p>
        </p:txBody>
      </p:sp>
    </p:spTree>
    <p:extLst>
      <p:ext uri="{BB962C8B-B14F-4D97-AF65-F5344CB8AC3E}">
        <p14:creationId xmlns:p14="http://schemas.microsoft.com/office/powerpoint/2010/main" val="1834849305"/>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Grade Descriptors – Grade F</a:t>
            </a:r>
            <a:endParaRPr lang="en-GB" b="1" dirty="0" smtClean="0"/>
          </a:p>
        </p:txBody>
      </p:sp>
      <p:sp>
        <p:nvSpPr>
          <p:cNvPr id="34" name="Rectangle 33"/>
          <p:cNvSpPr/>
          <p:nvPr/>
        </p:nvSpPr>
        <p:spPr>
          <a:xfrm>
            <a:off x="323527" y="1124744"/>
            <a:ext cx="8424935" cy="5455340"/>
          </a:xfrm>
          <a:prstGeom prst="rect">
            <a:avLst/>
          </a:prstGeom>
        </p:spPr>
        <p:txBody>
          <a:bodyPr wrap="square">
            <a:spAutoFit/>
          </a:bodyPr>
          <a:lstStyle/>
          <a:p>
            <a:pPr>
              <a:buClr>
                <a:srgbClr val="0070C0"/>
              </a:buClr>
            </a:pPr>
            <a:r>
              <a:rPr lang="en-US" sz="2050" dirty="0"/>
              <a:t>To achieve a </a:t>
            </a:r>
            <a:r>
              <a:rPr lang="en-US" sz="2050" b="1" dirty="0"/>
              <a:t>Grade F</a:t>
            </a:r>
            <a:r>
              <a:rPr lang="en-US" sz="2050" dirty="0"/>
              <a:t>, a candidate will be able to:</a:t>
            </a:r>
          </a:p>
          <a:p>
            <a:pPr marL="342900" indent="-342900">
              <a:buClr>
                <a:srgbClr val="0070C0"/>
              </a:buClr>
              <a:buFont typeface="Arial" panose="020B0604020202020204" pitchFamily="34" charset="0"/>
              <a:buChar char="•"/>
            </a:pPr>
            <a:r>
              <a:rPr lang="en-US" sz="2050" dirty="0" smtClean="0"/>
              <a:t>Recall</a:t>
            </a:r>
            <a:r>
              <a:rPr lang="en-US" sz="2050" dirty="0"/>
              <a:t>, select and present some factual information and communicate ideas and opinions with </a:t>
            </a:r>
            <a:r>
              <a:rPr lang="en-US" sz="2050" dirty="0" smtClean="0"/>
              <a:t>some accuracy </a:t>
            </a:r>
            <a:r>
              <a:rPr lang="en-US" sz="2050" dirty="0"/>
              <a:t>and structure</a:t>
            </a:r>
          </a:p>
          <a:p>
            <a:pPr marL="342900" indent="-342900">
              <a:buClr>
                <a:srgbClr val="0070C0"/>
              </a:buClr>
              <a:buFont typeface="Arial" panose="020B0604020202020204" pitchFamily="34" charset="0"/>
              <a:buChar char="•"/>
            </a:pPr>
            <a:r>
              <a:rPr lang="en-US" sz="2050" dirty="0" smtClean="0"/>
              <a:t>Demonstrate </a:t>
            </a:r>
            <a:r>
              <a:rPr lang="en-US" sz="2050" dirty="0"/>
              <a:t>some use of travel and tourism industry terminology, including commonly used </a:t>
            </a:r>
            <a:r>
              <a:rPr lang="en-US" sz="2050" dirty="0" smtClean="0"/>
              <a:t>definitions, concepts</a:t>
            </a:r>
            <a:r>
              <a:rPr lang="en-US" sz="2050" dirty="0"/>
              <a:t>, models and patterns, although with significant omissions</a:t>
            </a:r>
          </a:p>
          <a:p>
            <a:pPr marL="342900" indent="-342900">
              <a:buClr>
                <a:srgbClr val="0070C0"/>
              </a:buClr>
              <a:buFont typeface="Arial" panose="020B0604020202020204" pitchFamily="34" charset="0"/>
              <a:buChar char="•"/>
            </a:pPr>
            <a:r>
              <a:rPr lang="en-US" sz="2050" dirty="0" smtClean="0"/>
              <a:t>Use </a:t>
            </a:r>
            <a:r>
              <a:rPr lang="en-US" sz="2050" dirty="0"/>
              <a:t>knowledge and understanding to select some examples, to </a:t>
            </a:r>
            <a:r>
              <a:rPr lang="en-US" sz="2050" dirty="0" err="1"/>
              <a:t>recognise</a:t>
            </a:r>
            <a:r>
              <a:rPr lang="en-US" sz="2050" dirty="0"/>
              <a:t> some patterns and to </a:t>
            </a:r>
            <a:r>
              <a:rPr lang="en-US" sz="2050" dirty="0" smtClean="0"/>
              <a:t>attempt limited </a:t>
            </a:r>
            <a:r>
              <a:rPr lang="en-US" sz="2050" dirty="0"/>
              <a:t>analysis of evidence</a:t>
            </a:r>
          </a:p>
          <a:p>
            <a:pPr marL="342900" indent="-342900">
              <a:buClr>
                <a:srgbClr val="0070C0"/>
              </a:buClr>
              <a:buFont typeface="Arial" panose="020B0604020202020204" pitchFamily="34" charset="0"/>
              <a:buChar char="•"/>
            </a:pPr>
            <a:r>
              <a:rPr lang="en-US" sz="2050" dirty="0" smtClean="0"/>
              <a:t>Present </a:t>
            </a:r>
            <a:r>
              <a:rPr lang="en-US" sz="2050" dirty="0"/>
              <a:t>limited explanations for phenomena, patterns and relationships</a:t>
            </a:r>
          </a:p>
          <a:p>
            <a:pPr marL="342900" indent="-342900">
              <a:buClr>
                <a:srgbClr val="0070C0"/>
              </a:buClr>
              <a:buFont typeface="Arial" panose="020B0604020202020204" pitchFamily="34" charset="0"/>
              <a:buChar char="•"/>
            </a:pPr>
            <a:r>
              <a:rPr lang="en-US" sz="2050" dirty="0" smtClean="0"/>
              <a:t>Understand </a:t>
            </a:r>
            <a:r>
              <a:rPr lang="en-US" sz="2050" dirty="0"/>
              <a:t>some implications and draw some inferences from data and source materials</a:t>
            </a:r>
          </a:p>
          <a:p>
            <a:pPr marL="342900" indent="-342900">
              <a:buClr>
                <a:srgbClr val="0070C0"/>
              </a:buClr>
              <a:buFont typeface="Arial" panose="020B0604020202020204" pitchFamily="34" charset="0"/>
              <a:buChar char="•"/>
            </a:pPr>
            <a:r>
              <a:rPr lang="en-US" sz="2050" dirty="0" smtClean="0"/>
              <a:t>Discuss </a:t>
            </a:r>
            <a:r>
              <a:rPr lang="en-US" sz="2050" dirty="0"/>
              <a:t>or evaluate a limited number of choices, and attempt decisions, recommendations </a:t>
            </a:r>
            <a:r>
              <a:rPr lang="en-US" sz="2050" dirty="0" smtClean="0"/>
              <a:t>and judgements </a:t>
            </a:r>
            <a:r>
              <a:rPr lang="en-US" sz="2050" dirty="0"/>
              <a:t>which may not always be fully appropriate</a:t>
            </a:r>
          </a:p>
          <a:p>
            <a:pPr marL="342900" indent="-342900">
              <a:buClr>
                <a:srgbClr val="0070C0"/>
              </a:buClr>
              <a:buFont typeface="Arial" panose="020B0604020202020204" pitchFamily="34" charset="0"/>
              <a:buChar char="•"/>
            </a:pPr>
            <a:r>
              <a:rPr lang="en-US" sz="2050" dirty="0" smtClean="0"/>
              <a:t>Draw </a:t>
            </a:r>
            <a:r>
              <a:rPr lang="en-US" sz="2050" dirty="0"/>
              <a:t>limited conclusions by a superficial consideration of some of the evidence</a:t>
            </a:r>
          </a:p>
        </p:txBody>
      </p:sp>
    </p:spTree>
    <p:extLst>
      <p:ext uri="{BB962C8B-B14F-4D97-AF65-F5344CB8AC3E}">
        <p14:creationId xmlns:p14="http://schemas.microsoft.com/office/powerpoint/2010/main" val="43006984"/>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8568952" cy="5586145"/>
          </a:xfrm>
          <a:prstGeom prst="rect">
            <a:avLst/>
          </a:prstGeom>
          <a:solidFill>
            <a:schemeClr val="accent6">
              <a:lumMod val="20000"/>
              <a:lumOff val="80000"/>
            </a:schemeClr>
          </a:solidFill>
          <a:ln w="57150">
            <a:solidFill>
              <a:srgbClr val="002060"/>
            </a:solidFill>
          </a:ln>
        </p:spPr>
        <p:txBody>
          <a:bodyPr wrap="square">
            <a:spAutoFit/>
          </a:bodyPr>
          <a:lstStyle/>
          <a:p>
            <a:pPr marL="19050">
              <a:buClr>
                <a:srgbClr val="0070C0"/>
              </a:buClr>
            </a:pPr>
            <a:r>
              <a:rPr lang="en-US" sz="1680" b="1" dirty="0" smtClean="0"/>
              <a:t>Case </a:t>
            </a:r>
            <a:r>
              <a:rPr lang="en-US" sz="1680" b="1" dirty="0"/>
              <a:t>Study 3: The Victoria and Albert Waterfront in Cape Town, South </a:t>
            </a:r>
            <a:r>
              <a:rPr lang="en-US" sz="1680" b="1" dirty="0" smtClean="0"/>
              <a:t>Africa</a:t>
            </a:r>
          </a:p>
          <a:p>
            <a:pPr marL="361950" indent="-342900">
              <a:buClr>
                <a:srgbClr val="0070C0"/>
              </a:buClr>
              <a:buFont typeface="Wingdings 3" panose="05040102010807070707" pitchFamily="18" charset="2"/>
              <a:buChar char=""/>
            </a:pPr>
            <a:r>
              <a:rPr lang="en-US" sz="1680" dirty="0" smtClean="0"/>
              <a:t>The </a:t>
            </a:r>
            <a:r>
              <a:rPr lang="en-US" sz="1680" dirty="0"/>
              <a:t>formerly declining fabric of the old port </a:t>
            </a:r>
            <a:r>
              <a:rPr lang="en-US" sz="1680" dirty="0" smtClean="0"/>
              <a:t>areas built </a:t>
            </a:r>
            <a:r>
              <a:rPr lang="en-US" sz="1680" dirty="0"/>
              <a:t>environment was transformed by </a:t>
            </a:r>
            <a:r>
              <a:rPr lang="en-US" sz="1680" dirty="0" smtClean="0"/>
              <a:t>waterfront regeneration </a:t>
            </a:r>
            <a:r>
              <a:rPr lang="en-US" sz="1680" dirty="0"/>
              <a:t>developments such as the following:</a:t>
            </a:r>
          </a:p>
          <a:p>
            <a:pPr marL="723900" indent="-342900">
              <a:buClr>
                <a:srgbClr val="0070C0"/>
              </a:buClr>
              <a:buFont typeface="Wingdings" panose="05000000000000000000" pitchFamily="2" charset="2"/>
              <a:buChar char="§"/>
            </a:pPr>
            <a:r>
              <a:rPr lang="en-US" sz="1680" dirty="0" smtClean="0"/>
              <a:t>The </a:t>
            </a:r>
            <a:r>
              <a:rPr lang="en-US" sz="1680" dirty="0" err="1"/>
              <a:t>Pierhead</a:t>
            </a:r>
            <a:r>
              <a:rPr lang="en-US" sz="1680" dirty="0"/>
              <a:t> became the initial focus </a:t>
            </a:r>
            <a:r>
              <a:rPr lang="en-US" sz="1680" dirty="0" smtClean="0"/>
              <a:t>of the </a:t>
            </a:r>
            <a:r>
              <a:rPr lang="en-US" sz="1680" dirty="0"/>
              <a:t>Waterfront project and the </a:t>
            </a:r>
            <a:r>
              <a:rPr lang="en-US" sz="1680" dirty="0" smtClean="0"/>
              <a:t>building restoration program </a:t>
            </a:r>
            <a:r>
              <a:rPr lang="en-US" sz="1680" dirty="0"/>
              <a:t>introduced new </a:t>
            </a:r>
            <a:r>
              <a:rPr lang="en-US" sz="1680" dirty="0" smtClean="0"/>
              <a:t>uses such </a:t>
            </a:r>
            <a:r>
              <a:rPr lang="en-US" sz="1680" dirty="0"/>
              <a:t>as restaurants, taverns, </a:t>
            </a:r>
            <a:r>
              <a:rPr lang="en-US" sz="1680" dirty="0" err="1" smtClean="0"/>
              <a:t>speciality</a:t>
            </a:r>
            <a:r>
              <a:rPr lang="en-US" sz="1680" dirty="0" smtClean="0"/>
              <a:t> shops, the </a:t>
            </a:r>
            <a:r>
              <a:rPr lang="en-US" sz="1680" dirty="0"/>
              <a:t>V&amp;A Hotel, a theatre, an arts and </a:t>
            </a:r>
            <a:r>
              <a:rPr lang="en-US" sz="1680" dirty="0" smtClean="0"/>
              <a:t>crafts market</a:t>
            </a:r>
            <a:r>
              <a:rPr lang="en-US" sz="1680" dirty="0"/>
              <a:t>, and the national Maritime </a:t>
            </a:r>
            <a:r>
              <a:rPr lang="en-US" sz="1680" dirty="0" smtClean="0"/>
              <a:t>Museum to </a:t>
            </a:r>
            <a:r>
              <a:rPr lang="en-US" sz="1680" dirty="0"/>
              <a:t>replace the derelict </a:t>
            </a:r>
            <a:r>
              <a:rPr lang="en-US" sz="1680" dirty="0" err="1"/>
              <a:t>harbour</a:t>
            </a:r>
            <a:r>
              <a:rPr lang="en-US" sz="1680" dirty="0"/>
              <a:t> </a:t>
            </a:r>
            <a:r>
              <a:rPr lang="en-US" sz="1680" dirty="0" smtClean="0"/>
              <a:t>warehouses, workshops </a:t>
            </a:r>
            <a:r>
              <a:rPr lang="en-US" sz="1680" dirty="0"/>
              <a:t>and stores</a:t>
            </a:r>
            <a:r>
              <a:rPr lang="en-US" sz="1680" dirty="0" smtClean="0"/>
              <a:t>.</a:t>
            </a:r>
          </a:p>
          <a:p>
            <a:pPr marL="723900" indent="-342900">
              <a:buClr>
                <a:srgbClr val="0070C0"/>
              </a:buClr>
              <a:buFont typeface="Wingdings" panose="05000000000000000000" pitchFamily="2" charset="2"/>
              <a:buChar char="§"/>
            </a:pPr>
            <a:r>
              <a:rPr lang="en-US" sz="1680" dirty="0" smtClean="0"/>
              <a:t>Phase </a:t>
            </a:r>
            <a:r>
              <a:rPr lang="en-US" sz="1680" dirty="0"/>
              <a:t>Two of the project saw the </a:t>
            </a:r>
            <a:r>
              <a:rPr lang="en-US" sz="1680" dirty="0" smtClean="0"/>
              <a:t>completion of </a:t>
            </a:r>
            <a:r>
              <a:rPr lang="en-US" sz="1680" dirty="0"/>
              <a:t>the twenty six 500m</a:t>
            </a:r>
            <a:r>
              <a:rPr lang="en-US" sz="1680" baseline="30000" dirty="0"/>
              <a:t>2</a:t>
            </a:r>
            <a:r>
              <a:rPr lang="en-US" sz="1680" dirty="0"/>
              <a:t> Victoria </a:t>
            </a:r>
            <a:r>
              <a:rPr lang="en-US" sz="1680" dirty="0" smtClean="0"/>
              <a:t>Wharf, </a:t>
            </a:r>
            <a:r>
              <a:rPr lang="en-US" sz="1680" dirty="0" err="1" smtClean="0"/>
              <a:t>speciality</a:t>
            </a:r>
            <a:r>
              <a:rPr lang="en-US" sz="1680" dirty="0" smtClean="0"/>
              <a:t> </a:t>
            </a:r>
            <a:r>
              <a:rPr lang="en-US" sz="1680" dirty="0"/>
              <a:t>retail and entertainment </a:t>
            </a:r>
            <a:r>
              <a:rPr lang="en-US" sz="1680" dirty="0" smtClean="0"/>
              <a:t>centre at </a:t>
            </a:r>
            <a:r>
              <a:rPr lang="en-US" sz="1680" dirty="0"/>
              <a:t>the end of October 1992. The </a:t>
            </a:r>
            <a:r>
              <a:rPr lang="en-US" sz="1680" dirty="0" smtClean="0"/>
              <a:t>additional restaurants, </a:t>
            </a:r>
            <a:r>
              <a:rPr lang="en-US" sz="1680" dirty="0"/>
              <a:t>entertainment and </a:t>
            </a:r>
            <a:r>
              <a:rPr lang="en-US" sz="1680" dirty="0" err="1"/>
              <a:t>speciality</a:t>
            </a:r>
            <a:r>
              <a:rPr lang="en-US" sz="1680" dirty="0"/>
              <a:t> </a:t>
            </a:r>
            <a:r>
              <a:rPr lang="en-US" sz="1680" dirty="0" smtClean="0"/>
              <a:t>shopping </a:t>
            </a:r>
            <a:r>
              <a:rPr lang="en-US" sz="1680" dirty="0"/>
              <a:t>provided the critical </a:t>
            </a:r>
            <a:r>
              <a:rPr lang="en-US" sz="1680" dirty="0" smtClean="0"/>
              <a:t>mass necessary </a:t>
            </a:r>
            <a:r>
              <a:rPr lang="en-US" sz="1680" dirty="0"/>
              <a:t>to make the V&amp;A Waterfront </a:t>
            </a:r>
            <a:r>
              <a:rPr lang="en-US" sz="1680" dirty="0" smtClean="0"/>
              <a:t>the most </a:t>
            </a:r>
            <a:r>
              <a:rPr lang="en-US" sz="1680" dirty="0"/>
              <a:t>visited shopping and </a:t>
            </a:r>
            <a:r>
              <a:rPr lang="en-US" sz="1680" dirty="0" smtClean="0"/>
              <a:t>entertainment destination in the </a:t>
            </a:r>
            <a:r>
              <a:rPr lang="en-US" sz="1680" dirty="0"/>
              <a:t>Cape Town downtown </a:t>
            </a:r>
            <a:r>
              <a:rPr lang="en-US" sz="1680" dirty="0" smtClean="0"/>
              <a:t>for locals</a:t>
            </a:r>
            <a:r>
              <a:rPr lang="en-US" sz="1680" dirty="0"/>
              <a:t>, domestic visitors and </a:t>
            </a:r>
            <a:r>
              <a:rPr lang="en-US" sz="1680" dirty="0" smtClean="0"/>
              <a:t>international tourists alike. </a:t>
            </a:r>
          </a:p>
          <a:p>
            <a:pPr marL="723900" indent="-342900">
              <a:buClr>
                <a:srgbClr val="0070C0"/>
              </a:buClr>
              <a:buFont typeface="Wingdings" panose="05000000000000000000" pitchFamily="2" charset="2"/>
              <a:buChar char="§"/>
            </a:pPr>
            <a:r>
              <a:rPr lang="en-US" sz="1680" dirty="0" smtClean="0"/>
              <a:t>The </a:t>
            </a:r>
            <a:r>
              <a:rPr lang="en-US" sz="1680" dirty="0"/>
              <a:t>development of the </a:t>
            </a:r>
            <a:r>
              <a:rPr lang="en-US" sz="1680" dirty="0" err="1"/>
              <a:t>Clocktower</a:t>
            </a:r>
            <a:r>
              <a:rPr lang="en-US" sz="1680" dirty="0"/>
              <a:t> </a:t>
            </a:r>
            <a:r>
              <a:rPr lang="en-US" sz="1680" dirty="0" smtClean="0"/>
              <a:t>Precinct has </a:t>
            </a:r>
            <a:r>
              <a:rPr lang="en-US" sz="1680" dirty="0"/>
              <a:t>seen the integration of fishing </a:t>
            </a:r>
            <a:r>
              <a:rPr lang="en-US" sz="1680" dirty="0" smtClean="0"/>
              <a:t>industry activities </a:t>
            </a:r>
            <a:r>
              <a:rPr lang="en-US" sz="1680" dirty="0"/>
              <a:t>with new uses such as retail, </a:t>
            </a:r>
            <a:r>
              <a:rPr lang="en-US" sz="1680" dirty="0" smtClean="0"/>
              <a:t>offices and </a:t>
            </a:r>
            <a:r>
              <a:rPr lang="en-US" sz="1680" dirty="0"/>
              <a:t>a public ferry terminal to service </a:t>
            </a:r>
            <a:r>
              <a:rPr lang="en-US" sz="1680" dirty="0" smtClean="0"/>
              <a:t>Robben Island</a:t>
            </a:r>
            <a:r>
              <a:rPr lang="en-US" sz="1680" dirty="0"/>
              <a:t>. Used at various times as a </a:t>
            </a:r>
            <a:r>
              <a:rPr lang="en-US" sz="1680" dirty="0" smtClean="0"/>
              <a:t>hospital, leper </a:t>
            </a:r>
            <a:r>
              <a:rPr lang="en-US" sz="1680" dirty="0"/>
              <a:t>colony and a military base, </a:t>
            </a:r>
            <a:r>
              <a:rPr lang="en-US" sz="1680" dirty="0" smtClean="0"/>
              <a:t>Robben Island </a:t>
            </a:r>
            <a:r>
              <a:rPr lang="en-US" sz="1680" dirty="0"/>
              <a:t>gained international recognition </a:t>
            </a:r>
            <a:r>
              <a:rPr lang="en-US" sz="1680" dirty="0" smtClean="0"/>
              <a:t>as the </a:t>
            </a:r>
            <a:r>
              <a:rPr lang="en-US" sz="1680" dirty="0"/>
              <a:t>site of the political prison where </a:t>
            </a:r>
            <a:r>
              <a:rPr lang="en-US" sz="1680" dirty="0" smtClean="0"/>
              <a:t>former President </a:t>
            </a:r>
            <a:r>
              <a:rPr lang="en-US" sz="1680" dirty="0"/>
              <a:t>Nelson Mandela spent 18 years </a:t>
            </a:r>
            <a:r>
              <a:rPr lang="en-US" sz="1680" dirty="0" smtClean="0"/>
              <a:t>of his </a:t>
            </a:r>
            <a:r>
              <a:rPr lang="en-US" sz="1680" dirty="0"/>
              <a:t>life. The island, declared a World </a:t>
            </a:r>
            <a:r>
              <a:rPr lang="en-US" sz="1680" dirty="0" smtClean="0"/>
              <a:t>Heritage Site </a:t>
            </a:r>
            <a:r>
              <a:rPr lang="en-US" sz="1680" dirty="0"/>
              <a:t>at the end of 1999, has also </a:t>
            </a:r>
            <a:r>
              <a:rPr lang="en-US" sz="1680" dirty="0" smtClean="0"/>
              <a:t>been redeveloped </a:t>
            </a:r>
            <a:r>
              <a:rPr lang="en-US" sz="1680" dirty="0"/>
              <a:t>as a museum and public </a:t>
            </a:r>
            <a:r>
              <a:rPr lang="en-US" sz="1680" dirty="0" smtClean="0"/>
              <a:t>visitor attraction.</a:t>
            </a:r>
            <a:endParaRPr lang="en-US" sz="168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26</a:t>
            </a:r>
          </a:p>
        </p:txBody>
      </p:sp>
    </p:spTree>
    <p:extLst>
      <p:ext uri="{BB962C8B-B14F-4D97-AF65-F5344CB8AC3E}">
        <p14:creationId xmlns:p14="http://schemas.microsoft.com/office/powerpoint/2010/main" val="1520649223"/>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6840760" cy="5509200"/>
          </a:xfrm>
          <a:prstGeom prst="rect">
            <a:avLst/>
          </a:prstGeom>
          <a:solidFill>
            <a:schemeClr val="accent6">
              <a:lumMod val="20000"/>
              <a:lumOff val="80000"/>
            </a:schemeClr>
          </a:solidFill>
          <a:ln w="57150">
            <a:solidFill>
              <a:srgbClr val="002060"/>
            </a:solidFill>
          </a:ln>
        </p:spPr>
        <p:txBody>
          <a:bodyPr wrap="square">
            <a:spAutoFit/>
          </a:bodyPr>
          <a:lstStyle/>
          <a:p>
            <a:pPr marL="19050">
              <a:buClr>
                <a:srgbClr val="0070C0"/>
              </a:buClr>
            </a:pPr>
            <a:r>
              <a:rPr lang="en-US" sz="1600" b="1" dirty="0" smtClean="0"/>
              <a:t>Case </a:t>
            </a:r>
            <a:r>
              <a:rPr lang="en-US" sz="1600" b="1" dirty="0"/>
              <a:t>Study 3: The Victoria and Albert Waterfront in Cape Town, South </a:t>
            </a:r>
            <a:r>
              <a:rPr lang="en-US" sz="1600" b="1" dirty="0" smtClean="0"/>
              <a:t>Africa</a:t>
            </a:r>
          </a:p>
          <a:p>
            <a:pPr marL="361950" indent="-342900">
              <a:buClr>
                <a:srgbClr val="0070C0"/>
              </a:buClr>
              <a:buFont typeface="Wingdings 3" panose="05040102010807070707" pitchFamily="18" charset="2"/>
              <a:buChar char=""/>
            </a:pPr>
            <a:r>
              <a:rPr lang="en-US" sz="1600" dirty="0" smtClean="0"/>
              <a:t>There </a:t>
            </a:r>
            <a:r>
              <a:rPr lang="en-US" sz="1600" dirty="0"/>
              <a:t>has been a sustained growth in </a:t>
            </a:r>
            <a:r>
              <a:rPr lang="en-US" sz="1600" dirty="0" smtClean="0"/>
              <a:t>visitor numbers </a:t>
            </a:r>
            <a:r>
              <a:rPr lang="en-US" sz="1600" dirty="0"/>
              <a:t>over the years and the V&amp;A Waterfront </a:t>
            </a:r>
            <a:r>
              <a:rPr lang="en-US" sz="1600" dirty="0" smtClean="0"/>
              <a:t>has now </a:t>
            </a:r>
            <a:r>
              <a:rPr lang="en-US" sz="1600" dirty="0"/>
              <a:t>become one of Africa’s most visited </a:t>
            </a:r>
            <a:r>
              <a:rPr lang="en-US" sz="1600" dirty="0" smtClean="0"/>
              <a:t>destinations, with </a:t>
            </a:r>
            <a:r>
              <a:rPr lang="en-US" sz="1600" dirty="0"/>
              <a:t>an average of over </a:t>
            </a:r>
            <a:r>
              <a:rPr lang="en-US" sz="1600" dirty="0" smtClean="0"/>
              <a:t>20m </a:t>
            </a:r>
            <a:r>
              <a:rPr lang="en-US" sz="1600" dirty="0"/>
              <a:t>people each </a:t>
            </a:r>
            <a:r>
              <a:rPr lang="en-US" sz="1600" dirty="0" smtClean="0"/>
              <a:t>year since </a:t>
            </a:r>
            <a:r>
              <a:rPr lang="en-US" sz="1600" dirty="0"/>
              <a:t>1997.</a:t>
            </a:r>
          </a:p>
          <a:p>
            <a:pPr marL="361950" indent="-342900">
              <a:buClr>
                <a:srgbClr val="0070C0"/>
              </a:buClr>
              <a:buFont typeface="Wingdings 3" panose="05040102010807070707" pitchFamily="18" charset="2"/>
              <a:buChar char=""/>
            </a:pPr>
            <a:r>
              <a:rPr lang="en-US" sz="1600" dirty="0"/>
              <a:t>During the 2010 World Cup in South </a:t>
            </a:r>
            <a:r>
              <a:rPr lang="en-US" sz="1600" dirty="0" smtClean="0"/>
              <a:t>Africa, approximately </a:t>
            </a:r>
            <a:r>
              <a:rPr lang="en-US" sz="1600" dirty="0"/>
              <a:t>three million people visited </a:t>
            </a:r>
            <a:r>
              <a:rPr lang="en-US" sz="1600" dirty="0" smtClean="0"/>
              <a:t>the V&amp;A </a:t>
            </a:r>
            <a:r>
              <a:rPr lang="en-US" sz="1600" dirty="0"/>
              <a:t>Waterfront between </a:t>
            </a:r>
            <a:r>
              <a:rPr lang="en-US" sz="1600" dirty="0" smtClean="0"/>
              <a:t>11</a:t>
            </a:r>
            <a:r>
              <a:rPr lang="en-US" sz="1600" baseline="30000" dirty="0" smtClean="0"/>
              <a:t>th</a:t>
            </a:r>
            <a:r>
              <a:rPr lang="en-US" sz="1600" dirty="0" smtClean="0"/>
              <a:t> June </a:t>
            </a:r>
            <a:r>
              <a:rPr lang="en-US" sz="1600" dirty="0"/>
              <a:t>and </a:t>
            </a:r>
            <a:r>
              <a:rPr lang="en-US" sz="1600" dirty="0" smtClean="0"/>
              <a:t>11</a:t>
            </a:r>
            <a:r>
              <a:rPr lang="en-US" sz="1600" baseline="30000" dirty="0" smtClean="0"/>
              <a:t>th</a:t>
            </a:r>
            <a:r>
              <a:rPr lang="en-US" sz="1600" dirty="0" smtClean="0"/>
              <a:t> July</a:t>
            </a:r>
            <a:r>
              <a:rPr lang="en-US" sz="1600" dirty="0"/>
              <a:t>, averaging around 115 000 per day. </a:t>
            </a:r>
            <a:r>
              <a:rPr lang="en-US" sz="1600" dirty="0" smtClean="0"/>
              <a:t>These figures </a:t>
            </a:r>
            <a:r>
              <a:rPr lang="en-US" sz="1600" dirty="0"/>
              <a:t>were unprecedented. They show a </a:t>
            </a:r>
            <a:r>
              <a:rPr lang="en-US" sz="1600" dirty="0" smtClean="0"/>
              <a:t>dramatic increase </a:t>
            </a:r>
            <a:r>
              <a:rPr lang="en-US" sz="1600" dirty="0"/>
              <a:t>compared with the previous year’s </a:t>
            </a:r>
            <a:r>
              <a:rPr lang="en-US" sz="1600" dirty="0" smtClean="0"/>
              <a:t>winter period </a:t>
            </a:r>
            <a:r>
              <a:rPr lang="en-US" sz="1600" dirty="0"/>
              <a:t>when the destination averaged </a:t>
            </a:r>
            <a:r>
              <a:rPr lang="en-US" sz="1600" dirty="0" smtClean="0"/>
              <a:t>60,000 visitors </a:t>
            </a:r>
            <a:r>
              <a:rPr lang="en-US" sz="1600" dirty="0"/>
              <a:t>a day and they were well in excess </a:t>
            </a:r>
            <a:r>
              <a:rPr lang="en-US" sz="1600" dirty="0" smtClean="0"/>
              <a:t>of visitor </a:t>
            </a:r>
            <a:r>
              <a:rPr lang="en-US" sz="1600" dirty="0"/>
              <a:t>numbers for December, which is the </a:t>
            </a:r>
            <a:r>
              <a:rPr lang="en-US" sz="1600" dirty="0" smtClean="0"/>
              <a:t>peak tourist </a:t>
            </a:r>
            <a:r>
              <a:rPr lang="en-US" sz="1600" dirty="0"/>
              <a:t>season and daily visitor numbers </a:t>
            </a:r>
            <a:r>
              <a:rPr lang="en-US" sz="1600" dirty="0" smtClean="0"/>
              <a:t>usually average 87,000</a:t>
            </a:r>
            <a:r>
              <a:rPr lang="en-US" sz="1600" dirty="0"/>
              <a:t>. About.50% of visitors to the </a:t>
            </a:r>
            <a:r>
              <a:rPr lang="en-US" sz="1600" dirty="0" smtClean="0"/>
              <a:t>V&amp;A Waterfront </a:t>
            </a:r>
            <a:r>
              <a:rPr lang="en-US" sz="1600" dirty="0"/>
              <a:t>during the World Cup were </a:t>
            </a:r>
            <a:r>
              <a:rPr lang="en-US" sz="1600" dirty="0" smtClean="0"/>
              <a:t>locals; 29</a:t>
            </a:r>
            <a:r>
              <a:rPr lang="en-US" sz="1600" dirty="0"/>
              <a:t>% international tourists; and 21% South </a:t>
            </a:r>
            <a:r>
              <a:rPr lang="en-US" sz="1600" dirty="0" smtClean="0"/>
              <a:t>African</a:t>
            </a:r>
            <a:r>
              <a:rPr lang="en-US" sz="1600" dirty="0"/>
              <a:t> </a:t>
            </a:r>
            <a:r>
              <a:rPr lang="en-US" sz="1600" dirty="0" smtClean="0"/>
              <a:t>tourists </a:t>
            </a:r>
            <a:r>
              <a:rPr lang="en-US" sz="1600" dirty="0"/>
              <a:t>from other parts of the country.</a:t>
            </a:r>
          </a:p>
          <a:p>
            <a:pPr marL="361950" indent="-342900">
              <a:buClr>
                <a:srgbClr val="0070C0"/>
              </a:buClr>
              <a:buFont typeface="Wingdings 3" panose="05040102010807070707" pitchFamily="18" charset="2"/>
              <a:buChar char=""/>
            </a:pPr>
            <a:r>
              <a:rPr lang="en-US" sz="1600" dirty="0"/>
              <a:t>During the past year the V&amp;A Waterfront has </a:t>
            </a:r>
            <a:r>
              <a:rPr lang="en-US" sz="1600" dirty="0" smtClean="0"/>
              <a:t>also announced </a:t>
            </a:r>
            <a:r>
              <a:rPr lang="en-US" sz="1600" dirty="0"/>
              <a:t>two new hotel developments. The </a:t>
            </a:r>
            <a:r>
              <a:rPr lang="en-US" sz="1600" dirty="0" smtClean="0"/>
              <a:t>Queen Victoria</a:t>
            </a:r>
            <a:r>
              <a:rPr lang="en-US" sz="1600" dirty="0"/>
              <a:t>, a 5 star luxury boutique hotel, opened </a:t>
            </a:r>
            <a:r>
              <a:rPr lang="en-US" sz="1600" dirty="0" smtClean="0"/>
              <a:t>in March </a:t>
            </a:r>
            <a:r>
              <a:rPr lang="en-US" sz="1600" dirty="0"/>
              <a:t>2011 and the 3-star Holiday-Inn Express </a:t>
            </a:r>
            <a:r>
              <a:rPr lang="en-US" sz="1600" dirty="0" smtClean="0"/>
              <a:t>to be </a:t>
            </a:r>
            <a:r>
              <a:rPr lang="en-US" sz="1600" dirty="0"/>
              <a:t>built on the roof of the Breakwater parking </a:t>
            </a:r>
            <a:r>
              <a:rPr lang="en-US" sz="1600" dirty="0" smtClean="0"/>
              <a:t>garage is </a:t>
            </a:r>
            <a:r>
              <a:rPr lang="en-US" sz="1600" dirty="0"/>
              <a:t>scheduled to open in early 2012. These </a:t>
            </a:r>
            <a:r>
              <a:rPr lang="en-US" sz="1600" dirty="0" smtClean="0"/>
              <a:t>hotels travellers </a:t>
            </a:r>
            <a:r>
              <a:rPr lang="en-US" sz="1600" dirty="0"/>
              <a:t>at both the luxury and more </a:t>
            </a:r>
            <a:r>
              <a:rPr lang="en-US" sz="1600" dirty="0" smtClean="0"/>
              <a:t>affordable ends </a:t>
            </a:r>
            <a:r>
              <a:rPr lang="en-US" sz="1600" dirty="0"/>
              <a:t>of the visitor market.</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26</a:t>
            </a:r>
          </a:p>
        </p:txBody>
      </p:sp>
      <p:pic>
        <p:nvPicPr>
          <p:cNvPr id="1026" name="Picture 2" descr="Image result for Victoria and Albert Waterfront in Cape Tow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17334" y="1159083"/>
            <a:ext cx="1603138" cy="90176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Victoria and Albert Waterfront in Cape Tow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0023"/>
          <a:stretch/>
        </p:blipFill>
        <p:spPr bwMode="auto">
          <a:xfrm>
            <a:off x="7217334" y="2128184"/>
            <a:ext cx="1607820" cy="106830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Victoria and Albert Waterfront in Cape Town"/>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17334" y="3263824"/>
            <a:ext cx="1603138" cy="1629088"/>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Victoria and Albert Waterfront in Cape Town"/>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0291" t="-810" r="-1356" b="810"/>
          <a:stretch/>
        </p:blipFill>
        <p:spPr bwMode="auto">
          <a:xfrm>
            <a:off x="7217334" y="4983638"/>
            <a:ext cx="1603138" cy="11816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9926429"/>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8568952" cy="5678478"/>
          </a:xfrm>
          <a:prstGeom prst="rect">
            <a:avLst/>
          </a:prstGeom>
        </p:spPr>
        <p:txBody>
          <a:bodyPr wrap="square">
            <a:spAutoFit/>
          </a:bodyPr>
          <a:lstStyle/>
          <a:p>
            <a:pPr marL="19050">
              <a:buClr>
                <a:srgbClr val="0070C0"/>
              </a:buClr>
            </a:pPr>
            <a:r>
              <a:rPr lang="en-US" sz="1630" b="1" dirty="0"/>
              <a:t>The negative environmental impacts of tourism</a:t>
            </a:r>
          </a:p>
          <a:p>
            <a:pPr marL="361950" indent="-342900">
              <a:buClr>
                <a:srgbClr val="0070C0"/>
              </a:buClr>
              <a:buFont typeface="Wingdings 3" panose="05040102010807070707" pitchFamily="18" charset="2"/>
              <a:buChar char=""/>
            </a:pPr>
            <a:r>
              <a:rPr lang="en-US" sz="1630" dirty="0"/>
              <a:t>Negative impacts from tourism occur when the level of visitor use </a:t>
            </a:r>
            <a:r>
              <a:rPr lang="en-US" sz="1630" dirty="0" smtClean="0"/>
              <a:t>is greater </a:t>
            </a:r>
            <a:r>
              <a:rPr lang="en-US" sz="1630" dirty="0"/>
              <a:t>than the environments ability to cope with this use within </a:t>
            </a:r>
            <a:r>
              <a:rPr lang="en-US" sz="1630" dirty="0" smtClean="0"/>
              <a:t>the acceptable </a:t>
            </a:r>
            <a:r>
              <a:rPr lang="en-US" sz="1630" dirty="0"/>
              <a:t>limits of change. Uncontrolled conventional tourism </a:t>
            </a:r>
            <a:r>
              <a:rPr lang="en-US" sz="1630" dirty="0" smtClean="0"/>
              <a:t>poses potential </a:t>
            </a:r>
            <a:r>
              <a:rPr lang="en-US" sz="1630" dirty="0"/>
              <a:t>threats to many natural areas around the world. It can </a:t>
            </a:r>
            <a:r>
              <a:rPr lang="en-US" sz="1630" dirty="0" smtClean="0"/>
              <a:t>put enormous </a:t>
            </a:r>
            <a:r>
              <a:rPr lang="en-US" sz="1630" dirty="0"/>
              <a:t>pressure on an area and lead to impacts such as:</a:t>
            </a:r>
          </a:p>
          <a:p>
            <a:pPr marL="723900" indent="-342900">
              <a:buClr>
                <a:srgbClr val="0070C0"/>
              </a:buClr>
              <a:buFont typeface="Arial" panose="020B0604020202020204" pitchFamily="34" charset="0"/>
              <a:buChar char="•"/>
            </a:pPr>
            <a:r>
              <a:rPr lang="en-US" sz="1630" dirty="0" smtClean="0"/>
              <a:t>soil </a:t>
            </a:r>
            <a:r>
              <a:rPr lang="en-US" sz="1630" dirty="0"/>
              <a:t>erosion,</a:t>
            </a:r>
          </a:p>
          <a:p>
            <a:pPr marL="723900" indent="-342900">
              <a:buClr>
                <a:srgbClr val="0070C0"/>
              </a:buClr>
              <a:buFont typeface="Arial" panose="020B0604020202020204" pitchFamily="34" charset="0"/>
              <a:buChar char="•"/>
            </a:pPr>
            <a:r>
              <a:rPr lang="en-US" sz="1630" dirty="0" smtClean="0"/>
              <a:t>increased </a:t>
            </a:r>
            <a:r>
              <a:rPr lang="en-US" sz="1630" dirty="0"/>
              <a:t>pollution,</a:t>
            </a:r>
          </a:p>
          <a:p>
            <a:pPr marL="723900" indent="-342900">
              <a:buClr>
                <a:srgbClr val="0070C0"/>
              </a:buClr>
              <a:buFont typeface="Arial" panose="020B0604020202020204" pitchFamily="34" charset="0"/>
              <a:buChar char="•"/>
            </a:pPr>
            <a:r>
              <a:rPr lang="en-US" sz="1630" dirty="0" smtClean="0"/>
              <a:t>discharges </a:t>
            </a:r>
            <a:r>
              <a:rPr lang="en-US" sz="1630" dirty="0"/>
              <a:t>into the sea,</a:t>
            </a:r>
          </a:p>
          <a:p>
            <a:pPr marL="723900" indent="-342900">
              <a:buClr>
                <a:srgbClr val="0070C0"/>
              </a:buClr>
              <a:buFont typeface="Arial" panose="020B0604020202020204" pitchFamily="34" charset="0"/>
              <a:buChar char="•"/>
            </a:pPr>
            <a:r>
              <a:rPr lang="en-US" sz="1630" dirty="0" smtClean="0"/>
              <a:t>natural </a:t>
            </a:r>
            <a:r>
              <a:rPr lang="en-US" sz="1630" dirty="0"/>
              <a:t>habitat loss,</a:t>
            </a:r>
          </a:p>
          <a:p>
            <a:pPr marL="723900" indent="-342900">
              <a:buClr>
                <a:srgbClr val="0070C0"/>
              </a:buClr>
              <a:buFont typeface="Arial" panose="020B0604020202020204" pitchFamily="34" charset="0"/>
              <a:buChar char="•"/>
            </a:pPr>
            <a:r>
              <a:rPr lang="en-US" sz="1630" dirty="0" smtClean="0"/>
              <a:t>increased </a:t>
            </a:r>
            <a:r>
              <a:rPr lang="en-US" sz="1630" dirty="0"/>
              <a:t>pressure on endangered species and </a:t>
            </a:r>
            <a:r>
              <a:rPr lang="en-US" sz="1630" dirty="0" smtClean="0"/>
              <a:t>heightened vulnerability </a:t>
            </a:r>
            <a:r>
              <a:rPr lang="en-US" sz="1630" dirty="0"/>
              <a:t>to forest fires.</a:t>
            </a:r>
          </a:p>
          <a:p>
            <a:pPr marL="361950" indent="-342900">
              <a:buClr>
                <a:srgbClr val="0070C0"/>
              </a:buClr>
              <a:buFont typeface="Wingdings 3" panose="05040102010807070707" pitchFamily="18" charset="2"/>
              <a:buChar char=""/>
            </a:pPr>
            <a:r>
              <a:rPr lang="en-US" sz="1630" dirty="0"/>
              <a:t>It also often puts a strain on water resources, and it can force </a:t>
            </a:r>
            <a:r>
              <a:rPr lang="en-US" sz="1630" dirty="0" smtClean="0"/>
              <a:t>local population </a:t>
            </a:r>
            <a:r>
              <a:rPr lang="en-US" sz="1630" dirty="0"/>
              <a:t>to compete for the use of critical resources.</a:t>
            </a:r>
          </a:p>
          <a:p>
            <a:pPr marL="361950" indent="-342900">
              <a:buClr>
                <a:srgbClr val="0070C0"/>
              </a:buClr>
              <a:buFont typeface="Wingdings 3" panose="05040102010807070707" pitchFamily="18" charset="2"/>
              <a:buChar char=""/>
            </a:pPr>
            <a:r>
              <a:rPr lang="en-US" sz="1630" dirty="0"/>
              <a:t>The growth of tourism inevitably </a:t>
            </a:r>
            <a:r>
              <a:rPr lang="en-US" sz="1630" dirty="0" smtClean="0"/>
              <a:t>brings pressure </a:t>
            </a:r>
            <a:r>
              <a:rPr lang="en-US" sz="1630" dirty="0"/>
              <a:t>on the environment. </a:t>
            </a:r>
            <a:r>
              <a:rPr lang="en-US" sz="1630" dirty="0" smtClean="0"/>
              <a:t>Increasing amounts </a:t>
            </a:r>
            <a:r>
              <a:rPr lang="en-US" sz="1630" dirty="0"/>
              <a:t>of litter and hotel waste are a </a:t>
            </a:r>
            <a:r>
              <a:rPr lang="en-US" sz="1630" dirty="0" smtClean="0"/>
              <a:t>nationally recognised </a:t>
            </a:r>
            <a:r>
              <a:rPr lang="en-US" sz="1630" dirty="0"/>
              <a:t>problem, even in </a:t>
            </a:r>
            <a:r>
              <a:rPr lang="en-US" sz="1630" dirty="0" smtClean="0"/>
              <a:t>ecotourism destinations </a:t>
            </a:r>
            <a:r>
              <a:rPr lang="en-US" sz="1630" dirty="0"/>
              <a:t>such as Costa Rica. A recent </a:t>
            </a:r>
            <a:r>
              <a:rPr lang="en-US" sz="1630" dirty="0" smtClean="0"/>
              <a:t>edition of </a:t>
            </a:r>
            <a:r>
              <a:rPr lang="en-US" sz="1630" dirty="0"/>
              <a:t>the La </a:t>
            </a:r>
            <a:r>
              <a:rPr lang="en-US" sz="1630" dirty="0" err="1"/>
              <a:t>Nacion</a:t>
            </a:r>
            <a:r>
              <a:rPr lang="en-US" sz="1630" dirty="0"/>
              <a:t> newspaper in Costa Rica </a:t>
            </a:r>
            <a:r>
              <a:rPr lang="en-US" sz="1630" dirty="0" smtClean="0"/>
              <a:t>carried a </a:t>
            </a:r>
            <a:r>
              <a:rPr lang="en-US" sz="1630" dirty="0"/>
              <a:t>report on rubbish piling up in the streets of </a:t>
            </a:r>
            <a:r>
              <a:rPr lang="en-US" sz="1630" dirty="0" smtClean="0"/>
              <a:t>the popular </a:t>
            </a:r>
            <a:r>
              <a:rPr lang="en-US" sz="1630" dirty="0"/>
              <a:t>Pacific coastal resort of Samara. </a:t>
            </a:r>
            <a:r>
              <a:rPr lang="en-US" sz="1630" dirty="0" smtClean="0"/>
              <a:t>Waste disposal </a:t>
            </a:r>
            <a:r>
              <a:rPr lang="en-US" sz="1630" dirty="0"/>
              <a:t>as landfill takes up precious land </a:t>
            </a:r>
            <a:r>
              <a:rPr lang="en-US" sz="1630" dirty="0" smtClean="0"/>
              <a:t>and, if </a:t>
            </a:r>
            <a:r>
              <a:rPr lang="en-US" sz="1630" dirty="0"/>
              <a:t>burnt in incinerators, adds to air pollution.</a:t>
            </a:r>
          </a:p>
          <a:p>
            <a:pPr marL="361950" indent="-342900">
              <a:buClr>
                <a:srgbClr val="0070C0"/>
              </a:buClr>
              <a:buFont typeface="Wingdings 3" panose="05040102010807070707" pitchFamily="18" charset="2"/>
              <a:buChar char=""/>
            </a:pPr>
            <a:r>
              <a:rPr lang="en-US" sz="1630" dirty="0"/>
              <a:t>Vehicles carrying tourists add to air and </a:t>
            </a:r>
            <a:r>
              <a:rPr lang="en-US" sz="1630" dirty="0" smtClean="0"/>
              <a:t>noise pollution </a:t>
            </a:r>
            <a:r>
              <a:rPr lang="en-US" sz="1630" dirty="0"/>
              <a:t>in sensitive areas, unrestricted </a:t>
            </a:r>
            <a:r>
              <a:rPr lang="en-US" sz="1630" dirty="0" smtClean="0"/>
              <a:t>building scars </a:t>
            </a:r>
            <a:r>
              <a:rPr lang="en-US" sz="1630" dirty="0"/>
              <a:t>the landscape as visual pollution</a:t>
            </a:r>
            <a:r>
              <a:rPr lang="en-US" sz="1630" dirty="0" smtClean="0"/>
              <a:t>.</a:t>
            </a:r>
            <a:endParaRPr lang="en-US" sz="163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27</a:t>
            </a:r>
          </a:p>
        </p:txBody>
      </p:sp>
    </p:spTree>
    <p:extLst>
      <p:ext uri="{BB962C8B-B14F-4D97-AF65-F5344CB8AC3E}">
        <p14:creationId xmlns:p14="http://schemas.microsoft.com/office/powerpoint/2010/main" val="1426205335"/>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6480720" cy="5632311"/>
          </a:xfrm>
          <a:prstGeom prst="rect">
            <a:avLst/>
          </a:prstGeom>
        </p:spPr>
        <p:txBody>
          <a:bodyPr wrap="square">
            <a:spAutoFit/>
          </a:bodyPr>
          <a:lstStyle/>
          <a:p>
            <a:pPr marL="19050">
              <a:buClr>
                <a:srgbClr val="0070C0"/>
              </a:buClr>
            </a:pPr>
            <a:r>
              <a:rPr lang="en-US" sz="2000" b="1" dirty="0"/>
              <a:t>The negative environmental impacts of tourism</a:t>
            </a:r>
          </a:p>
          <a:p>
            <a:pPr marL="449263" indent="-430213">
              <a:buClr>
                <a:srgbClr val="0070C0"/>
              </a:buClr>
              <a:buFont typeface="Wingdings 3" panose="05040102010807070707" pitchFamily="18" charset="2"/>
              <a:buChar char=""/>
            </a:pPr>
            <a:r>
              <a:rPr lang="en-US" sz="2000" dirty="0" smtClean="0"/>
              <a:t>With </a:t>
            </a:r>
            <a:r>
              <a:rPr lang="en-US" sz="2000" dirty="0"/>
              <a:t>the growth in tourist numbers, there </a:t>
            </a:r>
            <a:r>
              <a:rPr lang="en-US" sz="2000" dirty="0" smtClean="0"/>
              <a:t>is a </a:t>
            </a:r>
            <a:r>
              <a:rPr lang="en-US" sz="2000" dirty="0"/>
              <a:t>very real fear that some parts of Costa Rica are approaching </a:t>
            </a:r>
            <a:r>
              <a:rPr lang="en-US" sz="2000" dirty="0" smtClean="0"/>
              <a:t>visitor overcapacity</a:t>
            </a:r>
            <a:r>
              <a:rPr lang="en-US" sz="2000" dirty="0"/>
              <a:t>. T</a:t>
            </a:r>
            <a:r>
              <a:rPr lang="en-US" sz="2000" b="1" dirty="0"/>
              <a:t>ourism carrying capacity </a:t>
            </a:r>
            <a:r>
              <a:rPr lang="en-US" sz="2000" dirty="0"/>
              <a:t>is defined by the World</a:t>
            </a:r>
          </a:p>
          <a:p>
            <a:pPr marL="449263" indent="-430213">
              <a:buClr>
                <a:srgbClr val="0070C0"/>
              </a:buClr>
              <a:buFont typeface="Wingdings 3" panose="05040102010807070707" pitchFamily="18" charset="2"/>
              <a:buChar char=""/>
            </a:pPr>
            <a:r>
              <a:rPr lang="en-US" sz="2000" dirty="0"/>
              <a:t>Tourism Organisation as:</a:t>
            </a:r>
          </a:p>
          <a:p>
            <a:pPr marL="933450" lvl="2">
              <a:buClr>
                <a:srgbClr val="0070C0"/>
              </a:buClr>
            </a:pPr>
            <a:r>
              <a:rPr lang="en-US" sz="2000" i="1" dirty="0"/>
              <a:t>The maximum number of people that may visit a </a:t>
            </a:r>
            <a:r>
              <a:rPr lang="en-US" sz="2000" i="1" dirty="0" smtClean="0"/>
              <a:t>tourist destination </a:t>
            </a:r>
            <a:r>
              <a:rPr lang="en-US" sz="2000" i="1" dirty="0"/>
              <a:t>at the same time, without causing destruction </a:t>
            </a:r>
            <a:r>
              <a:rPr lang="en-US" sz="2000" i="1" dirty="0" smtClean="0"/>
              <a:t>of the </a:t>
            </a:r>
            <a:r>
              <a:rPr lang="en-US" sz="2000" i="1" dirty="0"/>
              <a:t>physical, economic, socio-cultural environment and </a:t>
            </a:r>
            <a:r>
              <a:rPr lang="en-US" sz="2000" i="1" dirty="0" smtClean="0"/>
              <a:t>an unacceptable </a:t>
            </a:r>
            <a:r>
              <a:rPr lang="en-US" sz="2000" i="1" dirty="0"/>
              <a:t>decrease in the quality of visitors’ satisfaction.</a:t>
            </a:r>
          </a:p>
          <a:p>
            <a:pPr marL="449263" indent="-430213">
              <a:buClr>
                <a:srgbClr val="0070C0"/>
              </a:buClr>
              <a:buFont typeface="Wingdings 3" panose="05040102010807070707" pitchFamily="18" charset="2"/>
              <a:buChar char=""/>
            </a:pPr>
            <a:r>
              <a:rPr lang="en-US" sz="2000" dirty="0"/>
              <a:t>Therefore, the carrying capacity is the point at which a destination </a:t>
            </a:r>
            <a:r>
              <a:rPr lang="en-US" sz="2000" dirty="0" smtClean="0"/>
              <a:t>or attraction </a:t>
            </a:r>
            <a:r>
              <a:rPr lang="en-US" sz="2000" dirty="0"/>
              <a:t>starts experiencing adverse effects as a result of the </a:t>
            </a:r>
            <a:r>
              <a:rPr lang="en-US" sz="2000" dirty="0" smtClean="0"/>
              <a:t>number of </a:t>
            </a:r>
            <a:r>
              <a:rPr lang="en-US" sz="2000" dirty="0"/>
              <a:t>visitors.</a:t>
            </a:r>
          </a:p>
          <a:p>
            <a:pPr marL="449263" indent="-430213">
              <a:buClr>
                <a:srgbClr val="0070C0"/>
              </a:buClr>
              <a:buFont typeface="Wingdings 3" panose="05040102010807070707" pitchFamily="18" charset="2"/>
              <a:buChar char=""/>
            </a:pPr>
            <a:r>
              <a:rPr lang="en-US" sz="2000" dirty="0"/>
              <a:t>To see how the environment can be put under stress, we shall </a:t>
            </a:r>
            <a:r>
              <a:rPr lang="en-US" sz="2000" dirty="0" smtClean="0"/>
              <a:t>now look </a:t>
            </a:r>
            <a:r>
              <a:rPr lang="en-US" sz="2000" dirty="0"/>
              <a:t>briefly at two case studies.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27</a:t>
            </a:r>
          </a:p>
        </p:txBody>
      </p:sp>
      <p:pic>
        <p:nvPicPr>
          <p:cNvPr id="2050" name="Picture 2" descr="Image result for negative impacts of tourism"/>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661" r="7471"/>
          <a:stretch/>
        </p:blipFill>
        <p:spPr bwMode="auto">
          <a:xfrm>
            <a:off x="6732240" y="1152128"/>
            <a:ext cx="2016225" cy="135228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negative impacts of tourism"/>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2697"/>
          <a:stretch/>
        </p:blipFill>
        <p:spPr bwMode="auto">
          <a:xfrm>
            <a:off x="6732240" y="2564904"/>
            <a:ext cx="2016225" cy="117202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negative impacts of tourism"/>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32239" y="3842997"/>
            <a:ext cx="2016225" cy="113529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negative impacts of tourism"/>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32238" y="5076228"/>
            <a:ext cx="2016225" cy="15121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5160564"/>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70032"/>
            <a:ext cx="6768752" cy="5355312"/>
          </a:xfrm>
          <a:prstGeom prst="rect">
            <a:avLst/>
          </a:prstGeom>
          <a:solidFill>
            <a:schemeClr val="accent6">
              <a:lumMod val="20000"/>
              <a:lumOff val="80000"/>
            </a:schemeClr>
          </a:solidFill>
          <a:ln w="57150">
            <a:solidFill>
              <a:srgbClr val="002060"/>
            </a:solidFill>
          </a:ln>
        </p:spPr>
        <p:txBody>
          <a:bodyPr wrap="square">
            <a:spAutoFit/>
          </a:bodyPr>
          <a:lstStyle/>
          <a:p>
            <a:pPr marL="19050">
              <a:buClr>
                <a:srgbClr val="0070C0"/>
              </a:buClr>
            </a:pPr>
            <a:r>
              <a:rPr lang="en-US" b="1" dirty="0" smtClean="0"/>
              <a:t>Case Study 4: Machu Picchu Reserve and the Inca Trail Peru</a:t>
            </a:r>
            <a:endParaRPr lang="en-US" b="1" dirty="0"/>
          </a:p>
          <a:p>
            <a:pPr marL="449263" indent="-430213">
              <a:buClr>
                <a:srgbClr val="0070C0"/>
              </a:buClr>
              <a:buFont typeface="Wingdings 3" panose="05040102010807070707" pitchFamily="18" charset="2"/>
              <a:buChar char=""/>
            </a:pPr>
            <a:r>
              <a:rPr lang="en-US" dirty="0"/>
              <a:t>Machu Picchu is one of the most popular </a:t>
            </a:r>
            <a:r>
              <a:rPr lang="en-US" dirty="0" smtClean="0"/>
              <a:t>tourist destinations </a:t>
            </a:r>
            <a:r>
              <a:rPr lang="en-US" dirty="0"/>
              <a:t>in South America and normally </a:t>
            </a:r>
            <a:r>
              <a:rPr lang="en-US" dirty="0" smtClean="0"/>
              <a:t>some 68,000 </a:t>
            </a:r>
            <a:r>
              <a:rPr lang="en-US" dirty="0"/>
              <a:t>people a month come to visit the </a:t>
            </a:r>
            <a:r>
              <a:rPr lang="en-US" dirty="0" smtClean="0"/>
              <a:t>famous Inca </a:t>
            </a:r>
            <a:r>
              <a:rPr lang="en-US" dirty="0"/>
              <a:t>ruins. A reserve was established in the </a:t>
            </a:r>
            <a:r>
              <a:rPr lang="en-US" dirty="0" smtClean="0"/>
              <a:t>area of </a:t>
            </a:r>
            <a:r>
              <a:rPr lang="en-US" dirty="0"/>
              <a:t>the River </a:t>
            </a:r>
            <a:r>
              <a:rPr lang="en-US" dirty="0" err="1"/>
              <a:t>Urabamba</a:t>
            </a:r>
            <a:r>
              <a:rPr lang="en-US" dirty="0"/>
              <a:t> valley by the </a:t>
            </a:r>
            <a:r>
              <a:rPr lang="en-US" dirty="0" smtClean="0"/>
              <a:t>Peruvian government </a:t>
            </a:r>
            <a:r>
              <a:rPr lang="en-US" dirty="0"/>
              <a:t>in 1981 to help protect both </a:t>
            </a:r>
            <a:r>
              <a:rPr lang="en-US" dirty="0" smtClean="0"/>
              <a:t>the Inca </a:t>
            </a:r>
            <a:r>
              <a:rPr lang="en-US" dirty="0"/>
              <a:t>ruins and the local environment, which </a:t>
            </a:r>
            <a:r>
              <a:rPr lang="en-US" dirty="0" smtClean="0"/>
              <a:t>is home </a:t>
            </a:r>
            <a:r>
              <a:rPr lang="en-US" dirty="0"/>
              <a:t>to several species of rare fauna and flora.</a:t>
            </a:r>
          </a:p>
          <a:p>
            <a:pPr marL="449263" indent="-430213">
              <a:buClr>
                <a:srgbClr val="0070C0"/>
              </a:buClr>
              <a:buFont typeface="Wingdings 3" panose="05040102010807070707" pitchFamily="18" charset="2"/>
              <a:buChar char=""/>
            </a:pPr>
            <a:r>
              <a:rPr lang="en-US" dirty="0"/>
              <a:t>Local people depend on the tourists who </a:t>
            </a:r>
            <a:r>
              <a:rPr lang="en-US" dirty="0" smtClean="0"/>
              <a:t>reach the </a:t>
            </a:r>
            <a:r>
              <a:rPr lang="en-US" dirty="0"/>
              <a:t>site of the ruins either by walking along </a:t>
            </a:r>
            <a:r>
              <a:rPr lang="en-US" dirty="0" smtClean="0"/>
              <a:t>the Inca </a:t>
            </a:r>
            <a:r>
              <a:rPr lang="en-US" dirty="0"/>
              <a:t>Trail or by travelling on the Machu </a:t>
            </a:r>
            <a:r>
              <a:rPr lang="en-US" dirty="0" smtClean="0"/>
              <a:t>Picchu railway</a:t>
            </a:r>
            <a:r>
              <a:rPr lang="en-US" dirty="0"/>
              <a:t>. United Nations Educational </a:t>
            </a:r>
            <a:r>
              <a:rPr lang="en-US" dirty="0" smtClean="0"/>
              <a:t>Scientific and </a:t>
            </a:r>
            <a:r>
              <a:rPr lang="en-US" dirty="0"/>
              <a:t>Cultural Organization (UNESCO) </a:t>
            </a:r>
            <a:r>
              <a:rPr lang="en-US" dirty="0" smtClean="0"/>
              <a:t>designated Machu </a:t>
            </a:r>
            <a:r>
              <a:rPr lang="en-US" dirty="0"/>
              <a:t>Picchu a World Heritage Site in 1983.</a:t>
            </a:r>
          </a:p>
          <a:p>
            <a:pPr marL="449263" indent="-430213">
              <a:buClr>
                <a:srgbClr val="0070C0"/>
              </a:buClr>
              <a:buFont typeface="Wingdings 3" panose="05040102010807070707" pitchFamily="18" charset="2"/>
              <a:buChar char=""/>
            </a:pPr>
            <a:r>
              <a:rPr lang="en-US" dirty="0"/>
              <a:t>Physically the whole reserve, but </a:t>
            </a:r>
            <a:r>
              <a:rPr lang="en-US" dirty="0" smtClean="0"/>
              <a:t>especially the </a:t>
            </a:r>
            <a:r>
              <a:rPr lang="en-US" dirty="0"/>
              <a:t>city site and trail, is under permanent </a:t>
            </a:r>
            <a:r>
              <a:rPr lang="en-US" dirty="0" smtClean="0"/>
              <a:t>threat of </a:t>
            </a:r>
            <a:r>
              <a:rPr lang="en-US" dirty="0"/>
              <a:t>degradation due to its fragile </a:t>
            </a:r>
            <a:r>
              <a:rPr lang="en-US" dirty="0" smtClean="0"/>
              <a:t>ecological balance</a:t>
            </a:r>
            <a:r>
              <a:rPr lang="en-US" dirty="0"/>
              <a:t>. Furthermore, because of its </a:t>
            </a:r>
            <a:r>
              <a:rPr lang="en-US" dirty="0" smtClean="0"/>
              <a:t>precarious position </a:t>
            </a:r>
            <a:r>
              <a:rPr lang="en-US" dirty="0"/>
              <a:t>with steep slopes and heavy </a:t>
            </a:r>
            <a:r>
              <a:rPr lang="en-US" dirty="0" smtClean="0"/>
              <a:t>seasonal rainfall</a:t>
            </a:r>
            <a:r>
              <a:rPr lang="en-US" dirty="0"/>
              <a:t>, it is at risk from severe </a:t>
            </a:r>
            <a:r>
              <a:rPr lang="en-US" dirty="0" smtClean="0"/>
              <a:t>mudslides and </a:t>
            </a:r>
            <a:r>
              <a:rPr lang="en-US" dirty="0"/>
              <a:t>erosion. </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28</a:t>
            </a:r>
          </a:p>
        </p:txBody>
      </p:sp>
      <p:pic>
        <p:nvPicPr>
          <p:cNvPr id="2" name="Picture 2" descr="Image result for Machu Picchu"/>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2705"/>
          <a:stretch/>
        </p:blipFill>
        <p:spPr bwMode="auto">
          <a:xfrm>
            <a:off x="7135721" y="1142662"/>
            <a:ext cx="1684751" cy="120621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Machu Picchu"/>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35721" y="2438806"/>
            <a:ext cx="1662267" cy="125849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Machu Picchu tourism impac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35720" y="3787226"/>
            <a:ext cx="1662267" cy="22108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47074"/>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70032"/>
            <a:ext cx="6840760" cy="5355312"/>
          </a:xfrm>
          <a:prstGeom prst="rect">
            <a:avLst/>
          </a:prstGeom>
          <a:solidFill>
            <a:schemeClr val="accent6">
              <a:lumMod val="20000"/>
              <a:lumOff val="80000"/>
            </a:schemeClr>
          </a:solidFill>
          <a:ln w="57150">
            <a:solidFill>
              <a:srgbClr val="002060"/>
            </a:solidFill>
          </a:ln>
        </p:spPr>
        <p:txBody>
          <a:bodyPr wrap="square">
            <a:spAutoFit/>
          </a:bodyPr>
          <a:lstStyle/>
          <a:p>
            <a:pPr marL="19050">
              <a:buClr>
                <a:srgbClr val="0070C0"/>
              </a:buClr>
            </a:pPr>
            <a:r>
              <a:rPr lang="en-US" b="1" dirty="0" smtClean="0"/>
              <a:t>Case Study 4: Machu Picchu Reserve and the Inca Trail Peru</a:t>
            </a:r>
            <a:endParaRPr lang="en-US" b="1" dirty="0"/>
          </a:p>
          <a:p>
            <a:pPr marL="449263" indent="-430213">
              <a:buClr>
                <a:srgbClr val="0070C0"/>
              </a:buClr>
              <a:buFont typeface="Wingdings 3" panose="05040102010807070707" pitchFamily="18" charset="2"/>
              <a:buChar char=""/>
            </a:pPr>
            <a:r>
              <a:rPr lang="en-US" dirty="0" smtClean="0"/>
              <a:t>The </a:t>
            </a:r>
            <a:r>
              <a:rPr lang="en-US" dirty="0"/>
              <a:t>fact that fires are set off </a:t>
            </a:r>
            <a:r>
              <a:rPr lang="en-US" dirty="0" smtClean="0"/>
              <a:t>by local </a:t>
            </a:r>
            <a:r>
              <a:rPr lang="en-US" dirty="0"/>
              <a:t>farmers who are desperate to </a:t>
            </a:r>
            <a:r>
              <a:rPr lang="en-US" dirty="0" smtClean="0"/>
              <a:t>make a subsistence </a:t>
            </a:r>
            <a:r>
              <a:rPr lang="en-US" dirty="0"/>
              <a:t>living in the harsh environment </a:t>
            </a:r>
            <a:r>
              <a:rPr lang="en-US" dirty="0" smtClean="0"/>
              <a:t>are an </a:t>
            </a:r>
            <a:r>
              <a:rPr lang="en-US" dirty="0"/>
              <a:t>added problem. Tourists using the same trail repeatedly again trample the vegetation </a:t>
            </a:r>
            <a:r>
              <a:rPr lang="en-US" dirty="0" smtClean="0"/>
              <a:t>and soil</a:t>
            </a:r>
            <a:r>
              <a:rPr lang="en-US" dirty="0"/>
              <a:t>, eventually causing damage that can </a:t>
            </a:r>
            <a:r>
              <a:rPr lang="en-US" dirty="0" smtClean="0"/>
              <a:t>lead to </a:t>
            </a:r>
            <a:r>
              <a:rPr lang="en-US" dirty="0"/>
              <a:t>loss of biodiversity and have other </a:t>
            </a:r>
            <a:r>
              <a:rPr lang="en-US" dirty="0" smtClean="0"/>
              <a:t>impacts. Such </a:t>
            </a:r>
            <a:r>
              <a:rPr lang="en-US" dirty="0"/>
              <a:t>damage can be even more extensive </a:t>
            </a:r>
            <a:r>
              <a:rPr lang="en-US" dirty="0" smtClean="0"/>
              <a:t>when visitors </a:t>
            </a:r>
            <a:r>
              <a:rPr lang="en-US" dirty="0"/>
              <a:t>frequently stray off established </a:t>
            </a:r>
            <a:r>
              <a:rPr lang="en-US" dirty="0" smtClean="0"/>
              <a:t>trails.</a:t>
            </a:r>
          </a:p>
          <a:p>
            <a:pPr marL="449263" indent="-430213">
              <a:buClr>
                <a:srgbClr val="0070C0"/>
              </a:buClr>
              <a:buFont typeface="Wingdings 3" panose="05040102010807070707" pitchFamily="18" charset="2"/>
              <a:buChar char=""/>
            </a:pPr>
            <a:r>
              <a:rPr lang="en-US" dirty="0" smtClean="0"/>
              <a:t>The </a:t>
            </a:r>
            <a:r>
              <a:rPr lang="en-US" dirty="0"/>
              <a:t>main threat to this whole site is </a:t>
            </a:r>
            <a:r>
              <a:rPr lang="en-US" dirty="0" smtClean="0"/>
              <a:t>the sheer </a:t>
            </a:r>
            <a:r>
              <a:rPr lang="en-US" dirty="0"/>
              <a:t>pressure of visitor numbers. Up to </a:t>
            </a:r>
            <a:r>
              <a:rPr lang="en-US" dirty="0" smtClean="0"/>
              <a:t>2,000 people </a:t>
            </a:r>
            <a:r>
              <a:rPr lang="en-US" dirty="0"/>
              <a:t>visit Machu Picchu itself daily, </a:t>
            </a:r>
            <a:r>
              <a:rPr lang="en-US" dirty="0" smtClean="0"/>
              <a:t>with visitor </a:t>
            </a:r>
            <a:r>
              <a:rPr lang="en-US" dirty="0"/>
              <a:t>numbers growing at 6 % per year. </a:t>
            </a:r>
            <a:r>
              <a:rPr lang="en-US" dirty="0" smtClean="0"/>
              <a:t>These tourists </a:t>
            </a:r>
            <a:r>
              <a:rPr lang="en-US" dirty="0"/>
              <a:t>largely contribute to pollution in </a:t>
            </a:r>
            <a:r>
              <a:rPr lang="en-US" dirty="0" smtClean="0"/>
              <a:t>the area </a:t>
            </a:r>
            <a:r>
              <a:rPr lang="en-US" dirty="0"/>
              <a:t>by leaving rubbish along the banks of </a:t>
            </a:r>
            <a:r>
              <a:rPr lang="en-US" dirty="0" smtClean="0"/>
              <a:t>the Urubamba </a:t>
            </a:r>
            <a:r>
              <a:rPr lang="en-US" dirty="0"/>
              <a:t>River and the untreated </a:t>
            </a:r>
            <a:r>
              <a:rPr lang="en-US" dirty="0" smtClean="0"/>
              <a:t>sewage within </a:t>
            </a:r>
            <a:r>
              <a:rPr lang="en-US" dirty="0"/>
              <a:t>it. Problems are focused also on </a:t>
            </a:r>
            <a:r>
              <a:rPr lang="en-US" dirty="0" smtClean="0"/>
              <a:t>the campsites </a:t>
            </a:r>
            <a:r>
              <a:rPr lang="en-US" dirty="0"/>
              <a:t>for backpacking groups, </a:t>
            </a:r>
            <a:r>
              <a:rPr lang="en-US" dirty="0" smtClean="0"/>
              <a:t>unregulated latrines </a:t>
            </a:r>
            <a:r>
              <a:rPr lang="en-US" dirty="0"/>
              <a:t>and issues of waste disposal. The </a:t>
            </a:r>
            <a:r>
              <a:rPr lang="en-US" dirty="0" smtClean="0"/>
              <a:t>site has </a:t>
            </a:r>
            <a:r>
              <a:rPr lang="en-US" dirty="0"/>
              <a:t>become a ‘honeypot’ with over 1,000 </a:t>
            </a:r>
            <a:r>
              <a:rPr lang="en-US" dirty="0" smtClean="0"/>
              <a:t>people all </a:t>
            </a:r>
            <a:r>
              <a:rPr lang="en-US" dirty="0"/>
              <a:t>trying to see sunrise in Machu Picchu </a:t>
            </a:r>
            <a:r>
              <a:rPr lang="en-US" dirty="0" smtClean="0"/>
              <a:t>at the </a:t>
            </a:r>
            <a:r>
              <a:rPr lang="en-US" dirty="0"/>
              <a:t>same time.</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29</a:t>
            </a:r>
          </a:p>
        </p:txBody>
      </p:sp>
      <p:pic>
        <p:nvPicPr>
          <p:cNvPr id="5" name="Picture 2" descr="Image result for Machu Picchu"/>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2705"/>
          <a:stretch/>
        </p:blipFill>
        <p:spPr bwMode="auto">
          <a:xfrm>
            <a:off x="7172881" y="1142662"/>
            <a:ext cx="1647592" cy="117961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Machu Picchu"/>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72385" y="2414289"/>
            <a:ext cx="1625604" cy="123073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Machu Picchu tourism impact"/>
          <p:cNvPicPr>
            <a:picLocks noChangeAspect="1" noChangeArrowheads="1"/>
          </p:cNvPicPr>
          <p:nvPr/>
        </p:nvPicPr>
        <p:blipFill rotWithShape="1">
          <a:blip r:embed="rId6">
            <a:extLst>
              <a:ext uri="{28A0092B-C50C-407E-A947-70E740481C1C}">
                <a14:useLocalDpi xmlns:a14="http://schemas.microsoft.com/office/drawing/2010/main" val="0"/>
              </a:ext>
            </a:extLst>
          </a:blip>
          <a:srcRect t="26728"/>
          <a:stretch/>
        </p:blipFill>
        <p:spPr bwMode="auto">
          <a:xfrm>
            <a:off x="7172384" y="3717032"/>
            <a:ext cx="1625604" cy="1584176"/>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Image result for Machu Picchu tourism impac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72383" y="5369582"/>
            <a:ext cx="1620813" cy="1061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746016"/>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70032"/>
            <a:ext cx="7128792" cy="5355312"/>
          </a:xfrm>
          <a:prstGeom prst="rect">
            <a:avLst/>
          </a:prstGeom>
          <a:solidFill>
            <a:schemeClr val="accent6">
              <a:lumMod val="20000"/>
              <a:lumOff val="80000"/>
            </a:schemeClr>
          </a:solidFill>
          <a:ln w="57150">
            <a:solidFill>
              <a:srgbClr val="002060"/>
            </a:solidFill>
          </a:ln>
        </p:spPr>
        <p:txBody>
          <a:bodyPr wrap="square">
            <a:spAutoFit/>
          </a:bodyPr>
          <a:lstStyle/>
          <a:p>
            <a:pPr marL="19050">
              <a:buClr>
                <a:srgbClr val="0070C0"/>
              </a:buClr>
            </a:pPr>
            <a:r>
              <a:rPr lang="en-US" b="1" dirty="0" smtClean="0"/>
              <a:t>Case Study 5: Bimini Island in the Bahamas</a:t>
            </a:r>
            <a:endParaRPr lang="en-US" b="1" dirty="0"/>
          </a:p>
          <a:p>
            <a:pPr marL="361950" indent="-342900">
              <a:buClr>
                <a:srgbClr val="0070C0"/>
              </a:buClr>
              <a:buFont typeface="Wingdings 3" panose="05040102010807070707" pitchFamily="18" charset="2"/>
              <a:buChar char=""/>
            </a:pPr>
            <a:r>
              <a:rPr lang="en-US" dirty="0"/>
              <a:t>The multimillion dollar Bimini , Bay Resort </a:t>
            </a:r>
            <a:r>
              <a:rPr lang="en-US" dirty="0" smtClean="0"/>
              <a:t>is </a:t>
            </a:r>
            <a:r>
              <a:rPr lang="en-US" dirty="0"/>
              <a:t>threatening both local communities and </a:t>
            </a:r>
            <a:r>
              <a:rPr lang="en-US" dirty="0" smtClean="0"/>
              <a:t>their environment </a:t>
            </a:r>
            <a:r>
              <a:rPr lang="en-US" dirty="0"/>
              <a:t>The first phase of the project is </a:t>
            </a:r>
            <a:r>
              <a:rPr lang="en-US" dirty="0" smtClean="0"/>
              <a:t>now completed and includes a marina and numerous condominiums. This development </a:t>
            </a:r>
            <a:r>
              <a:rPr lang="en-US" dirty="0"/>
              <a:t>has outraged local community members, who point </a:t>
            </a:r>
            <a:r>
              <a:rPr lang="en-US" dirty="0" smtClean="0"/>
              <a:t>out that </a:t>
            </a:r>
            <a:r>
              <a:rPr lang="en-US" dirty="0"/>
              <a:t>the development is doing great harm </a:t>
            </a:r>
            <a:r>
              <a:rPr lang="en-US" dirty="0" smtClean="0"/>
              <a:t>to the </a:t>
            </a:r>
            <a:r>
              <a:rPr lang="en-US" dirty="0"/>
              <a:t>environment. Key issues include:</a:t>
            </a:r>
          </a:p>
          <a:p>
            <a:pPr marL="723900" indent="-361950">
              <a:buClr>
                <a:srgbClr val="0070C0"/>
              </a:buClr>
              <a:buFont typeface="Arial" panose="020B0604020202020204" pitchFamily="34" charset="0"/>
              <a:buChar char="•"/>
            </a:pPr>
            <a:r>
              <a:rPr lang="en-US" dirty="0" smtClean="0"/>
              <a:t>Mangroves </a:t>
            </a:r>
            <a:r>
              <a:rPr lang="en-US" dirty="0"/>
              <a:t>have been bulldozed, </a:t>
            </a:r>
            <a:r>
              <a:rPr lang="en-US" dirty="0" smtClean="0"/>
              <a:t>land has </a:t>
            </a:r>
            <a:r>
              <a:rPr lang="en-US" dirty="0"/>
              <a:t>been carved up, the seafloor </a:t>
            </a:r>
            <a:r>
              <a:rPr lang="en-US" dirty="0" smtClean="0"/>
              <a:t>dug and </a:t>
            </a:r>
            <a:r>
              <a:rPr lang="en-US" dirty="0"/>
              <a:t>destroyed and the North </a:t>
            </a:r>
            <a:r>
              <a:rPr lang="en-US" dirty="0" smtClean="0"/>
              <a:t>Bimini lagoon </a:t>
            </a:r>
            <a:r>
              <a:rPr lang="en-US" dirty="0"/>
              <a:t>has been silted with </a:t>
            </a:r>
            <a:r>
              <a:rPr lang="en-US" dirty="0" smtClean="0"/>
              <a:t>dredge effluent</a:t>
            </a:r>
            <a:r>
              <a:rPr lang="en-US" dirty="0"/>
              <a:t>.</a:t>
            </a:r>
          </a:p>
          <a:p>
            <a:pPr marL="723900" indent="-361950">
              <a:buClr>
                <a:srgbClr val="0070C0"/>
              </a:buClr>
              <a:buFont typeface="Arial" panose="020B0604020202020204" pitchFamily="34" charset="0"/>
              <a:buChar char="•"/>
            </a:pPr>
            <a:r>
              <a:rPr lang="en-US" dirty="0" smtClean="0"/>
              <a:t>The </a:t>
            </a:r>
            <a:r>
              <a:rPr lang="en-US" dirty="0"/>
              <a:t>destruction of fertile </a:t>
            </a:r>
            <a:r>
              <a:rPr lang="en-US" dirty="0" smtClean="0"/>
              <a:t>breeding grounds </a:t>
            </a:r>
            <a:r>
              <a:rPr lang="en-US" dirty="0"/>
              <a:t>has resulted in a decrease </a:t>
            </a:r>
            <a:r>
              <a:rPr lang="en-US" dirty="0" smtClean="0"/>
              <a:t>in conch </a:t>
            </a:r>
            <a:r>
              <a:rPr lang="en-US" dirty="0"/>
              <a:t>and fish numbers, </a:t>
            </a:r>
            <a:r>
              <a:rPr lang="en-US" dirty="0" smtClean="0"/>
              <a:t>threatening the </a:t>
            </a:r>
            <a:r>
              <a:rPr lang="en-US" dirty="0"/>
              <a:t>livelihood of local people.</a:t>
            </a:r>
          </a:p>
          <a:p>
            <a:pPr marL="723900" indent="-361950">
              <a:buClr>
                <a:srgbClr val="0070C0"/>
              </a:buClr>
              <a:buFont typeface="Arial" panose="020B0604020202020204" pitchFamily="34" charset="0"/>
              <a:buChar char="•"/>
            </a:pPr>
            <a:r>
              <a:rPr lang="en-US" dirty="0" smtClean="0"/>
              <a:t>Water </a:t>
            </a:r>
            <a:r>
              <a:rPr lang="en-US" dirty="0"/>
              <a:t>supplies are being used </a:t>
            </a:r>
            <a:r>
              <a:rPr lang="en-US" dirty="0" smtClean="0"/>
              <a:t>for tourism </a:t>
            </a:r>
            <a:r>
              <a:rPr lang="en-US" dirty="0"/>
              <a:t>development, causing water </a:t>
            </a:r>
            <a:r>
              <a:rPr lang="en-US" dirty="0" smtClean="0"/>
              <a:t>for the </a:t>
            </a:r>
            <a:r>
              <a:rPr lang="en-US" dirty="0"/>
              <a:t>local </a:t>
            </a:r>
            <a:r>
              <a:rPr lang="en-US" dirty="0" smtClean="0"/>
              <a:t>communities to be </a:t>
            </a:r>
            <a:r>
              <a:rPr lang="en-US" dirty="0"/>
              <a:t>frequently</a:t>
            </a:r>
          </a:p>
          <a:p>
            <a:pPr marL="723900" indent="-361950">
              <a:buClr>
                <a:srgbClr val="0070C0"/>
              </a:buClr>
              <a:buFont typeface="Arial" panose="020B0604020202020204" pitchFamily="34" charset="0"/>
              <a:buChar char="•"/>
            </a:pPr>
            <a:r>
              <a:rPr lang="en-US" dirty="0"/>
              <a:t>turned off.</a:t>
            </a:r>
          </a:p>
          <a:p>
            <a:pPr marL="723900" indent="-361950">
              <a:buClr>
                <a:srgbClr val="0070C0"/>
              </a:buClr>
              <a:buFont typeface="Arial" panose="020B0604020202020204" pitchFamily="34" charset="0"/>
              <a:buChar char="•"/>
            </a:pPr>
            <a:r>
              <a:rPr lang="en-US" dirty="0" smtClean="0"/>
              <a:t>Further </a:t>
            </a:r>
            <a:r>
              <a:rPr lang="en-US" dirty="0"/>
              <a:t>planned developments will lead to greater </a:t>
            </a:r>
            <a:r>
              <a:rPr lang="en-US" dirty="0" smtClean="0"/>
              <a:t>destruction </a:t>
            </a:r>
            <a:r>
              <a:rPr lang="en-US" dirty="0"/>
              <a:t>of protective mangrove lagoons and seagrass </a:t>
            </a:r>
            <a:r>
              <a:rPr lang="en-US" dirty="0" smtClean="0"/>
              <a:t>beds which </a:t>
            </a:r>
            <a:r>
              <a:rPr lang="en-US" dirty="0"/>
              <a:t>support lobster, Conch, </a:t>
            </a:r>
            <a:r>
              <a:rPr lang="en-US" dirty="0" smtClean="0"/>
              <a:t>turtles and many species of fish.</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29</a:t>
            </a:r>
          </a:p>
        </p:txBody>
      </p:sp>
      <p:pic>
        <p:nvPicPr>
          <p:cNvPr id="5122" name="Picture 2" descr="Image result for Bimini Isla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4328" y="1124744"/>
            <a:ext cx="1296144" cy="89109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Bimini Island"/>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158"/>
          <a:stretch/>
        </p:blipFill>
        <p:spPr bwMode="auto">
          <a:xfrm>
            <a:off x="7524328" y="2109204"/>
            <a:ext cx="1278450" cy="1079272"/>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Bimini Island"/>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3073" r="43139" b="12928"/>
          <a:stretch/>
        </p:blipFill>
        <p:spPr bwMode="auto">
          <a:xfrm>
            <a:off x="7524327" y="3281838"/>
            <a:ext cx="1278341" cy="1191182"/>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Image result for bimini island casino"/>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24327" y="4566382"/>
            <a:ext cx="1303712" cy="936397"/>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Image result for bimini island destroyed"/>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24327" y="5602669"/>
            <a:ext cx="1276000" cy="8506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8305003"/>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8568952" cy="5472267"/>
          </a:xfrm>
          <a:prstGeom prst="rect">
            <a:avLst/>
          </a:prstGeom>
          <a:solidFill>
            <a:schemeClr val="accent6">
              <a:lumMod val="20000"/>
              <a:lumOff val="80000"/>
            </a:schemeClr>
          </a:solidFill>
          <a:ln w="57150">
            <a:solidFill>
              <a:srgbClr val="002060"/>
            </a:solidFill>
          </a:ln>
        </p:spPr>
        <p:txBody>
          <a:bodyPr wrap="square">
            <a:spAutoFit/>
          </a:bodyPr>
          <a:lstStyle/>
          <a:p>
            <a:pPr marL="19050">
              <a:buClr>
                <a:srgbClr val="0070C0"/>
              </a:buClr>
            </a:pPr>
            <a:r>
              <a:rPr lang="en-US" sz="1840" b="1" dirty="0" smtClean="0"/>
              <a:t>Case Study 5: Bimini Island in the Bahamas</a:t>
            </a:r>
            <a:endParaRPr lang="en-US" sz="1840" b="1" dirty="0"/>
          </a:p>
          <a:p>
            <a:pPr marL="361950" indent="-361950">
              <a:buClr>
                <a:srgbClr val="0070C0"/>
              </a:buClr>
              <a:buFont typeface="Wingdings 3" panose="05040102010807070707" pitchFamily="18" charset="2"/>
              <a:buChar char=""/>
            </a:pPr>
            <a:r>
              <a:rPr lang="en-US" sz="1840" dirty="0" smtClean="0"/>
              <a:t>The </a:t>
            </a:r>
            <a:r>
              <a:rPr lang="en-US" sz="1840" dirty="0"/>
              <a:t>devastating impact of the 2004 Asian tsunami has illustrated that mangroves are </a:t>
            </a:r>
            <a:r>
              <a:rPr lang="en-US" sz="1840" dirty="0" smtClean="0"/>
              <a:t>the best defence there is when hurricanes </a:t>
            </a:r>
            <a:r>
              <a:rPr lang="en-US" sz="1840" dirty="0"/>
              <a:t>and tidal waves strike. The Bahamian </a:t>
            </a:r>
            <a:r>
              <a:rPr lang="en-US" sz="1840" dirty="0" smtClean="0"/>
              <a:t>Governments decision </a:t>
            </a:r>
            <a:r>
              <a:rPr lang="en-US" sz="1840" dirty="0"/>
              <a:t>to permit a developer to destroy </a:t>
            </a:r>
            <a:r>
              <a:rPr lang="en-US" sz="1840" dirty="0" smtClean="0"/>
              <a:t>Bimini islands </a:t>
            </a:r>
            <a:r>
              <a:rPr lang="en-US" sz="1840" dirty="0"/>
              <a:t>protective mangroves and replace it </a:t>
            </a:r>
            <a:r>
              <a:rPr lang="en-US" sz="1840" dirty="0" smtClean="0"/>
              <a:t>with a </a:t>
            </a:r>
            <a:r>
              <a:rPr lang="en-US" sz="1840" dirty="0"/>
              <a:t>tourist resort could put the security of the </a:t>
            </a:r>
            <a:r>
              <a:rPr lang="en-US" sz="1840" dirty="0" smtClean="0"/>
              <a:t>island in </a:t>
            </a:r>
            <a:r>
              <a:rPr lang="en-US" sz="1840" dirty="0"/>
              <a:t>jeopardy. The habitats of many </a:t>
            </a:r>
            <a:r>
              <a:rPr lang="en-US" sz="1840" dirty="0" smtClean="0"/>
              <a:t>endangered species </a:t>
            </a:r>
            <a:r>
              <a:rPr lang="en-US" sz="1840" dirty="0"/>
              <a:t>of marine life, including dolphins, </a:t>
            </a:r>
            <a:r>
              <a:rPr lang="en-US" sz="1840" dirty="0" smtClean="0"/>
              <a:t>turtles and </a:t>
            </a:r>
            <a:r>
              <a:rPr lang="en-US" sz="1840" dirty="0"/>
              <a:t>sharks, are seriously threatened. </a:t>
            </a:r>
            <a:r>
              <a:rPr lang="en-US" sz="1840" dirty="0" smtClean="0"/>
              <a:t>Local </a:t>
            </a:r>
            <a:r>
              <a:rPr lang="en-US" sz="1840" dirty="0" err="1" smtClean="0"/>
              <a:t>Biminites</a:t>
            </a:r>
            <a:r>
              <a:rPr lang="en-US" sz="1840" dirty="0"/>
              <a:t>, fishermen, Bahamian </a:t>
            </a:r>
            <a:r>
              <a:rPr lang="en-US" sz="1840" dirty="0" smtClean="0"/>
              <a:t>environmental organisations</a:t>
            </a:r>
            <a:r>
              <a:rPr lang="en-US" sz="1840" dirty="0"/>
              <a:t>, and the international </a:t>
            </a:r>
            <a:r>
              <a:rPr lang="en-US" sz="1840" dirty="0" smtClean="0"/>
              <a:t>scientific community </a:t>
            </a:r>
            <a:r>
              <a:rPr lang="en-US" sz="1840" dirty="0"/>
              <a:t>are desperately fighting to protect </a:t>
            </a:r>
            <a:r>
              <a:rPr lang="en-US" sz="1840" dirty="0" smtClean="0"/>
              <a:t>the ecosystem </a:t>
            </a:r>
            <a:r>
              <a:rPr lang="en-US" sz="1840" dirty="0"/>
              <a:t>of this island from tourism.</a:t>
            </a:r>
          </a:p>
          <a:p>
            <a:pPr marL="361950" indent="-361950">
              <a:buClr>
                <a:srgbClr val="0070C0"/>
              </a:buClr>
              <a:buFont typeface="Wingdings 3" panose="05040102010807070707" pitchFamily="18" charset="2"/>
              <a:buChar char=""/>
            </a:pPr>
            <a:r>
              <a:rPr lang="en-US" sz="1840" dirty="0"/>
              <a:t>In January 2009, the Bahamian </a:t>
            </a:r>
            <a:r>
              <a:rPr lang="en-US" sz="1840" dirty="0" smtClean="0"/>
              <a:t>Government announced </a:t>
            </a:r>
            <a:r>
              <a:rPr lang="en-US" sz="1840" dirty="0"/>
              <a:t>that it would establish a </a:t>
            </a:r>
            <a:r>
              <a:rPr lang="en-US" sz="1840" b="1" dirty="0"/>
              <a:t>Marine Protected Area (MPA) </a:t>
            </a:r>
            <a:r>
              <a:rPr lang="en-US" sz="1840" dirty="0"/>
              <a:t>in the north of </a:t>
            </a:r>
            <a:r>
              <a:rPr lang="en-US" sz="1840" dirty="0" smtClean="0"/>
              <a:t>the island</a:t>
            </a:r>
            <a:r>
              <a:rPr lang="en-US" sz="1840" dirty="0"/>
              <a:t>. This could put a halt to the golf </a:t>
            </a:r>
            <a:r>
              <a:rPr lang="en-US" sz="1840" dirty="0" smtClean="0"/>
              <a:t>course, planned </a:t>
            </a:r>
            <a:r>
              <a:rPr lang="en-US" sz="1840" dirty="0"/>
              <a:t>under second phase of the </a:t>
            </a:r>
            <a:r>
              <a:rPr lang="en-US" sz="1840" dirty="0" smtClean="0"/>
              <a:t>development, because </a:t>
            </a:r>
            <a:r>
              <a:rPr lang="en-US" sz="1840" dirty="0"/>
              <a:t>part of the course would fall inside </a:t>
            </a:r>
            <a:r>
              <a:rPr lang="en-US" sz="1840" dirty="0" smtClean="0"/>
              <a:t>the MPA </a:t>
            </a:r>
            <a:r>
              <a:rPr lang="en-US" sz="1840" dirty="0"/>
              <a:t>boundary. If built, the golf course </a:t>
            </a:r>
            <a:r>
              <a:rPr lang="en-US" sz="1840" dirty="0" smtClean="0"/>
              <a:t>would require </a:t>
            </a:r>
            <a:r>
              <a:rPr lang="en-US" sz="1840" dirty="0"/>
              <a:t>further mangroves to be destroyed </a:t>
            </a:r>
            <a:r>
              <a:rPr lang="en-US" sz="1840" dirty="0" smtClean="0"/>
              <a:t>and cause </a:t>
            </a:r>
            <a:r>
              <a:rPr lang="en-US" sz="1840" dirty="0"/>
              <a:t>pesticides to leach into the fragile </a:t>
            </a:r>
            <a:r>
              <a:rPr lang="en-US" sz="1840" dirty="0" smtClean="0"/>
              <a:t>marine environment</a:t>
            </a:r>
            <a:r>
              <a:rPr lang="en-US" sz="1840" dirty="0"/>
              <a:t>. Golf courses can also </a:t>
            </a:r>
            <a:r>
              <a:rPr lang="en-US" sz="1840" dirty="0" smtClean="0"/>
              <a:t>create additional </a:t>
            </a:r>
            <a:r>
              <a:rPr lang="en-US" sz="1840" dirty="0"/>
              <a:t>negative environmental </a:t>
            </a:r>
            <a:r>
              <a:rPr lang="en-US" sz="1840" dirty="0" smtClean="0"/>
              <a:t>impacts because </a:t>
            </a:r>
            <a:r>
              <a:rPr lang="en-US" sz="1840" dirty="0"/>
              <a:t>its maintenance can deplete </a:t>
            </a:r>
            <a:r>
              <a:rPr lang="en-US" sz="1840" dirty="0" smtClean="0"/>
              <a:t>fresh water </a:t>
            </a:r>
            <a:r>
              <a:rPr lang="en-US" sz="1840" dirty="0"/>
              <a:t>resources. If the water comes from </a:t>
            </a:r>
            <a:r>
              <a:rPr lang="en-US" sz="1840" dirty="0" smtClean="0"/>
              <a:t>wells, over-pumping </a:t>
            </a:r>
            <a:r>
              <a:rPr lang="en-US" sz="1840" dirty="0"/>
              <a:t>can cause saline intrusion </a:t>
            </a:r>
            <a:r>
              <a:rPr lang="en-US" sz="1840" dirty="0" smtClean="0"/>
              <a:t>into groundwater</a:t>
            </a:r>
            <a:r>
              <a:rPr lang="en-US" sz="1840" dirty="0"/>
              <a:t>.</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30</a:t>
            </a:r>
          </a:p>
        </p:txBody>
      </p:sp>
    </p:spTree>
    <p:extLst>
      <p:ext uri="{BB962C8B-B14F-4D97-AF65-F5344CB8AC3E}">
        <p14:creationId xmlns:p14="http://schemas.microsoft.com/office/powerpoint/2010/main" val="2464088417"/>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8568952" cy="5755422"/>
          </a:xfrm>
          <a:prstGeom prst="rect">
            <a:avLst/>
          </a:prstGeom>
        </p:spPr>
        <p:txBody>
          <a:bodyPr wrap="square">
            <a:spAutoFit/>
          </a:bodyPr>
          <a:lstStyle/>
          <a:p>
            <a:pPr>
              <a:buClr>
                <a:srgbClr val="0070C0"/>
              </a:buClr>
            </a:pPr>
            <a:r>
              <a:rPr lang="en-US" b="1" dirty="0" smtClean="0"/>
              <a:t>The </a:t>
            </a:r>
            <a:r>
              <a:rPr lang="en-US" b="1" dirty="0"/>
              <a:t>socio-cultural impacts of tourism</a:t>
            </a:r>
          </a:p>
          <a:p>
            <a:pPr marL="361950" indent="-361950">
              <a:buClr>
                <a:srgbClr val="0070C0"/>
              </a:buClr>
              <a:buFont typeface="Wingdings 3" panose="05040102010807070707" pitchFamily="18" charset="2"/>
              <a:buChar char=""/>
            </a:pPr>
            <a:r>
              <a:rPr lang="en-US" dirty="0"/>
              <a:t>Important social and cultural impacts arise when tourism </a:t>
            </a:r>
            <a:r>
              <a:rPr lang="en-US" dirty="0" smtClean="0"/>
              <a:t>brings changes </a:t>
            </a:r>
            <a:r>
              <a:rPr lang="en-US" dirty="0"/>
              <a:t>into the host populations value systems and </a:t>
            </a:r>
            <a:r>
              <a:rPr lang="en-US" dirty="0" smtClean="0"/>
              <a:t>traditional patterns </a:t>
            </a:r>
            <a:r>
              <a:rPr lang="en-US" dirty="0"/>
              <a:t>of behaviour, thus threatening aspects of the local </a:t>
            </a:r>
            <a:r>
              <a:rPr lang="en-US" dirty="0" smtClean="0"/>
              <a:t>social and </a:t>
            </a:r>
            <a:r>
              <a:rPr lang="en-US" dirty="0"/>
              <a:t>cultural identity. Changes often occur in community </a:t>
            </a:r>
            <a:r>
              <a:rPr lang="en-US" dirty="0" smtClean="0"/>
              <a:t>structure, family </a:t>
            </a:r>
            <a:r>
              <a:rPr lang="en-US" dirty="0"/>
              <a:t>relationships, collective traditional life styles, ceremonies </a:t>
            </a:r>
            <a:r>
              <a:rPr lang="en-US" dirty="0" smtClean="0"/>
              <a:t>and morality.</a:t>
            </a:r>
          </a:p>
          <a:p>
            <a:pPr marL="361950" indent="-361950">
              <a:buClr>
                <a:srgbClr val="0070C0"/>
              </a:buClr>
              <a:buFont typeface="Wingdings 3" panose="05040102010807070707" pitchFamily="18" charset="2"/>
              <a:buChar char=""/>
            </a:pPr>
            <a:r>
              <a:rPr lang="en-US" dirty="0" smtClean="0"/>
              <a:t>However</a:t>
            </a:r>
            <a:r>
              <a:rPr lang="en-US" dirty="0"/>
              <a:t>, tourism can also generate positive impacts </a:t>
            </a:r>
            <a:r>
              <a:rPr lang="en-US" dirty="0" smtClean="0"/>
              <a:t>as it </a:t>
            </a:r>
            <a:r>
              <a:rPr lang="en-US" dirty="0"/>
              <a:t>can serve as a supportive force for peace, foster pride in </a:t>
            </a:r>
            <a:r>
              <a:rPr lang="en-US" dirty="0" smtClean="0"/>
              <a:t>cultural traditions </a:t>
            </a:r>
            <a:r>
              <a:rPr lang="en-US" dirty="0"/>
              <a:t>and help avoid rural to urban migration by </a:t>
            </a:r>
            <a:r>
              <a:rPr lang="en-US" dirty="0" smtClean="0"/>
              <a:t>creating local </a:t>
            </a:r>
            <a:r>
              <a:rPr lang="en-US" dirty="0"/>
              <a:t>jobs.</a:t>
            </a:r>
          </a:p>
          <a:p>
            <a:pPr>
              <a:buClr>
                <a:srgbClr val="0070C0"/>
              </a:buClr>
            </a:pPr>
            <a:r>
              <a:rPr lang="en-US" b="1" dirty="0"/>
              <a:t>The positive socio-cultural impacts of </a:t>
            </a:r>
            <a:r>
              <a:rPr lang="en-US" b="1" dirty="0" smtClean="0"/>
              <a:t>tourism</a:t>
            </a:r>
          </a:p>
          <a:p>
            <a:pPr marL="361950" indent="-361950">
              <a:buClr>
                <a:srgbClr val="0070C0"/>
              </a:buClr>
              <a:buFont typeface="Wingdings 3" panose="05040102010807070707" pitchFamily="18" charset="2"/>
              <a:buChar char=""/>
            </a:pPr>
            <a:r>
              <a:rPr lang="en-US" dirty="0"/>
              <a:t>There are many positive consequences of tourism that arise </a:t>
            </a:r>
            <a:r>
              <a:rPr lang="en-US" dirty="0" smtClean="0"/>
              <a:t>when tourism </a:t>
            </a:r>
            <a:r>
              <a:rPr lang="en-US" dirty="0"/>
              <a:t>is practiced and developed in a sustainable and </a:t>
            </a:r>
            <a:r>
              <a:rPr lang="en-US" dirty="0" smtClean="0"/>
              <a:t>appropriate way</a:t>
            </a:r>
            <a:r>
              <a:rPr lang="en-US" dirty="0"/>
              <a:t>. Tourism </a:t>
            </a:r>
            <a:r>
              <a:rPr lang="en-US" dirty="0" smtClean="0"/>
              <a:t>supports </a:t>
            </a:r>
            <a:r>
              <a:rPr lang="en-US" dirty="0"/>
              <a:t>the </a:t>
            </a:r>
            <a:r>
              <a:rPr lang="en-US" dirty="0" smtClean="0"/>
              <a:t>creation </a:t>
            </a:r>
            <a:r>
              <a:rPr lang="en-US" dirty="0"/>
              <a:t>of community </a:t>
            </a:r>
            <a:r>
              <a:rPr lang="en-US" dirty="0" smtClean="0"/>
              <a:t>facilities and </a:t>
            </a:r>
            <a:r>
              <a:rPr lang="en-US" dirty="0"/>
              <a:t>services that otherwise might not </a:t>
            </a:r>
            <a:r>
              <a:rPr lang="en-US" dirty="0" smtClean="0"/>
              <a:t>have been </a:t>
            </a:r>
            <a:r>
              <a:rPr lang="en-US" dirty="0"/>
              <a:t>developed, and it can bring </a:t>
            </a:r>
            <a:r>
              <a:rPr lang="en-US" dirty="0" smtClean="0"/>
              <a:t>higher living </a:t>
            </a:r>
            <a:r>
              <a:rPr lang="en-US" dirty="0"/>
              <a:t>standards to a </a:t>
            </a:r>
            <a:r>
              <a:rPr lang="en-US" dirty="0" smtClean="0"/>
              <a:t>destination.</a:t>
            </a:r>
          </a:p>
          <a:p>
            <a:pPr marL="361950" indent="-361950">
              <a:buClr>
                <a:srgbClr val="0070C0"/>
              </a:buClr>
              <a:buFont typeface="Wingdings 3" panose="05040102010807070707" pitchFamily="18" charset="2"/>
              <a:buChar char=""/>
            </a:pPr>
            <a:r>
              <a:rPr lang="en-US" dirty="0" smtClean="0"/>
              <a:t>Other benefits </a:t>
            </a:r>
            <a:r>
              <a:rPr lang="en-US" dirty="0"/>
              <a:t>include upgraded </a:t>
            </a:r>
            <a:r>
              <a:rPr lang="en-US" dirty="0" smtClean="0"/>
              <a:t>infrastructure, health </a:t>
            </a:r>
            <a:r>
              <a:rPr lang="en-US" dirty="0"/>
              <a:t>and transport improvements, </a:t>
            </a:r>
            <a:r>
              <a:rPr lang="en-US" dirty="0" smtClean="0"/>
              <a:t>new sport </a:t>
            </a:r>
            <a:r>
              <a:rPr lang="en-US" dirty="0"/>
              <a:t>and recreational facilities, </a:t>
            </a:r>
            <a:r>
              <a:rPr lang="en-US" dirty="0" smtClean="0"/>
              <a:t>restaurants, and </a:t>
            </a:r>
            <a:r>
              <a:rPr lang="en-US" dirty="0"/>
              <a:t>public spaces as well as the availability </a:t>
            </a:r>
            <a:r>
              <a:rPr lang="en-US" dirty="0" smtClean="0"/>
              <a:t>of new </a:t>
            </a:r>
            <a:r>
              <a:rPr lang="en-US" dirty="0"/>
              <a:t>commodities and foodstuffs. Tourism </a:t>
            </a:r>
            <a:r>
              <a:rPr lang="en-US" dirty="0" smtClean="0"/>
              <a:t>can also </a:t>
            </a:r>
            <a:r>
              <a:rPr lang="en-US" dirty="0"/>
              <a:t>boost the preservation and </a:t>
            </a:r>
            <a:r>
              <a:rPr lang="en-US" dirty="0" smtClean="0"/>
              <a:t>transmission of </a:t>
            </a:r>
            <a:r>
              <a:rPr lang="en-US" dirty="0"/>
              <a:t>cultural and historical traditions, and </a:t>
            </a:r>
            <a:r>
              <a:rPr lang="en-US" dirty="0" smtClean="0"/>
              <a:t>a renaissance </a:t>
            </a:r>
            <a:r>
              <a:rPr lang="en-US" dirty="0"/>
              <a:t>of indigenous cultures, </a:t>
            </a:r>
            <a:r>
              <a:rPr lang="en-US" dirty="0" smtClean="0"/>
              <a:t>cultural arts </a:t>
            </a:r>
            <a:r>
              <a:rPr lang="en-US" dirty="0"/>
              <a:t>and crafts.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30</a:t>
            </a:r>
          </a:p>
        </p:txBody>
      </p:sp>
    </p:spTree>
    <p:extLst>
      <p:ext uri="{BB962C8B-B14F-4D97-AF65-F5344CB8AC3E}">
        <p14:creationId xmlns:p14="http://schemas.microsoft.com/office/powerpoint/2010/main" val="937761954"/>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70032"/>
            <a:ext cx="6336704" cy="5355312"/>
          </a:xfrm>
          <a:prstGeom prst="rect">
            <a:avLst/>
          </a:prstGeom>
          <a:solidFill>
            <a:schemeClr val="accent6">
              <a:lumMod val="20000"/>
              <a:lumOff val="80000"/>
            </a:schemeClr>
          </a:solidFill>
          <a:ln w="57150">
            <a:solidFill>
              <a:srgbClr val="002060"/>
            </a:solidFill>
          </a:ln>
        </p:spPr>
        <p:txBody>
          <a:bodyPr wrap="square">
            <a:spAutoFit/>
          </a:bodyPr>
          <a:lstStyle/>
          <a:p>
            <a:pPr>
              <a:buClr>
                <a:srgbClr val="0070C0"/>
              </a:buClr>
            </a:pPr>
            <a:r>
              <a:rPr lang="en-US" b="1" dirty="0" smtClean="0"/>
              <a:t>Case Study 6: Maori Tourism in New Zealand</a:t>
            </a:r>
            <a:endParaRPr lang="en-US" b="1" dirty="0"/>
          </a:p>
          <a:p>
            <a:pPr marL="361950" indent="-361950">
              <a:buClr>
                <a:srgbClr val="0070C0"/>
              </a:buClr>
              <a:buFont typeface="Wingdings 3" panose="05040102010807070707" pitchFamily="18" charset="2"/>
              <a:buChar char=""/>
            </a:pPr>
            <a:r>
              <a:rPr lang="en-US" dirty="0"/>
              <a:t>The Maori people are the indigenous people </a:t>
            </a:r>
            <a:r>
              <a:rPr lang="en-US" dirty="0" smtClean="0"/>
              <a:t>of </a:t>
            </a:r>
            <a:r>
              <a:rPr lang="en-US" dirty="0" err="1" smtClean="0"/>
              <a:t>Aotearoa</a:t>
            </a:r>
            <a:r>
              <a:rPr lang="en-US" dirty="0" smtClean="0"/>
              <a:t> </a:t>
            </a:r>
            <a:r>
              <a:rPr lang="en-US" dirty="0"/>
              <a:t>(New Zealand) and first arrived </a:t>
            </a:r>
            <a:r>
              <a:rPr lang="en-US" dirty="0" smtClean="0"/>
              <a:t>there in </a:t>
            </a:r>
            <a:r>
              <a:rPr lang="en-US" dirty="0"/>
              <a:t>waka </a:t>
            </a:r>
            <a:r>
              <a:rPr lang="en-US" dirty="0" err="1"/>
              <a:t>hourua</a:t>
            </a:r>
            <a:r>
              <a:rPr lang="en-US" dirty="0"/>
              <a:t> (voyaging canoes) from </a:t>
            </a:r>
            <a:r>
              <a:rPr lang="en-US" dirty="0" smtClean="0"/>
              <a:t>their ancestral </a:t>
            </a:r>
            <a:r>
              <a:rPr lang="en-US" dirty="0"/>
              <a:t>homeland of </a:t>
            </a:r>
            <a:r>
              <a:rPr lang="en-US" dirty="0" err="1"/>
              <a:t>Hawaiki</a:t>
            </a:r>
            <a:r>
              <a:rPr lang="en-US" dirty="0"/>
              <a:t> over 1000 </a:t>
            </a:r>
            <a:r>
              <a:rPr lang="en-US" dirty="0" smtClean="0"/>
              <a:t>years ago</a:t>
            </a:r>
            <a:r>
              <a:rPr lang="en-US" dirty="0"/>
              <a:t>. Today, Maoris make up over </a:t>
            </a:r>
            <a:r>
              <a:rPr lang="en-US" dirty="0" smtClean="0"/>
              <a:t>14% of the </a:t>
            </a:r>
            <a:r>
              <a:rPr lang="en-US" dirty="0"/>
              <a:t>total population. Their language and </a:t>
            </a:r>
            <a:r>
              <a:rPr lang="en-US" dirty="0" smtClean="0"/>
              <a:t>culture has </a:t>
            </a:r>
            <a:r>
              <a:rPr lang="en-US" dirty="0"/>
              <a:t>a major impact on all facets of New </a:t>
            </a:r>
            <a:r>
              <a:rPr lang="en-US" dirty="0" smtClean="0"/>
              <a:t>Zealand life </a:t>
            </a:r>
            <a:r>
              <a:rPr lang="en-US" dirty="0"/>
              <a:t>including the tourism industry.</a:t>
            </a:r>
          </a:p>
          <a:p>
            <a:pPr marL="361950" indent="-361950">
              <a:buClr>
                <a:srgbClr val="0070C0"/>
              </a:buClr>
              <a:buFont typeface="Wingdings 3" panose="05040102010807070707" pitchFamily="18" charset="2"/>
              <a:buChar char=""/>
            </a:pPr>
            <a:r>
              <a:rPr lang="en-US" dirty="0"/>
              <a:t>Maori culture is intrinsically linked into </a:t>
            </a:r>
            <a:r>
              <a:rPr lang="en-US" dirty="0" smtClean="0"/>
              <a:t>the heritage </a:t>
            </a:r>
            <a:r>
              <a:rPr lang="en-US" dirty="0"/>
              <a:t>and culture of New Zealand. The </a:t>
            </a:r>
            <a:r>
              <a:rPr lang="en-US" dirty="0" smtClean="0"/>
              <a:t>haka (war </a:t>
            </a:r>
            <a:r>
              <a:rPr lang="en-US" dirty="0"/>
              <a:t>dance) and the </a:t>
            </a:r>
            <a:r>
              <a:rPr lang="en-US" dirty="0" err="1"/>
              <a:t>moko</a:t>
            </a:r>
            <a:r>
              <a:rPr lang="en-US" dirty="0"/>
              <a:t> (tattoo) are </a:t>
            </a:r>
            <a:r>
              <a:rPr lang="en-US" dirty="0" smtClean="0"/>
              <a:t>well-known both </a:t>
            </a:r>
            <a:r>
              <a:rPr lang="en-US" dirty="0"/>
              <a:t>in New Zealand and abroad. The national museum in the capital city, Wellington, is </a:t>
            </a:r>
            <a:r>
              <a:rPr lang="en-US" dirty="0" err="1"/>
              <a:t>Te</a:t>
            </a:r>
            <a:r>
              <a:rPr lang="en-US" dirty="0"/>
              <a:t> Papa </a:t>
            </a:r>
            <a:r>
              <a:rPr lang="en-US" dirty="0" err="1"/>
              <a:t>Tongarewa</a:t>
            </a:r>
            <a:r>
              <a:rPr lang="en-US" dirty="0"/>
              <a:t>, meaning ‘Our Place’ and is one of </a:t>
            </a:r>
            <a:r>
              <a:rPr lang="en-US" dirty="0" smtClean="0"/>
              <a:t>the largest </a:t>
            </a:r>
            <a:r>
              <a:rPr lang="en-US" dirty="0"/>
              <a:t>national museums in </a:t>
            </a:r>
            <a:r>
              <a:rPr lang="en-US" dirty="0" smtClean="0"/>
              <a:t>the world</a:t>
            </a:r>
            <a:r>
              <a:rPr lang="en-US" dirty="0"/>
              <a:t>. It houses the </a:t>
            </a:r>
            <a:r>
              <a:rPr lang="en-US" dirty="0" smtClean="0"/>
              <a:t>national art </a:t>
            </a:r>
            <a:r>
              <a:rPr lang="en-US" dirty="0"/>
              <a:t>collection as well as many</a:t>
            </a:r>
          </a:p>
          <a:p>
            <a:pPr marL="361950" indent="-361950">
              <a:buClr>
                <a:srgbClr val="0070C0"/>
              </a:buClr>
              <a:buFont typeface="Wingdings 3" panose="05040102010807070707" pitchFamily="18" charset="2"/>
              <a:buChar char=""/>
            </a:pPr>
            <a:r>
              <a:rPr lang="en-US" dirty="0"/>
              <a:t>Maori artefacts and </a:t>
            </a:r>
            <a:r>
              <a:rPr lang="en-US" dirty="0" smtClean="0"/>
              <a:t>treasures. The </a:t>
            </a:r>
            <a:r>
              <a:rPr lang="en-US" dirty="0"/>
              <a:t>Maori want </a:t>
            </a:r>
            <a:r>
              <a:rPr lang="en-US" dirty="0" smtClean="0"/>
              <a:t>their tourism </a:t>
            </a:r>
            <a:r>
              <a:rPr lang="en-US" dirty="0"/>
              <a:t>products to </a:t>
            </a:r>
            <a:r>
              <a:rPr lang="en-US" dirty="0" smtClean="0"/>
              <a:t>reflect the </a:t>
            </a:r>
            <a:r>
              <a:rPr lang="en-US" dirty="0"/>
              <a:t>cultural resources of </a:t>
            </a:r>
            <a:r>
              <a:rPr lang="en-US" dirty="0" smtClean="0"/>
              <a:t>their present </a:t>
            </a:r>
            <a:r>
              <a:rPr lang="en-US" dirty="0"/>
              <a:t>communities </a:t>
            </a:r>
            <a:r>
              <a:rPr lang="en-US" dirty="0" smtClean="0"/>
              <a:t>and not </a:t>
            </a:r>
            <a:r>
              <a:rPr lang="en-US" dirty="0"/>
              <a:t>to always look back </a:t>
            </a:r>
            <a:r>
              <a:rPr lang="en-US" dirty="0" smtClean="0"/>
              <a:t>to the </a:t>
            </a:r>
            <a:r>
              <a:rPr lang="en-US" dirty="0"/>
              <a:t>past. </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31</a:t>
            </a:r>
          </a:p>
        </p:txBody>
      </p:sp>
      <p:pic>
        <p:nvPicPr>
          <p:cNvPr id="6146" name="Picture 2" descr="Image result for maori"/>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0514" y="1145207"/>
            <a:ext cx="2143584" cy="1275681"/>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maori peopl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70514" y="2524844"/>
            <a:ext cx="2143584" cy="142004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mage result for maori cultur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76256" y="4048841"/>
            <a:ext cx="1743075" cy="2476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4930199"/>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560840" cy="625434"/>
          </a:xfrm>
        </p:spPr>
        <p:txBody>
          <a:bodyPr>
            <a:noAutofit/>
          </a:bodyPr>
          <a:lstStyle/>
          <a:p>
            <a:r>
              <a:rPr lang="en-GB" dirty="0" smtClean="0"/>
              <a:t>1 – Scheme of Assessment</a:t>
            </a:r>
            <a:endParaRPr lang="en-GB" b="1" dirty="0" smtClean="0"/>
          </a:p>
        </p:txBody>
      </p:sp>
      <p:graphicFrame>
        <p:nvGraphicFramePr>
          <p:cNvPr id="2" name="Table 1"/>
          <p:cNvGraphicFramePr>
            <a:graphicFrameLocks noGrp="1"/>
          </p:cNvGraphicFramePr>
          <p:nvPr>
            <p:extLst>
              <p:ext uri="{D42A27DB-BD31-4B8C-83A1-F6EECF244321}">
                <p14:modId xmlns:p14="http://schemas.microsoft.com/office/powerpoint/2010/main" val="40673535"/>
              </p:ext>
            </p:extLst>
          </p:nvPr>
        </p:nvGraphicFramePr>
        <p:xfrm>
          <a:off x="251520" y="1052736"/>
          <a:ext cx="8568952" cy="5612384"/>
        </p:xfrm>
        <a:graphic>
          <a:graphicData uri="http://schemas.openxmlformats.org/drawingml/2006/table">
            <a:tbl>
              <a:tblPr firstRow="1" bandRow="1">
                <a:tableStyleId>{5C22544A-7EE6-4342-B048-85BDC9FD1C3A}</a:tableStyleId>
              </a:tblPr>
              <a:tblGrid>
                <a:gridCol w="3312368"/>
                <a:gridCol w="5256584"/>
              </a:tblGrid>
              <a:tr h="370840">
                <a:tc gridSpan="2">
                  <a:txBody>
                    <a:bodyPr/>
                    <a:lstStyle/>
                    <a:p>
                      <a:pPr>
                        <a:spcAft>
                          <a:spcPts val="300"/>
                        </a:spcAft>
                      </a:pPr>
                      <a:r>
                        <a:rPr kumimoji="0" lang="en-GB" sz="1330" b="1" i="0" u="none" strike="noStrike" kern="1200" baseline="0" dirty="0" smtClean="0">
                          <a:solidFill>
                            <a:schemeClr val="lt1"/>
                          </a:solidFill>
                          <a:latin typeface="Arial" panose="020B0604020202020204" pitchFamily="34" charset="0"/>
                          <a:ea typeface="+mn-ea"/>
                          <a:cs typeface="Arial" panose="020B0604020202020204" pitchFamily="34" charset="0"/>
                        </a:rPr>
                        <a:t>Candidates take:</a:t>
                      </a:r>
                      <a:endParaRPr lang="en-GB" sz="133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70840">
                <a:tc gridSpan="2">
                  <a:txBody>
                    <a:bodyPr/>
                    <a:lstStyle/>
                    <a:p>
                      <a:pPr>
                        <a:spcAft>
                          <a:spcPts val="300"/>
                        </a:spcAft>
                      </a:pPr>
                      <a:r>
                        <a:rPr lang="en-US" sz="1330" b="1" dirty="0" smtClean="0">
                          <a:latin typeface="Arial" panose="020B0604020202020204" pitchFamily="34" charset="0"/>
                          <a:cs typeface="Arial" panose="020B0604020202020204" pitchFamily="34" charset="0"/>
                        </a:rPr>
                        <a:t>Paper 1                                                                                                                                                2 hours</a:t>
                      </a:r>
                    </a:p>
                    <a:p>
                      <a:pPr>
                        <a:spcAft>
                          <a:spcPts val="300"/>
                        </a:spcAft>
                      </a:pPr>
                      <a:r>
                        <a:rPr lang="en-US" sz="1330" dirty="0" smtClean="0">
                          <a:latin typeface="Arial" panose="020B0604020202020204" pitchFamily="34" charset="0"/>
                          <a:cs typeface="Arial" panose="020B0604020202020204" pitchFamily="34" charset="0"/>
                        </a:rPr>
                        <a:t>This question paper comprises four scenario-based questions which require candidates to provide short answers. The scenarios are set in an international travel and tourism environment, although some provision is made for</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candidates to refer to local examples.</a:t>
                      </a:r>
                    </a:p>
                    <a:p>
                      <a:pPr>
                        <a:spcAft>
                          <a:spcPts val="300"/>
                        </a:spcAft>
                      </a:pPr>
                      <a:r>
                        <a:rPr lang="en-US" sz="1330" dirty="0" smtClean="0">
                          <a:latin typeface="Arial" panose="020B0604020202020204" pitchFamily="34" charset="0"/>
                          <a:cs typeface="Arial" panose="020B0604020202020204" pitchFamily="34" charset="0"/>
                        </a:rPr>
                        <a:t>(60% of total marks)</a:t>
                      </a:r>
                      <a:endParaRPr lang="en-GB" sz="1330"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70840">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and either:</a:t>
                      </a:r>
                      <a:endParaRPr lang="en-GB" sz="1330" dirty="0">
                        <a:latin typeface="Arial" panose="020B0604020202020204" pitchFamily="34" charset="0"/>
                        <a:cs typeface="Arial" panose="020B0604020202020204" pitchFamily="34" charset="0"/>
                      </a:endParaRPr>
                    </a:p>
                  </a:txBody>
                  <a:tcPr>
                    <a:solidFill>
                      <a:schemeClr val="tx2">
                        <a:lumMod val="60000"/>
                        <a:lumOff val="40000"/>
                      </a:schemeClr>
                    </a:solidFill>
                  </a:tcPr>
                </a:tc>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or:</a:t>
                      </a:r>
                      <a:endParaRPr lang="en-GB" sz="1330" dirty="0">
                        <a:latin typeface="Arial" panose="020B0604020202020204" pitchFamily="34" charset="0"/>
                        <a:cs typeface="Arial" panose="020B0604020202020204" pitchFamily="34" charset="0"/>
                      </a:endParaRPr>
                    </a:p>
                  </a:txBody>
                  <a:tcPr>
                    <a:solidFill>
                      <a:schemeClr val="tx2">
                        <a:lumMod val="60000"/>
                        <a:lumOff val="40000"/>
                      </a:schemeClr>
                    </a:solidFill>
                  </a:tcPr>
                </a:tc>
              </a:tr>
              <a:tr h="370840">
                <a:tc>
                  <a:txBody>
                    <a:bodyPr/>
                    <a:lstStyle/>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Paper 2                                 2½ hours</a:t>
                      </a:r>
                    </a:p>
                    <a:p>
                      <a:pPr>
                        <a:spcAft>
                          <a:spcPts val="300"/>
                        </a:spcAft>
                      </a:pPr>
                      <a:r>
                        <a:rPr kumimoji="0" lang="en-GB" sz="1330" b="1" i="0" u="none" strike="noStrike" kern="1200" baseline="0" dirty="0" smtClean="0">
                          <a:solidFill>
                            <a:schemeClr val="dk1"/>
                          </a:solidFill>
                          <a:latin typeface="Arial" panose="020B0604020202020204" pitchFamily="34" charset="0"/>
                          <a:ea typeface="+mn-ea"/>
                          <a:cs typeface="Arial" panose="020B0604020202020204" pitchFamily="34" charset="0"/>
                        </a:rPr>
                        <a:t>Alternative to Coursework</a:t>
                      </a: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This question paper comprises scenario-based questions, which </a:t>
                      </a: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require candidates to provide short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answers.</a:t>
                      </a:r>
                    </a:p>
                    <a:p>
                      <a:pPr>
                        <a:spcAft>
                          <a:spcPts val="300"/>
                        </a:spcAft>
                      </a:pP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It is based primarily on the contents of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Unit 5.</a:t>
                      </a:r>
                    </a:p>
                    <a:p>
                      <a:pPr>
                        <a:spcAft>
                          <a:spcPts val="300"/>
                        </a:spcAft>
                      </a:pPr>
                      <a:r>
                        <a:rPr kumimoji="0" lang="en-US" sz="1330" b="0" i="0" u="none" strike="noStrike" kern="1200" baseline="0" dirty="0" smtClean="0">
                          <a:solidFill>
                            <a:schemeClr val="dk1"/>
                          </a:solidFill>
                          <a:latin typeface="Arial" panose="020B0604020202020204" pitchFamily="34" charset="0"/>
                          <a:ea typeface="+mn-ea"/>
                          <a:cs typeface="Arial" panose="020B0604020202020204" pitchFamily="34" charset="0"/>
                        </a:rPr>
                        <a:t>Candidates should have a broad understanding of the principles of marketing and promotion, and of the ways in which marketing and promotion are used within the travel </a:t>
                      </a: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and tourism industry.</a:t>
                      </a:r>
                    </a:p>
                    <a:p>
                      <a:pPr>
                        <a:spcAft>
                          <a:spcPts val="300"/>
                        </a:spcAft>
                      </a:pPr>
                      <a:endPar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endParaRP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(40% of total marks)</a:t>
                      </a:r>
                      <a:endParaRPr lang="en-GB" sz="1330" dirty="0">
                        <a:latin typeface="Arial" panose="020B0604020202020204" pitchFamily="34" charset="0"/>
                        <a:cs typeface="Arial" panose="020B0604020202020204" pitchFamily="34" charset="0"/>
                      </a:endParaRPr>
                    </a:p>
                  </a:txBody>
                  <a:tcPr/>
                </a:tc>
                <a:tc>
                  <a:txBody>
                    <a:bodyPr/>
                    <a:lstStyle/>
                    <a:p>
                      <a:pPr>
                        <a:spcAft>
                          <a:spcPts val="300"/>
                        </a:spcAft>
                      </a:pPr>
                      <a:r>
                        <a:rPr lang="en-US" sz="1330" b="1" dirty="0" smtClean="0">
                          <a:latin typeface="Arial" panose="020B0604020202020204" pitchFamily="34" charset="0"/>
                          <a:cs typeface="Arial" panose="020B0604020202020204" pitchFamily="34" charset="0"/>
                        </a:rPr>
                        <a:t>Paper 3</a:t>
                      </a:r>
                    </a:p>
                    <a:p>
                      <a:pPr>
                        <a:spcAft>
                          <a:spcPts val="300"/>
                        </a:spcAft>
                      </a:pPr>
                      <a:r>
                        <a:rPr lang="en-US" sz="1330" dirty="0" smtClean="0">
                          <a:latin typeface="Arial" panose="020B0604020202020204" pitchFamily="34" charset="0"/>
                          <a:cs typeface="Arial" panose="020B0604020202020204" pitchFamily="34" charset="0"/>
                        </a:rPr>
                        <a:t>Coursework Investigation* (Centre-based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assessment)</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This is an investigation which is directed towards the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contents of Unit 6, and should allow candidates to apply</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their knowledge and skills of this area of the travel and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tourism industry.</a:t>
                      </a:r>
                    </a:p>
                    <a:p>
                      <a:pPr>
                        <a:spcAft>
                          <a:spcPts val="300"/>
                        </a:spcAft>
                      </a:pPr>
                      <a:r>
                        <a:rPr lang="en-US" sz="1330" dirty="0" smtClean="0">
                          <a:latin typeface="Arial" panose="020B0604020202020204" pitchFamily="34" charset="0"/>
                          <a:cs typeface="Arial" panose="020B0604020202020204" pitchFamily="34" charset="0"/>
                        </a:rPr>
                        <a:t>It requires a basic understanding of the principles of the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marketing and promotion of visitor services. It explores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 ways in which the services that are available to</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visitors and tourism providers, through tourist boards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and tourist information centres, can be promoted and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developed for international travel and tourism.</a:t>
                      </a:r>
                    </a:p>
                    <a:p>
                      <a:pPr>
                        <a:spcAft>
                          <a:spcPts val="300"/>
                        </a:spcAft>
                      </a:pPr>
                      <a:r>
                        <a:rPr lang="en-US" sz="1330" dirty="0" smtClean="0">
                          <a:latin typeface="Arial" panose="020B0604020202020204" pitchFamily="34" charset="0"/>
                          <a:cs typeface="Arial" panose="020B0604020202020204" pitchFamily="34" charset="0"/>
                        </a:rPr>
                        <a:t>The candidate’s report should be no more than 3000</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words, in addition to relevant annotation and illustrative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material. Candidates will be expected to: demonstrate</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the ability to collect both primary and secondary</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evidence; analyse, investigate and draw conclusions</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from this; and present their findings in a structured</a:t>
                      </a:r>
                      <a:r>
                        <a:rPr lang="en-US" sz="1330" baseline="0" dirty="0" smtClean="0">
                          <a:latin typeface="Arial" panose="020B0604020202020204" pitchFamily="34" charset="0"/>
                          <a:cs typeface="Arial" panose="020B0604020202020204" pitchFamily="34" charset="0"/>
                        </a:rPr>
                        <a:t> </a:t>
                      </a:r>
                      <a:r>
                        <a:rPr lang="en-US" sz="1330" dirty="0" smtClean="0">
                          <a:latin typeface="Arial" panose="020B0604020202020204" pitchFamily="34" charset="0"/>
                          <a:cs typeface="Arial" panose="020B0604020202020204" pitchFamily="34" charset="0"/>
                        </a:rPr>
                        <a:t>report.</a:t>
                      </a:r>
                    </a:p>
                    <a:p>
                      <a:pPr>
                        <a:spcAft>
                          <a:spcPts val="300"/>
                        </a:spcAft>
                      </a:pPr>
                      <a:r>
                        <a:rPr kumimoji="0" lang="en-GB" sz="1330" b="0" i="0" u="none" strike="noStrike" kern="1200" baseline="0" dirty="0" smtClean="0">
                          <a:solidFill>
                            <a:schemeClr val="dk1"/>
                          </a:solidFill>
                          <a:latin typeface="Arial" panose="020B0604020202020204" pitchFamily="34" charset="0"/>
                          <a:ea typeface="+mn-ea"/>
                          <a:cs typeface="Arial" panose="020B0604020202020204" pitchFamily="34" charset="0"/>
                        </a:rPr>
                        <a:t>(40% of total marks)</a:t>
                      </a:r>
                      <a:endParaRPr lang="en-GB" sz="133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54390447"/>
      </p:ext>
    </p:extLst>
  </p:cSld>
  <p:clrMapOvr>
    <a:masterClrMapping/>
  </p:clrMapOvr>
  <p:transition advClick="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70032"/>
            <a:ext cx="6984776" cy="5355312"/>
          </a:xfrm>
          <a:prstGeom prst="rect">
            <a:avLst/>
          </a:prstGeom>
          <a:solidFill>
            <a:schemeClr val="accent6">
              <a:lumMod val="20000"/>
              <a:lumOff val="80000"/>
            </a:schemeClr>
          </a:solidFill>
          <a:ln w="57150">
            <a:solidFill>
              <a:srgbClr val="002060"/>
            </a:solidFill>
          </a:ln>
        </p:spPr>
        <p:txBody>
          <a:bodyPr wrap="square">
            <a:spAutoFit/>
          </a:bodyPr>
          <a:lstStyle/>
          <a:p>
            <a:pPr>
              <a:buClr>
                <a:srgbClr val="0070C0"/>
              </a:buClr>
            </a:pPr>
            <a:r>
              <a:rPr lang="en-US" b="1" dirty="0" smtClean="0"/>
              <a:t>Case Study 6: Maori Tourism in New Zealand</a:t>
            </a:r>
            <a:endParaRPr lang="en-US" b="1" dirty="0"/>
          </a:p>
          <a:p>
            <a:pPr marL="361950" indent="-361950">
              <a:buClr>
                <a:srgbClr val="0070C0"/>
              </a:buClr>
              <a:buFont typeface="Wingdings 3" panose="05040102010807070707" pitchFamily="18" charset="2"/>
              <a:buChar char=""/>
            </a:pPr>
            <a:r>
              <a:rPr lang="en-US" dirty="0" smtClean="0"/>
              <a:t>However</a:t>
            </a:r>
            <a:r>
              <a:rPr lang="en-US" dirty="0"/>
              <a:t>, the </a:t>
            </a:r>
            <a:r>
              <a:rPr lang="en-US" dirty="0" smtClean="0"/>
              <a:t>main components </a:t>
            </a:r>
            <a:r>
              <a:rPr lang="en-US" dirty="0"/>
              <a:t>of New </a:t>
            </a:r>
            <a:r>
              <a:rPr lang="en-US" dirty="0" smtClean="0"/>
              <a:t>Zealand’s Maori </a:t>
            </a:r>
            <a:r>
              <a:rPr lang="en-US" dirty="0"/>
              <a:t>tourism </a:t>
            </a:r>
            <a:r>
              <a:rPr lang="en-US" dirty="0" smtClean="0"/>
              <a:t>experience include</a:t>
            </a:r>
            <a:r>
              <a:rPr lang="en-US" dirty="0"/>
              <a:t>:</a:t>
            </a:r>
          </a:p>
          <a:p>
            <a:pPr marL="723900" indent="-361950">
              <a:buClr>
                <a:srgbClr val="0070C0"/>
              </a:buClr>
              <a:buFont typeface="Wingdings" panose="05000000000000000000" pitchFamily="2" charset="2"/>
              <a:buChar char="§"/>
            </a:pPr>
            <a:r>
              <a:rPr lang="en-US" dirty="0" smtClean="0"/>
              <a:t>Teaching </a:t>
            </a:r>
            <a:r>
              <a:rPr lang="en-US" dirty="0"/>
              <a:t>of </a:t>
            </a:r>
            <a:r>
              <a:rPr lang="en-US" dirty="0" smtClean="0"/>
              <a:t>woodcraft </a:t>
            </a:r>
            <a:r>
              <a:rPr lang="en-US" dirty="0"/>
              <a:t>and </a:t>
            </a:r>
            <a:r>
              <a:rPr lang="en-US" dirty="0" smtClean="0"/>
              <a:t>woodcarving demonstrations</a:t>
            </a:r>
            <a:r>
              <a:rPr lang="en-US" dirty="0"/>
              <a:t>, the sale </a:t>
            </a:r>
            <a:r>
              <a:rPr lang="en-US" dirty="0" smtClean="0"/>
              <a:t>of art </a:t>
            </a:r>
            <a:r>
              <a:rPr lang="en-US" dirty="0"/>
              <a:t>and craftwork</a:t>
            </a:r>
          </a:p>
          <a:p>
            <a:pPr marL="723900" indent="-361950">
              <a:buClr>
                <a:srgbClr val="0070C0"/>
              </a:buClr>
              <a:buFont typeface="Wingdings" panose="05000000000000000000" pitchFamily="2" charset="2"/>
              <a:buChar char="§"/>
            </a:pPr>
            <a:r>
              <a:rPr lang="en-US" dirty="0" smtClean="0"/>
              <a:t>Cultural </a:t>
            </a:r>
            <a:r>
              <a:rPr lang="en-US" dirty="0"/>
              <a:t>and historic </a:t>
            </a:r>
            <a:r>
              <a:rPr lang="en-US" dirty="0" smtClean="0"/>
              <a:t>sites offering </a:t>
            </a:r>
            <a:r>
              <a:rPr lang="en-US" dirty="0"/>
              <a:t>an </a:t>
            </a:r>
            <a:r>
              <a:rPr lang="en-US" dirty="0" smtClean="0"/>
              <a:t>interpretation of </a:t>
            </a:r>
            <a:r>
              <a:rPr lang="en-US" dirty="0"/>
              <a:t>Maori history </a:t>
            </a:r>
            <a:r>
              <a:rPr lang="en-US" dirty="0" smtClean="0"/>
              <a:t>via information </a:t>
            </a:r>
            <a:r>
              <a:rPr lang="en-US" dirty="0"/>
              <a:t>hoards </a:t>
            </a:r>
            <a:r>
              <a:rPr lang="en-US" dirty="0" smtClean="0"/>
              <a:t>and visitor </a:t>
            </a:r>
            <a:r>
              <a:rPr lang="en-US" dirty="0"/>
              <a:t>centre displays</a:t>
            </a:r>
          </a:p>
          <a:p>
            <a:pPr marL="723900" indent="-361950">
              <a:buClr>
                <a:srgbClr val="0070C0"/>
              </a:buClr>
              <a:buFont typeface="Wingdings" panose="05000000000000000000" pitchFamily="2" charset="2"/>
              <a:buChar char="§"/>
            </a:pPr>
            <a:r>
              <a:rPr lang="en-US" dirty="0"/>
              <a:t>Cultural displays, wildlife tours </a:t>
            </a:r>
            <a:r>
              <a:rPr lang="en-US" dirty="0" smtClean="0"/>
              <a:t>and Maori </a:t>
            </a:r>
            <a:r>
              <a:rPr lang="en-US" dirty="0"/>
              <a:t>language sessions.</a:t>
            </a:r>
          </a:p>
          <a:p>
            <a:pPr marL="361950" indent="-361950">
              <a:buClr>
                <a:srgbClr val="0070C0"/>
              </a:buClr>
              <a:buFont typeface="Wingdings 3" panose="05040102010807070707" pitchFamily="18" charset="2"/>
              <a:buChar char=""/>
            </a:pPr>
            <a:r>
              <a:rPr lang="en-US" dirty="0"/>
              <a:t>Several towns and cities have </a:t>
            </a:r>
            <a:r>
              <a:rPr lang="en-US" dirty="0" smtClean="0"/>
              <a:t>reconstructed Maori </a:t>
            </a:r>
            <a:r>
              <a:rPr lang="en-US" dirty="0"/>
              <a:t>villages where it is not only possible </a:t>
            </a:r>
            <a:r>
              <a:rPr lang="en-US" dirty="0" smtClean="0"/>
              <a:t>to see </a:t>
            </a:r>
            <a:r>
              <a:rPr lang="en-US" dirty="0"/>
              <a:t>how they once lived but also to share </a:t>
            </a:r>
            <a:r>
              <a:rPr lang="en-US" dirty="0" smtClean="0"/>
              <a:t>in ceremonies </a:t>
            </a:r>
            <a:r>
              <a:rPr lang="en-US" dirty="0"/>
              <a:t>and culture that continues even today. </a:t>
            </a:r>
            <a:endParaRPr lang="en-US" dirty="0" smtClean="0"/>
          </a:p>
          <a:p>
            <a:pPr marL="361950" indent="-361950">
              <a:buClr>
                <a:srgbClr val="0070C0"/>
              </a:buClr>
              <a:buFont typeface="Wingdings 3" panose="05040102010807070707" pitchFamily="18" charset="2"/>
              <a:buChar char=""/>
            </a:pPr>
            <a:r>
              <a:rPr lang="en-US" dirty="0" smtClean="0"/>
              <a:t>In Christchurch, the Maori tourist attraction, </a:t>
            </a:r>
            <a:r>
              <a:rPr lang="en-US" dirty="0" err="1" smtClean="0"/>
              <a:t>Ko</a:t>
            </a:r>
            <a:r>
              <a:rPr lang="en-US" dirty="0" smtClean="0"/>
              <a:t> </a:t>
            </a:r>
            <a:r>
              <a:rPr lang="en-US" dirty="0" err="1" smtClean="0"/>
              <a:t>Tane</a:t>
            </a:r>
            <a:r>
              <a:rPr lang="en-US" dirty="0" smtClean="0"/>
              <a:t>, in linked to a wildlife reserve to widen participation and understanding of today’s resources. The </a:t>
            </a:r>
            <a:r>
              <a:rPr lang="en-US" dirty="0" err="1" smtClean="0"/>
              <a:t>Ko</a:t>
            </a:r>
            <a:r>
              <a:rPr lang="en-US" dirty="0" smtClean="0"/>
              <a:t> </a:t>
            </a:r>
            <a:r>
              <a:rPr lang="en-US" dirty="0" err="1" smtClean="0"/>
              <a:t>Tane</a:t>
            </a:r>
            <a:r>
              <a:rPr lang="en-US" dirty="0" smtClean="0"/>
              <a:t> Living Maori Village at </a:t>
            </a:r>
            <a:r>
              <a:rPr lang="en-US" dirty="0" err="1" smtClean="0"/>
              <a:t>Willowbank</a:t>
            </a:r>
            <a:r>
              <a:rPr lang="en-US" dirty="0" smtClean="0"/>
              <a:t> Wildlife Reserve, Christchurch is where Maori culture and conservation meet to give visitors </a:t>
            </a:r>
            <a:r>
              <a:rPr lang="en-US" dirty="0"/>
              <a:t>a unique glimpse into the way of life </a:t>
            </a:r>
            <a:r>
              <a:rPr lang="en-US" dirty="0" smtClean="0"/>
              <a:t>of </a:t>
            </a:r>
            <a:r>
              <a:rPr lang="en-US" dirty="0"/>
              <a:t>the South Island </a:t>
            </a:r>
            <a:r>
              <a:rPr lang="en-US" dirty="0" smtClean="0"/>
              <a:t>Ngai </a:t>
            </a:r>
            <a:r>
              <a:rPr lang="en-US" dirty="0" err="1" smtClean="0"/>
              <a:t>Tahu</a:t>
            </a:r>
            <a:r>
              <a:rPr lang="en-US" dirty="0" smtClean="0"/>
              <a:t> </a:t>
            </a:r>
            <a:r>
              <a:rPr lang="en-US" dirty="0"/>
              <a:t>Maori people before the arrival of the Europeans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31</a:t>
            </a:r>
          </a:p>
        </p:txBody>
      </p:sp>
      <p:pic>
        <p:nvPicPr>
          <p:cNvPr id="5" name="Picture 2" descr="Image result for maori"/>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90388" y="1145208"/>
            <a:ext cx="1523710" cy="90678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maori peopl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90388" y="2132856"/>
            <a:ext cx="1523710" cy="100939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Image result for maori cultur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7437" y="3212976"/>
            <a:ext cx="1239019" cy="1760358"/>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Image result for maori culture"/>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779" r="11172"/>
          <a:stretch/>
        </p:blipFill>
        <p:spPr bwMode="auto">
          <a:xfrm>
            <a:off x="7290870" y="5116064"/>
            <a:ext cx="1523227" cy="1193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9541857"/>
      </p:ext>
    </p:extLst>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6984776" cy="5632311"/>
          </a:xfrm>
          <a:prstGeom prst="rect">
            <a:avLst/>
          </a:prstGeom>
        </p:spPr>
        <p:txBody>
          <a:bodyPr wrap="square">
            <a:spAutoFit/>
          </a:bodyPr>
          <a:lstStyle/>
          <a:p>
            <a:pPr>
              <a:buClr>
                <a:srgbClr val="0070C0"/>
              </a:buClr>
            </a:pPr>
            <a:r>
              <a:rPr lang="en-US" b="1" dirty="0" smtClean="0"/>
              <a:t>The </a:t>
            </a:r>
            <a:r>
              <a:rPr lang="en-US" b="1" dirty="0"/>
              <a:t>negative socio-cultural impacts of tourism</a:t>
            </a:r>
          </a:p>
          <a:p>
            <a:pPr marL="361950" indent="-361950">
              <a:buClr>
                <a:srgbClr val="0070C0"/>
              </a:buClr>
              <a:buFont typeface="Wingdings 3" panose="05040102010807070707" pitchFamily="18" charset="2"/>
              <a:buChar char=""/>
            </a:pPr>
            <a:r>
              <a:rPr lang="en-US" dirty="0"/>
              <a:t>Tourism allows people from different countries to meet </a:t>
            </a:r>
            <a:r>
              <a:rPr lang="en-US" dirty="0" smtClean="0"/>
              <a:t>and mingle</a:t>
            </a:r>
            <a:r>
              <a:rPr lang="en-US" dirty="0"/>
              <a:t>. Many people from developing countries would not </a:t>
            </a:r>
            <a:r>
              <a:rPr lang="en-US" dirty="0" smtClean="0"/>
              <a:t>have the </a:t>
            </a:r>
            <a:r>
              <a:rPr lang="en-US" dirty="0"/>
              <a:t>chance to meet westerners if tourism did not exist. </a:t>
            </a:r>
            <a:r>
              <a:rPr lang="en-US" b="1" dirty="0" smtClean="0">
                <a:solidFill>
                  <a:srgbClr val="FF0000"/>
                </a:solidFill>
              </a:rPr>
              <a:t>The demonstration </a:t>
            </a:r>
            <a:r>
              <a:rPr lang="en-US" b="1" dirty="0">
                <a:solidFill>
                  <a:srgbClr val="FF0000"/>
                </a:solidFill>
              </a:rPr>
              <a:t>effect </a:t>
            </a:r>
            <a:r>
              <a:rPr lang="en-US" dirty="0"/>
              <a:t>considers the socio-cultural </a:t>
            </a:r>
            <a:r>
              <a:rPr lang="en-US" dirty="0" smtClean="0"/>
              <a:t>impacts tourism </a:t>
            </a:r>
            <a:r>
              <a:rPr lang="en-US" dirty="0"/>
              <a:t>may have on the behaviour of the host </a:t>
            </a:r>
            <a:r>
              <a:rPr lang="en-US" dirty="0" smtClean="0"/>
              <a:t>population, and </a:t>
            </a:r>
            <a:r>
              <a:rPr lang="en-US" dirty="0"/>
              <a:t>is generally defined as behaviour that members of the </a:t>
            </a:r>
            <a:r>
              <a:rPr lang="en-US" dirty="0" smtClean="0"/>
              <a:t>host population </a:t>
            </a:r>
            <a:r>
              <a:rPr lang="en-US" dirty="0"/>
              <a:t>copy from the tourists. The demonstration </a:t>
            </a:r>
            <a:r>
              <a:rPr lang="en-US" dirty="0" smtClean="0"/>
              <a:t>effect can </a:t>
            </a:r>
            <a:r>
              <a:rPr lang="en-US" dirty="0"/>
              <a:t>thus lead to the erosion of traditional culture and values </a:t>
            </a:r>
            <a:r>
              <a:rPr lang="en-US" dirty="0" smtClean="0"/>
              <a:t>as the </a:t>
            </a:r>
            <a:r>
              <a:rPr lang="en-US" dirty="0"/>
              <a:t>local population adopt visitor behaviour and this is </a:t>
            </a:r>
            <a:r>
              <a:rPr lang="en-US" dirty="0" smtClean="0"/>
              <a:t>often a </a:t>
            </a:r>
            <a:r>
              <a:rPr lang="en-US" dirty="0"/>
              <a:t>major cause of tension within the sections of local society.</a:t>
            </a:r>
          </a:p>
          <a:p>
            <a:pPr marL="361950" indent="-361950">
              <a:buClr>
                <a:srgbClr val="0070C0"/>
              </a:buClr>
              <a:buFont typeface="Wingdings 3" panose="05040102010807070707" pitchFamily="18" charset="2"/>
              <a:buChar char=""/>
            </a:pPr>
            <a:r>
              <a:rPr lang="en-US" dirty="0"/>
              <a:t>A good illustration of this would be the Middle East where western lifestyle is frequently at odds with Muslim tradition. There are a range of additional negative impacts that can result from tourism development within destinations with traditional societies including the following:</a:t>
            </a:r>
          </a:p>
          <a:p>
            <a:pPr marL="723900" indent="-361950">
              <a:buClr>
                <a:srgbClr val="0070C0"/>
              </a:buClr>
              <a:buFont typeface="Wingdings" panose="05000000000000000000" pitchFamily="2" charset="2"/>
              <a:buChar char="§"/>
            </a:pPr>
            <a:r>
              <a:rPr lang="en-US" b="1" dirty="0">
                <a:solidFill>
                  <a:srgbClr val="FF0000"/>
                </a:solidFill>
              </a:rPr>
              <a:t>Commodification</a:t>
            </a:r>
            <a:r>
              <a:rPr lang="en-US" dirty="0"/>
              <a:t>: Tourism can turn local cultures into commodities wherein religious rituals, traditional ethnic rites and festivals are reduced to conform to tourist needs and expectations.</a:t>
            </a:r>
          </a:p>
        </p:txBody>
      </p:sp>
      <p:sp>
        <p:nvSpPr>
          <p:cNvPr id="9" name="Round Same Side Corner Rectangle 8">
            <a:hlinkClick r:id="rId5"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32</a:t>
            </a:r>
          </a:p>
        </p:txBody>
      </p:sp>
      <p:pic>
        <p:nvPicPr>
          <p:cNvPr id="8194" name="Picture 2" descr="Image result for The demonstration effec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6296" y="1157064"/>
            <a:ext cx="1560215" cy="241709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Image result for commodificati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36297" y="5721058"/>
            <a:ext cx="1560214" cy="860718"/>
          </a:xfrm>
          <a:prstGeom prst="rect">
            <a:avLst/>
          </a:prstGeom>
          <a:noFill/>
          <a:extLst>
            <a:ext uri="{909E8E84-426E-40DD-AFC4-6F175D3DCCD1}">
              <a14:hiddenFill xmlns:a14="http://schemas.microsoft.com/office/drawing/2010/main">
                <a:solidFill>
                  <a:srgbClr val="FFFFFF"/>
                </a:solidFill>
              </a14:hiddenFill>
            </a:ext>
          </a:extLst>
        </p:spPr>
      </p:pic>
      <p:pic>
        <p:nvPicPr>
          <p:cNvPr id="2" name="What is DEMONSTRATION EFFEC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7236296" y="3664134"/>
            <a:ext cx="1560215" cy="877621"/>
          </a:xfrm>
          <a:prstGeom prst="rect">
            <a:avLst/>
          </a:prstGeom>
        </p:spPr>
      </p:pic>
      <p:sp>
        <p:nvSpPr>
          <p:cNvPr id="3" name="TextBox 2">
            <a:hlinkClick r:id="rId9" action="ppaction://hlinkfile"/>
          </p:cNvPr>
          <p:cNvSpPr txBox="1"/>
          <p:nvPr/>
        </p:nvSpPr>
        <p:spPr>
          <a:xfrm>
            <a:off x="7427396" y="4631729"/>
            <a:ext cx="1249060" cy="369332"/>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r>
              <a:rPr lang="en-GB" dirty="0" smtClean="0"/>
              <a:t>Click Here</a:t>
            </a:r>
            <a:endParaRPr lang="en-GB" dirty="0"/>
          </a:p>
        </p:txBody>
      </p:sp>
    </p:spTree>
    <p:extLst>
      <p:ext uri="{BB962C8B-B14F-4D97-AF65-F5344CB8AC3E}">
        <p14:creationId xmlns:p14="http://schemas.microsoft.com/office/powerpoint/2010/main" val="990136339"/>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8568952" cy="5610767"/>
          </a:xfrm>
          <a:prstGeom prst="rect">
            <a:avLst/>
          </a:prstGeom>
        </p:spPr>
        <p:txBody>
          <a:bodyPr wrap="square">
            <a:spAutoFit/>
          </a:bodyPr>
          <a:lstStyle/>
          <a:p>
            <a:pPr>
              <a:buClr>
                <a:srgbClr val="0070C0"/>
              </a:buClr>
            </a:pPr>
            <a:r>
              <a:rPr lang="en-US" sz="1630" b="1" dirty="0" smtClean="0"/>
              <a:t>The </a:t>
            </a:r>
            <a:r>
              <a:rPr lang="en-US" sz="1630" b="1" dirty="0"/>
              <a:t>negative socio-cultural impacts of tourism</a:t>
            </a:r>
          </a:p>
          <a:p>
            <a:pPr marL="361950" indent="-361950">
              <a:buClr>
                <a:srgbClr val="0070C0"/>
              </a:buClr>
              <a:buFont typeface="Wingdings" panose="05000000000000000000" pitchFamily="2" charset="2"/>
              <a:buChar char="§"/>
            </a:pPr>
            <a:r>
              <a:rPr lang="en-US" sz="1630" b="1" dirty="0" err="1" smtClean="0">
                <a:solidFill>
                  <a:srgbClr val="FF0000"/>
                </a:solidFill>
              </a:rPr>
              <a:t>Globalisation</a:t>
            </a:r>
            <a:r>
              <a:rPr lang="en-US" sz="1630" dirty="0"/>
              <a:t>: Although tourists want to experience </a:t>
            </a:r>
            <a:r>
              <a:rPr lang="en-US" sz="1630" dirty="0" smtClean="0"/>
              <a:t>exotic locations </a:t>
            </a:r>
            <a:r>
              <a:rPr lang="en-US" sz="1630" dirty="0"/>
              <a:t>and new facilities, they also look for well-known hotels</a:t>
            </a:r>
          </a:p>
          <a:p>
            <a:pPr marL="361950" indent="-361950">
              <a:buClr>
                <a:srgbClr val="0070C0"/>
              </a:buClr>
              <a:buFont typeface="Wingdings" panose="05000000000000000000" pitchFamily="2" charset="2"/>
              <a:buChar char="§"/>
            </a:pPr>
            <a:r>
              <a:rPr lang="en-US" sz="1630" dirty="0"/>
              <a:t>and familiar food brands.</a:t>
            </a:r>
          </a:p>
          <a:p>
            <a:pPr marL="361950" indent="-361950">
              <a:buClr>
                <a:srgbClr val="0070C0"/>
              </a:buClr>
              <a:buFont typeface="Wingdings" panose="05000000000000000000" pitchFamily="2" charset="2"/>
              <a:buChar char="§"/>
            </a:pPr>
            <a:r>
              <a:rPr lang="en-US" sz="1630" b="1" dirty="0" smtClean="0">
                <a:solidFill>
                  <a:srgbClr val="FF0000"/>
                </a:solidFill>
              </a:rPr>
              <a:t>Loss </a:t>
            </a:r>
            <a:r>
              <a:rPr lang="en-US" sz="1630" b="1" dirty="0">
                <a:solidFill>
                  <a:srgbClr val="FF0000"/>
                </a:solidFill>
              </a:rPr>
              <a:t>of authenticity and staged authenticity</a:t>
            </a:r>
            <a:r>
              <a:rPr lang="en-US" sz="1630" dirty="0"/>
              <a:t>: Adapting </a:t>
            </a:r>
            <a:r>
              <a:rPr lang="en-US" sz="1630" dirty="0" smtClean="0"/>
              <a:t>cultural activities </a:t>
            </a:r>
            <a:r>
              <a:rPr lang="en-US" sz="1630" dirty="0"/>
              <a:t>or performing shows for tourists as if they </a:t>
            </a:r>
            <a:r>
              <a:rPr lang="en-US" sz="1630" dirty="0" smtClean="0"/>
              <a:t>were happening </a:t>
            </a:r>
            <a:r>
              <a:rPr lang="en-US" sz="1630" dirty="0"/>
              <a:t>in real life is known as staged authenticity.</a:t>
            </a:r>
          </a:p>
          <a:p>
            <a:pPr marL="361950" indent="-361950">
              <a:buClr>
                <a:srgbClr val="0070C0"/>
              </a:buClr>
              <a:buFont typeface="Wingdings" panose="05000000000000000000" pitchFamily="2" charset="2"/>
              <a:buChar char="§"/>
            </a:pPr>
            <a:r>
              <a:rPr lang="en-US" sz="1630" b="1" dirty="0" smtClean="0">
                <a:solidFill>
                  <a:srgbClr val="FF0000"/>
                </a:solidFill>
              </a:rPr>
              <a:t>Adaptation </a:t>
            </a:r>
            <a:r>
              <a:rPr lang="en-US" sz="1630" b="1" dirty="0">
                <a:solidFill>
                  <a:srgbClr val="FF0000"/>
                </a:solidFill>
              </a:rPr>
              <a:t>to tourism demands</a:t>
            </a:r>
            <a:r>
              <a:rPr lang="en-US" sz="1630" dirty="0"/>
              <a:t>: Changes in the ways </a:t>
            </a:r>
            <a:r>
              <a:rPr lang="en-US" sz="1630" dirty="0" smtClean="0"/>
              <a:t>traditional crafts </a:t>
            </a:r>
            <a:r>
              <a:rPr lang="en-US" sz="1630" dirty="0"/>
              <a:t>and souvenirs are made to respond to tourist desires.</a:t>
            </a:r>
          </a:p>
          <a:p>
            <a:pPr marL="361950" indent="-361950">
              <a:buClr>
                <a:srgbClr val="0070C0"/>
              </a:buClr>
              <a:buFont typeface="Wingdings" panose="05000000000000000000" pitchFamily="2" charset="2"/>
              <a:buChar char="§"/>
            </a:pPr>
            <a:r>
              <a:rPr lang="en-US" sz="1630" b="1" dirty="0" smtClean="0">
                <a:solidFill>
                  <a:srgbClr val="FF0000"/>
                </a:solidFill>
              </a:rPr>
              <a:t>Culture </a:t>
            </a:r>
            <a:r>
              <a:rPr lang="en-US" sz="1630" b="1" dirty="0">
                <a:solidFill>
                  <a:srgbClr val="FF0000"/>
                </a:solidFill>
              </a:rPr>
              <a:t>clash</a:t>
            </a:r>
            <a:r>
              <a:rPr lang="en-US" sz="1630" dirty="0"/>
              <a:t>: In some destinations, tourists often fail to </a:t>
            </a:r>
            <a:r>
              <a:rPr lang="en-US" sz="1630" dirty="0" smtClean="0"/>
              <a:t>respect local </a:t>
            </a:r>
            <a:r>
              <a:rPr lang="en-US" sz="1630" dirty="0"/>
              <a:t>customs and moral values</a:t>
            </a:r>
            <a:r>
              <a:rPr lang="en-US" sz="1630" dirty="0" smtClean="0"/>
              <a:t>.</a:t>
            </a:r>
          </a:p>
          <a:p>
            <a:pPr marL="361950" indent="-361950">
              <a:buClr>
                <a:srgbClr val="0070C0"/>
              </a:buClr>
              <a:buFont typeface="Wingdings" panose="05000000000000000000" pitchFamily="2" charset="2"/>
              <a:buChar char="§"/>
            </a:pPr>
            <a:r>
              <a:rPr lang="en-US" sz="1630" b="1" dirty="0">
                <a:solidFill>
                  <a:srgbClr val="FF0000"/>
                </a:solidFill>
              </a:rPr>
              <a:t>Crime</a:t>
            </a:r>
            <a:r>
              <a:rPr lang="en-US" sz="1630" dirty="0"/>
              <a:t>: The presence of a large number of tourists with a lot </a:t>
            </a:r>
            <a:r>
              <a:rPr lang="en-US" sz="1630" dirty="0" smtClean="0"/>
              <a:t>of money </a:t>
            </a:r>
            <a:r>
              <a:rPr lang="en-US" sz="1630" dirty="0"/>
              <a:t>to spend, and often carrying valuables such as </a:t>
            </a:r>
            <a:r>
              <a:rPr lang="en-US" sz="1630" dirty="0" smtClean="0"/>
              <a:t>cameras and </a:t>
            </a:r>
            <a:r>
              <a:rPr lang="en-US" sz="1630" dirty="0"/>
              <a:t>jewellery increases the scope for crime and brings with </a:t>
            </a:r>
            <a:r>
              <a:rPr lang="en-US" sz="1630" dirty="0" smtClean="0"/>
              <a:t>it activities </a:t>
            </a:r>
            <a:r>
              <a:rPr lang="en-US" sz="1630" dirty="0"/>
              <a:t>like robbery, drug dealing etc.</a:t>
            </a:r>
          </a:p>
          <a:p>
            <a:pPr marL="361950" indent="-361950">
              <a:buClr>
                <a:srgbClr val="0070C0"/>
              </a:buClr>
              <a:buFont typeface="Wingdings" panose="05000000000000000000" pitchFamily="2" charset="2"/>
              <a:buChar char="§"/>
            </a:pPr>
            <a:r>
              <a:rPr lang="en-US" sz="1630" b="1" dirty="0" smtClean="0">
                <a:solidFill>
                  <a:srgbClr val="FF0000"/>
                </a:solidFill>
              </a:rPr>
              <a:t>Sex </a:t>
            </a:r>
            <a:r>
              <a:rPr lang="en-US" sz="1630" b="1" dirty="0">
                <a:solidFill>
                  <a:srgbClr val="FF0000"/>
                </a:solidFill>
              </a:rPr>
              <a:t>tourism</a:t>
            </a:r>
            <a:r>
              <a:rPr lang="en-US" sz="1630" dirty="0"/>
              <a:t>: The commercial sexual exploitation of children </a:t>
            </a:r>
            <a:r>
              <a:rPr lang="en-US" sz="1630" dirty="0" smtClean="0"/>
              <a:t>and young </a:t>
            </a:r>
            <a:r>
              <a:rPr lang="en-US" sz="1630" dirty="0"/>
              <a:t>women has paralleled the growth of tourism in many </a:t>
            </a:r>
            <a:r>
              <a:rPr lang="en-US" sz="1630" dirty="0" smtClean="0"/>
              <a:t>parts of </a:t>
            </a:r>
            <a:r>
              <a:rPr lang="en-US" sz="1630" dirty="0"/>
              <a:t>the world. Though tourism is not the cause of sexual </a:t>
            </a:r>
            <a:r>
              <a:rPr lang="en-US" sz="1630" dirty="0" smtClean="0"/>
              <a:t>exploitation it </a:t>
            </a:r>
            <a:r>
              <a:rPr lang="en-US" sz="1630" dirty="0"/>
              <a:t>provides easy access to it in some destinations.</a:t>
            </a:r>
          </a:p>
          <a:p>
            <a:pPr marL="361950" indent="-361950">
              <a:buClr>
                <a:srgbClr val="0070C0"/>
              </a:buClr>
              <a:buFont typeface="Wingdings" panose="05000000000000000000" pitchFamily="2" charset="2"/>
              <a:buChar char="§"/>
            </a:pPr>
            <a:r>
              <a:rPr lang="en-US" sz="1630" b="1" dirty="0" smtClean="0">
                <a:solidFill>
                  <a:srgbClr val="FF0000"/>
                </a:solidFill>
              </a:rPr>
              <a:t>Changing </a:t>
            </a:r>
            <a:r>
              <a:rPr lang="en-US" sz="1630" b="1" dirty="0">
                <a:solidFill>
                  <a:srgbClr val="FF0000"/>
                </a:solidFill>
              </a:rPr>
              <a:t>attitudes</a:t>
            </a:r>
            <a:r>
              <a:rPr lang="en-US" sz="1630" dirty="0"/>
              <a:t>: The attitude of local residents </a:t>
            </a:r>
            <a:r>
              <a:rPr lang="en-US" sz="1630" dirty="0" smtClean="0"/>
              <a:t>towards tourism </a:t>
            </a:r>
            <a:r>
              <a:rPr lang="en-US" sz="1630" dirty="0"/>
              <a:t>development has changed over time. In the early </a:t>
            </a:r>
            <a:r>
              <a:rPr lang="en-US" sz="1630" dirty="0" smtClean="0"/>
              <a:t>stages of </a:t>
            </a:r>
            <a:r>
              <a:rPr lang="en-US" sz="1630" dirty="0"/>
              <a:t>tourism development when there are only a few visitors, </a:t>
            </a:r>
            <a:r>
              <a:rPr lang="en-US" sz="1630" dirty="0" smtClean="0"/>
              <a:t>they are </a:t>
            </a:r>
            <a:r>
              <a:rPr lang="en-US" sz="1630" dirty="0"/>
              <a:t>made to feel very welcome. With increasing visitor </a:t>
            </a:r>
            <a:r>
              <a:rPr lang="en-US" sz="1630" dirty="0" smtClean="0"/>
              <a:t>numbers, there </a:t>
            </a:r>
            <a:r>
              <a:rPr lang="en-US" sz="1630" dirty="0"/>
              <a:t>is frequently a rise in both apathy and antagonism </a:t>
            </a:r>
            <a:r>
              <a:rPr lang="en-US" sz="1630" dirty="0" smtClean="0"/>
              <a:t>among particular </a:t>
            </a:r>
            <a:r>
              <a:rPr lang="en-US" sz="1630" dirty="0"/>
              <a:t>sections of the local population.</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32</a:t>
            </a:r>
          </a:p>
        </p:txBody>
      </p:sp>
    </p:spTree>
    <p:extLst>
      <p:ext uri="{BB962C8B-B14F-4D97-AF65-F5344CB8AC3E}">
        <p14:creationId xmlns:p14="http://schemas.microsoft.com/office/powerpoint/2010/main" val="2429194290"/>
      </p:ext>
    </p:extLst>
  </p:cSld>
  <p:clrMapOvr>
    <a:masterClrMapping/>
  </p:clrMapOvr>
  <p:transition advClick="0"/>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24744"/>
            <a:ext cx="8568952" cy="5324535"/>
          </a:xfrm>
          <a:prstGeom prst="rect">
            <a:avLst/>
          </a:prstGeom>
          <a:solidFill>
            <a:schemeClr val="accent6">
              <a:lumMod val="20000"/>
              <a:lumOff val="80000"/>
            </a:schemeClr>
          </a:solidFill>
          <a:ln w="57150">
            <a:solidFill>
              <a:srgbClr val="002060"/>
            </a:solidFill>
          </a:ln>
        </p:spPr>
        <p:txBody>
          <a:bodyPr wrap="square">
            <a:spAutoFit/>
          </a:bodyPr>
          <a:lstStyle/>
          <a:p>
            <a:pPr>
              <a:buClr>
                <a:srgbClr val="0070C0"/>
              </a:buClr>
            </a:pPr>
            <a:r>
              <a:rPr lang="en-US" sz="1700" b="1" dirty="0" smtClean="0"/>
              <a:t>Case Study 7: The </a:t>
            </a:r>
            <a:r>
              <a:rPr lang="en-US" sz="1700" b="1" dirty="0" err="1" smtClean="0"/>
              <a:t>Banaue</a:t>
            </a:r>
            <a:r>
              <a:rPr lang="en-US" sz="1700" b="1" dirty="0" smtClean="0"/>
              <a:t> Rice Terraces in the Philippines</a:t>
            </a:r>
            <a:endParaRPr lang="en-US" sz="1700" b="1" dirty="0"/>
          </a:p>
          <a:p>
            <a:pPr marL="361950" indent="-361950">
              <a:buClr>
                <a:srgbClr val="0070C0"/>
              </a:buClr>
              <a:buFont typeface="Wingdings 3" panose="05040102010807070707" pitchFamily="18" charset="2"/>
              <a:buChar char=""/>
            </a:pPr>
            <a:r>
              <a:rPr lang="en-US" sz="1700" dirty="0"/>
              <a:t>The </a:t>
            </a:r>
            <a:r>
              <a:rPr lang="en-US" sz="1700" dirty="0" err="1"/>
              <a:t>Banaue</a:t>
            </a:r>
            <a:r>
              <a:rPr lang="en-US" sz="1700" dirty="0"/>
              <a:t> Rice Terraces are 2000 year </a:t>
            </a:r>
            <a:r>
              <a:rPr lang="en-US" sz="1700" dirty="0" smtClean="0"/>
              <a:t>old. terraces </a:t>
            </a:r>
            <a:r>
              <a:rPr lang="en-US" sz="1700" dirty="0"/>
              <a:t>that were carved into the </a:t>
            </a:r>
            <a:r>
              <a:rPr lang="en-US" sz="1700" dirty="0" smtClean="0"/>
              <a:t>mountains of </a:t>
            </a:r>
            <a:r>
              <a:rPr lang="en-US" sz="1700" dirty="0" err="1"/>
              <a:t>Ifugao</a:t>
            </a:r>
            <a:r>
              <a:rPr lang="en-US" sz="1700" dirty="0"/>
              <a:t> in the Philippines by the </a:t>
            </a:r>
            <a:r>
              <a:rPr lang="en-US" sz="1700" dirty="0" smtClean="0"/>
              <a:t>ancestors of </a:t>
            </a:r>
            <a:r>
              <a:rPr lang="en-US" sz="1700" dirty="0"/>
              <a:t>the indigenous people. The Rice </a:t>
            </a:r>
            <a:r>
              <a:rPr lang="en-US" sz="1700" dirty="0" smtClean="0"/>
              <a:t>Terraces are </a:t>
            </a:r>
            <a:r>
              <a:rPr lang="en-US" sz="1700" dirty="0"/>
              <a:t>commonly referred to by Filipinos as </a:t>
            </a:r>
            <a:r>
              <a:rPr lang="en-US" sz="1700" dirty="0" smtClean="0"/>
              <a:t>the “Eighth </a:t>
            </a:r>
            <a:r>
              <a:rPr lang="en-US" sz="1700" dirty="0"/>
              <a:t>Wonder of the World”. The terraces </a:t>
            </a:r>
            <a:r>
              <a:rPr lang="en-US" sz="1700" dirty="0" smtClean="0"/>
              <a:t>were declared </a:t>
            </a:r>
            <a:r>
              <a:rPr lang="en-US" sz="1700" dirty="0"/>
              <a:t>a World Heritage Site by </a:t>
            </a:r>
            <a:r>
              <a:rPr lang="en-US" sz="1700" dirty="0" smtClean="0"/>
              <a:t>UNESCO in 1995.</a:t>
            </a:r>
          </a:p>
          <a:p>
            <a:pPr marL="361950" indent="-361950">
              <a:buClr>
                <a:srgbClr val="0070C0"/>
              </a:buClr>
              <a:buFont typeface="Wingdings 3" panose="05040102010807070707" pitchFamily="18" charset="2"/>
              <a:buChar char=""/>
            </a:pPr>
            <a:r>
              <a:rPr lang="en-US" sz="1700" dirty="0" smtClean="0"/>
              <a:t>The </a:t>
            </a:r>
            <a:r>
              <a:rPr lang="en-US" sz="1700" dirty="0"/>
              <a:t>tourism industry has developed </a:t>
            </a:r>
            <a:r>
              <a:rPr lang="en-US" sz="1700" dirty="0" smtClean="0"/>
              <a:t>a number </a:t>
            </a:r>
            <a:r>
              <a:rPr lang="en-US" sz="1700" dirty="0"/>
              <a:t>of activities for visitors which </a:t>
            </a:r>
            <a:r>
              <a:rPr lang="en-US" sz="1700" dirty="0" smtClean="0"/>
              <a:t>includes the </a:t>
            </a:r>
            <a:r>
              <a:rPr lang="en-US" sz="1700" dirty="0"/>
              <a:t>traditional sight-seeing of the terraces </a:t>
            </a:r>
            <a:r>
              <a:rPr lang="en-US" sz="1700" dirty="0" smtClean="0"/>
              <a:t>and visits </a:t>
            </a:r>
            <a:r>
              <a:rPr lang="en-US" sz="1700" dirty="0"/>
              <a:t>to the tribes at the foot of the terraces.</a:t>
            </a:r>
          </a:p>
          <a:p>
            <a:pPr marL="361950" indent="-361950">
              <a:buClr>
                <a:srgbClr val="0070C0"/>
              </a:buClr>
              <a:buFont typeface="Wingdings 3" panose="05040102010807070707" pitchFamily="18" charset="2"/>
              <a:buChar char=""/>
            </a:pPr>
            <a:r>
              <a:rPr lang="en-US" sz="1700" dirty="0"/>
              <a:t>Tourism now attracts people into an </a:t>
            </a:r>
            <a:r>
              <a:rPr lang="en-US" sz="1700" dirty="0" smtClean="0"/>
              <a:t>area of </a:t>
            </a:r>
            <a:r>
              <a:rPr lang="en-US" sz="1700" dirty="0"/>
              <a:t>exceptional history, beauty and </a:t>
            </a:r>
            <a:r>
              <a:rPr lang="en-US" sz="1700" dirty="0" smtClean="0"/>
              <a:t>grandeur. This </a:t>
            </a:r>
            <a:r>
              <a:rPr lang="en-US" sz="1700" dirty="0"/>
              <a:t>also means that there has been an </a:t>
            </a:r>
            <a:r>
              <a:rPr lang="en-US" sz="1700" dirty="0" smtClean="0"/>
              <a:t>inflow of </a:t>
            </a:r>
            <a:r>
              <a:rPr lang="en-US" sz="1700" dirty="0"/>
              <a:t>people into the area that includes </a:t>
            </a:r>
            <a:r>
              <a:rPr lang="en-US" sz="1700" dirty="0" smtClean="0"/>
              <a:t>tourists, investors/ entrepreneurs </a:t>
            </a:r>
            <a:r>
              <a:rPr lang="en-US" sz="1700" dirty="0"/>
              <a:t>and jobseekers. As </a:t>
            </a:r>
            <a:r>
              <a:rPr lang="en-US" sz="1700" dirty="0" smtClean="0"/>
              <a:t>a result</a:t>
            </a:r>
            <a:r>
              <a:rPr lang="en-US" sz="1700" dirty="0"/>
              <a:t>, there is an increase of congestion as </a:t>
            </a:r>
            <a:r>
              <a:rPr lang="en-US" sz="1700" dirty="0" smtClean="0"/>
              <a:t>more residential </a:t>
            </a:r>
            <a:r>
              <a:rPr lang="en-US" sz="1700" dirty="0"/>
              <a:t>and commercial establishments </a:t>
            </a:r>
            <a:r>
              <a:rPr lang="en-US" sz="1700" dirty="0" smtClean="0"/>
              <a:t>are built</a:t>
            </a:r>
            <a:r>
              <a:rPr lang="en-US" sz="1700" dirty="0"/>
              <a:t>. An area limited in size now has to </a:t>
            </a:r>
            <a:r>
              <a:rPr lang="en-US" sz="1700" dirty="0" smtClean="0"/>
              <a:t>struggle to </a:t>
            </a:r>
            <a:r>
              <a:rPr lang="en-US" sz="1700" dirty="0"/>
              <a:t>support the ever-increasing number of people.</a:t>
            </a:r>
          </a:p>
          <a:p>
            <a:pPr marL="361950" indent="-361950">
              <a:buClr>
                <a:srgbClr val="0070C0"/>
              </a:buClr>
              <a:buFont typeface="Wingdings 3" panose="05040102010807070707" pitchFamily="18" charset="2"/>
              <a:buChar char=""/>
            </a:pPr>
            <a:r>
              <a:rPr lang="en-US" sz="1700" dirty="0"/>
              <a:t>With an increased population and </a:t>
            </a:r>
            <a:r>
              <a:rPr lang="en-US" sz="1700" dirty="0" smtClean="0"/>
              <a:t>expanded infrastructure</a:t>
            </a:r>
            <a:r>
              <a:rPr lang="en-US" sz="1700" dirty="0"/>
              <a:t>, a settlement once pristine </a:t>
            </a:r>
            <a:r>
              <a:rPr lang="en-US" sz="1700" dirty="0" smtClean="0"/>
              <a:t>and fresh </a:t>
            </a:r>
            <a:r>
              <a:rPr lang="en-US" sz="1700" dirty="0"/>
              <a:t>has been put under stress.</a:t>
            </a:r>
          </a:p>
          <a:p>
            <a:pPr marL="361950" indent="-361950">
              <a:buClr>
                <a:srgbClr val="0070C0"/>
              </a:buClr>
              <a:buFont typeface="Wingdings 3" panose="05040102010807070707" pitchFamily="18" charset="2"/>
              <a:buChar char=""/>
            </a:pPr>
            <a:r>
              <a:rPr lang="en-US" sz="1700" dirty="0"/>
              <a:t>The tourism industry has now </a:t>
            </a:r>
            <a:r>
              <a:rPr lang="en-US" sz="1700" dirty="0" smtClean="0"/>
              <a:t>become an </a:t>
            </a:r>
            <a:r>
              <a:rPr lang="en-US" sz="1700" dirty="0"/>
              <a:t>agent of change in the lifestyle of the </a:t>
            </a:r>
            <a:r>
              <a:rPr lang="en-US" sz="1700" dirty="0" smtClean="0"/>
              <a:t>host communities</a:t>
            </a:r>
            <a:r>
              <a:rPr lang="en-US" sz="1700" dirty="0"/>
              <a:t>. As tourists come from </a:t>
            </a:r>
            <a:r>
              <a:rPr lang="en-US" sz="1700" dirty="0" smtClean="0"/>
              <a:t>wide cultural </a:t>
            </a:r>
            <a:r>
              <a:rPr lang="en-US" sz="1700" dirty="0"/>
              <a:t>backgrounds, they bring with them </a:t>
            </a:r>
            <a:r>
              <a:rPr lang="en-US" sz="1700" dirty="0" smtClean="0"/>
              <a:t>their socio-cultural </a:t>
            </a:r>
            <a:r>
              <a:rPr lang="en-US" sz="1700" dirty="0"/>
              <a:t>traits which are different </a:t>
            </a:r>
            <a:r>
              <a:rPr lang="en-US" sz="1700" dirty="0" smtClean="0"/>
              <a:t>from those </a:t>
            </a:r>
            <a:r>
              <a:rPr lang="en-US" sz="1700" dirty="0"/>
              <a:t>of the host communities. </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33</a:t>
            </a:r>
          </a:p>
        </p:txBody>
      </p:sp>
    </p:spTree>
    <p:extLst>
      <p:ext uri="{BB962C8B-B14F-4D97-AF65-F5344CB8AC3E}">
        <p14:creationId xmlns:p14="http://schemas.microsoft.com/office/powerpoint/2010/main" val="704150879"/>
      </p:ext>
    </p:extLst>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24744"/>
            <a:ext cx="8568952" cy="5508000"/>
          </a:xfrm>
          <a:prstGeom prst="rect">
            <a:avLst/>
          </a:prstGeom>
          <a:solidFill>
            <a:schemeClr val="accent6">
              <a:lumMod val="20000"/>
              <a:lumOff val="80000"/>
            </a:schemeClr>
          </a:solidFill>
          <a:ln w="57150">
            <a:solidFill>
              <a:srgbClr val="002060"/>
            </a:solidFill>
          </a:ln>
        </p:spPr>
        <p:txBody>
          <a:bodyPr wrap="square">
            <a:spAutoFit/>
          </a:bodyPr>
          <a:lstStyle/>
          <a:p>
            <a:pPr>
              <a:buClr>
                <a:srgbClr val="0070C0"/>
              </a:buClr>
            </a:pPr>
            <a:r>
              <a:rPr lang="en-US" sz="1770" b="1" dirty="0" smtClean="0"/>
              <a:t>Case Study 7: The </a:t>
            </a:r>
            <a:r>
              <a:rPr lang="en-US" sz="1770" b="1" dirty="0" err="1" smtClean="0"/>
              <a:t>Banaue</a:t>
            </a:r>
            <a:r>
              <a:rPr lang="en-US" sz="1770" b="1" dirty="0" smtClean="0"/>
              <a:t> Rice Terraces in the Philippines</a:t>
            </a:r>
            <a:endParaRPr lang="en-US" sz="1770" b="1" dirty="0"/>
          </a:p>
          <a:p>
            <a:pPr marL="361950" indent="-361950">
              <a:buClr>
                <a:srgbClr val="0070C0"/>
              </a:buClr>
              <a:buFont typeface="Wingdings 3" panose="05040102010807070707" pitchFamily="18" charset="2"/>
              <a:buChar char=""/>
            </a:pPr>
            <a:r>
              <a:rPr lang="en-US" sz="1770" dirty="0" smtClean="0"/>
              <a:t>The interaction between </a:t>
            </a:r>
            <a:r>
              <a:rPr lang="en-US" sz="1770" dirty="0"/>
              <a:t>differing cultures has brought </a:t>
            </a:r>
            <a:r>
              <a:rPr lang="en-US" sz="1770" dirty="0" smtClean="0"/>
              <a:t>about negative </a:t>
            </a:r>
            <a:r>
              <a:rPr lang="en-US" sz="1770" dirty="0"/>
              <a:t>socio-cultural impacts as is most </a:t>
            </a:r>
            <a:r>
              <a:rPr lang="en-US" sz="1770" dirty="0" smtClean="0"/>
              <a:t>evident in </a:t>
            </a:r>
            <a:r>
              <a:rPr lang="en-US" sz="1770" dirty="0" err="1"/>
              <a:t>Banaue</a:t>
            </a:r>
            <a:r>
              <a:rPr lang="en-US" sz="1770" dirty="0"/>
              <a:t>, which has been visited by tourists </a:t>
            </a:r>
            <a:r>
              <a:rPr lang="en-US" sz="1770" dirty="0" smtClean="0"/>
              <a:t>for more </a:t>
            </a:r>
            <a:r>
              <a:rPr lang="en-US" sz="1770" dirty="0"/>
              <a:t>than three decades.</a:t>
            </a:r>
          </a:p>
          <a:p>
            <a:pPr marL="723900" indent="-361950">
              <a:buClr>
                <a:srgbClr val="0070C0"/>
              </a:buClr>
              <a:buFont typeface="Wingdings" panose="05000000000000000000" pitchFamily="2" charset="2"/>
              <a:buChar char="§"/>
            </a:pPr>
            <a:r>
              <a:rPr lang="en-US" sz="1770" b="1" dirty="0" smtClean="0"/>
              <a:t>Cultural </a:t>
            </a:r>
            <a:r>
              <a:rPr lang="en-US" sz="1770" b="1" dirty="0"/>
              <a:t>performances including </a:t>
            </a:r>
            <a:r>
              <a:rPr lang="en-US" sz="1770" b="1" dirty="0" smtClean="0"/>
              <a:t>sacred rituals </a:t>
            </a:r>
            <a:r>
              <a:rPr lang="en-US" sz="1770" b="1" dirty="0"/>
              <a:t>are performed to satisfy </a:t>
            </a:r>
            <a:r>
              <a:rPr lang="en-US" sz="1770" b="1" dirty="0" smtClean="0"/>
              <a:t>the need </a:t>
            </a:r>
            <a:r>
              <a:rPr lang="en-US" sz="1770" b="1" dirty="0"/>
              <a:t>for ‘authentic’ experiences of </a:t>
            </a:r>
            <a:r>
              <a:rPr lang="en-US" sz="1770" b="1" dirty="0" smtClean="0"/>
              <a:t>the tourists</a:t>
            </a:r>
            <a:r>
              <a:rPr lang="en-US" sz="1770" dirty="0"/>
              <a:t>. Although entertaining </a:t>
            </a:r>
            <a:r>
              <a:rPr lang="en-US" sz="1770" dirty="0" smtClean="0"/>
              <a:t>visitors with </a:t>
            </a:r>
            <a:r>
              <a:rPr lang="en-US" sz="1770" dirty="0"/>
              <a:t>cultural performances and </a:t>
            </a:r>
            <a:r>
              <a:rPr lang="en-US" sz="1770" dirty="0" smtClean="0"/>
              <a:t>rituals is </a:t>
            </a:r>
            <a:r>
              <a:rPr lang="en-US" sz="1770" dirty="0"/>
              <a:t>not entirely bad, some </a:t>
            </a:r>
            <a:r>
              <a:rPr lang="en-US" sz="1770" dirty="0" smtClean="0"/>
              <a:t>performances are </a:t>
            </a:r>
            <a:r>
              <a:rPr lang="en-US" sz="1770" dirty="0"/>
              <a:t>presented out of context. For </a:t>
            </a:r>
            <a:r>
              <a:rPr lang="en-US" sz="1770" dirty="0" smtClean="0"/>
              <a:t>staged cultural </a:t>
            </a:r>
            <a:r>
              <a:rPr lang="en-US" sz="1770" dirty="0"/>
              <a:t>performances of ethnic </a:t>
            </a:r>
            <a:r>
              <a:rPr lang="en-US" sz="1770" dirty="0" smtClean="0"/>
              <a:t>songs and </a:t>
            </a:r>
            <a:r>
              <a:rPr lang="en-US" sz="1770" dirty="0"/>
              <a:t>dances, themes are often changed </a:t>
            </a:r>
            <a:r>
              <a:rPr lang="en-US" sz="1770" dirty="0" smtClean="0"/>
              <a:t>and abridged </a:t>
            </a:r>
            <a:r>
              <a:rPr lang="en-US" sz="1770" dirty="0"/>
              <a:t>to suit tourists’ </a:t>
            </a:r>
            <a:r>
              <a:rPr lang="en-US" sz="1770" dirty="0" smtClean="0"/>
              <a:t>expectations, thereby </a:t>
            </a:r>
            <a:r>
              <a:rPr lang="en-US" sz="1770" dirty="0"/>
              <a:t>giving a false message to </a:t>
            </a:r>
            <a:r>
              <a:rPr lang="en-US" sz="1770" dirty="0" smtClean="0"/>
              <a:t>the visitors.</a:t>
            </a:r>
          </a:p>
          <a:p>
            <a:pPr marL="723900" indent="-361950">
              <a:buClr>
                <a:srgbClr val="0070C0"/>
              </a:buClr>
              <a:buFont typeface="Wingdings" panose="05000000000000000000" pitchFamily="2" charset="2"/>
              <a:buChar char="§"/>
            </a:pPr>
            <a:r>
              <a:rPr lang="en-US" sz="1770" dirty="0" smtClean="0"/>
              <a:t>In </a:t>
            </a:r>
            <a:r>
              <a:rPr lang="en-US" sz="1770" dirty="0"/>
              <a:t>effect, cultural </a:t>
            </a:r>
            <a:r>
              <a:rPr lang="en-US" sz="1770" dirty="0" smtClean="0"/>
              <a:t>performances lose </a:t>
            </a:r>
            <a:r>
              <a:rPr lang="en-US" sz="1770" dirty="0"/>
              <a:t>their authenticity. Moreover, </a:t>
            </a:r>
            <a:r>
              <a:rPr lang="en-US" sz="1770" dirty="0" smtClean="0"/>
              <a:t>cultural performances </a:t>
            </a:r>
            <a:r>
              <a:rPr lang="en-US" sz="1770" dirty="0"/>
              <a:t>are staged even when </a:t>
            </a:r>
            <a:r>
              <a:rPr lang="en-US" sz="1770" dirty="0" smtClean="0"/>
              <a:t>there are no </a:t>
            </a:r>
            <a:r>
              <a:rPr lang="en-US" sz="1770" dirty="0"/>
              <a:t>appropriate occasions to </a:t>
            </a:r>
            <a:r>
              <a:rPr lang="en-US" sz="1770" dirty="0" smtClean="0"/>
              <a:t>justify them</a:t>
            </a:r>
            <a:r>
              <a:rPr lang="en-US" sz="1770" dirty="0"/>
              <a:t>. </a:t>
            </a:r>
            <a:r>
              <a:rPr lang="en-US" sz="1770" dirty="0" smtClean="0"/>
              <a:t>Agricultural </a:t>
            </a:r>
            <a:r>
              <a:rPr lang="en-US" sz="1770" dirty="0"/>
              <a:t>rituals, for </a:t>
            </a:r>
            <a:r>
              <a:rPr lang="en-US" sz="1770" dirty="0" smtClean="0"/>
              <a:t>instance, </a:t>
            </a:r>
            <a:br>
              <a:rPr lang="en-US" sz="1770" dirty="0" smtClean="0"/>
            </a:br>
            <a:r>
              <a:rPr lang="en-US" sz="1770" dirty="0" smtClean="0"/>
              <a:t>are </a:t>
            </a:r>
            <a:r>
              <a:rPr lang="en-US" sz="1770" dirty="0"/>
              <a:t>staged at </a:t>
            </a:r>
            <a:r>
              <a:rPr lang="en-US" sz="1770" dirty="0" smtClean="0"/>
              <a:t>the wrong times </a:t>
            </a:r>
            <a:r>
              <a:rPr lang="en-US" sz="1770" dirty="0"/>
              <a:t>of the year, </a:t>
            </a:r>
            <a:r>
              <a:rPr lang="en-US" sz="1770" dirty="0" smtClean="0"/>
              <a:t>just </a:t>
            </a:r>
            <a:br>
              <a:rPr lang="en-US" sz="1770" dirty="0" smtClean="0"/>
            </a:br>
            <a:r>
              <a:rPr lang="en-US" sz="1770" dirty="0" smtClean="0"/>
              <a:t>for </a:t>
            </a:r>
            <a:r>
              <a:rPr lang="en-US" sz="1770" dirty="0"/>
              <a:t>tourist </a:t>
            </a:r>
            <a:r>
              <a:rPr lang="en-US" sz="1770" dirty="0" smtClean="0"/>
              <a:t>consumption</a:t>
            </a:r>
            <a:r>
              <a:rPr lang="en-US" sz="1770" dirty="0"/>
              <a:t>.</a:t>
            </a:r>
          </a:p>
          <a:p>
            <a:pPr marL="723900" indent="-361950">
              <a:buClr>
                <a:srgbClr val="0070C0"/>
              </a:buClr>
              <a:buFont typeface="Wingdings" panose="05000000000000000000" pitchFamily="2" charset="2"/>
              <a:buChar char="§"/>
            </a:pPr>
            <a:r>
              <a:rPr lang="en-US" sz="1770" dirty="0"/>
              <a:t>Even though </a:t>
            </a:r>
            <a:r>
              <a:rPr lang="en-US" sz="1770" dirty="0" smtClean="0"/>
              <a:t>local villagers </a:t>
            </a:r>
            <a:r>
              <a:rPr lang="en-US" sz="1770" dirty="0"/>
              <a:t>are aware of </a:t>
            </a:r>
            <a:r>
              <a:rPr lang="en-US" sz="1770" dirty="0" smtClean="0"/>
              <a:t>this </a:t>
            </a:r>
            <a:br>
              <a:rPr lang="en-US" sz="1770" dirty="0" smtClean="0"/>
            </a:br>
            <a:r>
              <a:rPr lang="en-US" sz="1770" dirty="0" smtClean="0"/>
              <a:t>cultural </a:t>
            </a:r>
            <a:r>
              <a:rPr lang="en-US" sz="1770" dirty="0"/>
              <a:t>travesty, they </a:t>
            </a:r>
            <a:r>
              <a:rPr lang="en-US" sz="1770" dirty="0" smtClean="0"/>
              <a:t>are encouraged </a:t>
            </a:r>
            <a:r>
              <a:rPr lang="en-US" sz="1770" dirty="0"/>
              <a:t>to </a:t>
            </a:r>
            <a:r>
              <a:rPr lang="en-US" sz="1770" dirty="0" smtClean="0"/>
              <a:t/>
            </a:r>
            <a:br>
              <a:rPr lang="en-US" sz="1770" dirty="0" smtClean="0"/>
            </a:br>
            <a:r>
              <a:rPr lang="en-US" sz="1770" dirty="0" smtClean="0"/>
              <a:t>perform for </a:t>
            </a:r>
            <a:r>
              <a:rPr lang="en-US" sz="1770" dirty="0"/>
              <a:t>the financial incentives </a:t>
            </a:r>
            <a:r>
              <a:rPr lang="en-US" sz="1770" dirty="0" smtClean="0"/>
              <a:t>offered </a:t>
            </a:r>
            <a:r>
              <a:rPr lang="en-US" sz="1770" dirty="0"/>
              <a:t>to </a:t>
            </a:r>
            <a:r>
              <a:rPr lang="en-US" sz="1770" dirty="0" smtClean="0"/>
              <a:t/>
            </a:r>
            <a:br>
              <a:rPr lang="en-US" sz="1770" dirty="0" smtClean="0"/>
            </a:br>
            <a:r>
              <a:rPr lang="en-US" sz="1770" dirty="0" smtClean="0"/>
              <a:t>them </a:t>
            </a:r>
            <a:r>
              <a:rPr lang="en-US" sz="1770" dirty="0"/>
              <a:t>by </a:t>
            </a:r>
            <a:r>
              <a:rPr lang="en-US" sz="1770" dirty="0" smtClean="0"/>
              <a:t>tourists, tour </a:t>
            </a:r>
            <a:r>
              <a:rPr lang="en-US" sz="1770" dirty="0"/>
              <a:t>operators </a:t>
            </a:r>
            <a:r>
              <a:rPr lang="en-US" sz="1770" dirty="0" smtClean="0"/>
              <a:t>and even </a:t>
            </a:r>
            <a:br>
              <a:rPr lang="en-US" sz="1770" dirty="0" smtClean="0"/>
            </a:br>
            <a:r>
              <a:rPr lang="en-US" sz="1770" dirty="0" smtClean="0"/>
              <a:t>academic </a:t>
            </a:r>
            <a:r>
              <a:rPr lang="en-US" sz="1770" dirty="0"/>
              <a:t>researchers.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33</a:t>
            </a:r>
          </a:p>
        </p:txBody>
      </p:sp>
      <p:pic>
        <p:nvPicPr>
          <p:cNvPr id="9218" name="Picture 2" descr="Image result for Banaue Rice Terrac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4128" y="4501596"/>
            <a:ext cx="3024335" cy="20099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4667394"/>
      </p:ext>
    </p:extLst>
  </p:cSld>
  <p:clrMapOvr>
    <a:masterClrMapping/>
  </p:clrMapOvr>
  <p:transition advClick="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24744"/>
            <a:ext cx="8568952" cy="5355312"/>
          </a:xfrm>
          <a:prstGeom prst="rect">
            <a:avLst/>
          </a:prstGeom>
          <a:solidFill>
            <a:schemeClr val="accent6">
              <a:lumMod val="20000"/>
              <a:lumOff val="80000"/>
            </a:schemeClr>
          </a:solidFill>
          <a:ln w="57150">
            <a:solidFill>
              <a:srgbClr val="002060"/>
            </a:solidFill>
          </a:ln>
        </p:spPr>
        <p:txBody>
          <a:bodyPr wrap="square">
            <a:spAutoFit/>
          </a:bodyPr>
          <a:lstStyle/>
          <a:p>
            <a:pPr>
              <a:buClr>
                <a:srgbClr val="0070C0"/>
              </a:buClr>
            </a:pPr>
            <a:r>
              <a:rPr lang="en-US" b="1" dirty="0" smtClean="0"/>
              <a:t>Case Study 7: The </a:t>
            </a:r>
            <a:r>
              <a:rPr lang="en-US" b="1" dirty="0" err="1" smtClean="0"/>
              <a:t>Banaue</a:t>
            </a:r>
            <a:r>
              <a:rPr lang="en-US" b="1" dirty="0" smtClean="0"/>
              <a:t> Rice Terraces in the Philippines</a:t>
            </a:r>
            <a:endParaRPr lang="en-US" b="1" dirty="0"/>
          </a:p>
          <a:p>
            <a:pPr marL="361950" indent="-361950">
              <a:buClr>
                <a:srgbClr val="0070C0"/>
              </a:buClr>
              <a:buFont typeface="Wingdings" panose="05000000000000000000" pitchFamily="2" charset="2"/>
              <a:buChar char="§"/>
            </a:pPr>
            <a:r>
              <a:rPr lang="en-US" dirty="0"/>
              <a:t>Loss of valuable artefacts, </a:t>
            </a:r>
            <a:r>
              <a:rPr lang="en-US" dirty="0" smtClean="0"/>
              <a:t>ancestral heirlooms </a:t>
            </a:r>
            <a:r>
              <a:rPr lang="en-US" dirty="0"/>
              <a:t>and other items of </a:t>
            </a:r>
            <a:r>
              <a:rPr lang="en-US" dirty="0" smtClean="0"/>
              <a:t>cultural heritage</a:t>
            </a:r>
            <a:r>
              <a:rPr lang="en-US" dirty="0"/>
              <a:t>. From the onset of outsiders5 </a:t>
            </a:r>
            <a:r>
              <a:rPr lang="en-US" dirty="0" smtClean="0"/>
              <a:t>arrival in </a:t>
            </a:r>
            <a:r>
              <a:rPr lang="en-US" dirty="0" err="1"/>
              <a:t>Ifugao</a:t>
            </a:r>
            <a:r>
              <a:rPr lang="en-US" dirty="0"/>
              <a:t>, aged rice wine jars </a:t>
            </a:r>
            <a:r>
              <a:rPr lang="en-US" dirty="0" smtClean="0"/>
              <a:t>(</a:t>
            </a:r>
            <a:r>
              <a:rPr lang="en-US" dirty="0" err="1" smtClean="0"/>
              <a:t>buhl</a:t>
            </a:r>
            <a:r>
              <a:rPr lang="en-US" dirty="0"/>
              <a:t>), </a:t>
            </a:r>
            <a:r>
              <a:rPr lang="en-US" dirty="0" smtClean="0"/>
              <a:t>rice granary </a:t>
            </a:r>
            <a:r>
              <a:rPr lang="en-US" dirty="0"/>
              <a:t>gods </a:t>
            </a:r>
            <a:r>
              <a:rPr lang="en-US" dirty="0" smtClean="0"/>
              <a:t>(</a:t>
            </a:r>
            <a:r>
              <a:rPr lang="en-US" dirty="0" err="1" smtClean="0"/>
              <a:t>bulul</a:t>
            </a:r>
            <a:r>
              <a:rPr lang="en-US" dirty="0"/>
              <a:t>), glass and plastic </a:t>
            </a:r>
            <a:r>
              <a:rPr lang="en-US" dirty="0" smtClean="0"/>
              <a:t>beads (</a:t>
            </a:r>
            <a:r>
              <a:rPr lang="en-US" dirty="0" err="1" smtClean="0"/>
              <a:t>pango</a:t>
            </a:r>
            <a:r>
              <a:rPr lang="en-US" dirty="0"/>
              <a:t>), gold pendants {</a:t>
            </a:r>
            <a:r>
              <a:rPr lang="en-US" dirty="0" err="1"/>
              <a:t>linglingo</a:t>
            </a:r>
            <a:r>
              <a:rPr lang="en-US" dirty="0"/>
              <a:t>), gold </a:t>
            </a:r>
            <a:r>
              <a:rPr lang="en-US" dirty="0" smtClean="0"/>
              <a:t>and brass </a:t>
            </a:r>
            <a:r>
              <a:rPr lang="en-US" dirty="0"/>
              <a:t>earrings, brass armlets and </a:t>
            </a:r>
            <a:r>
              <a:rPr lang="en-US" dirty="0" err="1" smtClean="0"/>
              <a:t>leglets</a:t>
            </a:r>
            <a:r>
              <a:rPr lang="en-US" dirty="0" smtClean="0"/>
              <a:t> (</a:t>
            </a:r>
            <a:r>
              <a:rPr lang="en-US" dirty="0" err="1" smtClean="0"/>
              <a:t>padang</a:t>
            </a:r>
            <a:r>
              <a:rPr lang="en-US" dirty="0"/>
              <a:t>) that were handed down </a:t>
            </a:r>
            <a:r>
              <a:rPr lang="en-US" dirty="0" smtClean="0"/>
              <a:t>through many </a:t>
            </a:r>
            <a:r>
              <a:rPr lang="en-US" dirty="0"/>
              <a:t>generations were sold not only </a:t>
            </a:r>
            <a:r>
              <a:rPr lang="en-US" dirty="0" smtClean="0"/>
              <a:t>to tourists</a:t>
            </a:r>
            <a:r>
              <a:rPr lang="en-US" dirty="0"/>
              <a:t>, but also to private and </a:t>
            </a:r>
            <a:r>
              <a:rPr lang="en-US" dirty="0" smtClean="0"/>
              <a:t>public collectors</a:t>
            </a:r>
            <a:r>
              <a:rPr lang="en-US" dirty="0"/>
              <a:t>, curators and museums. </a:t>
            </a:r>
            <a:endParaRPr lang="en-US" dirty="0" smtClean="0"/>
          </a:p>
          <a:p>
            <a:pPr marL="361950" indent="-361950">
              <a:buClr>
                <a:srgbClr val="0070C0"/>
              </a:buClr>
              <a:buFont typeface="Wingdings" panose="05000000000000000000" pitchFamily="2" charset="2"/>
              <a:buChar char="§"/>
            </a:pPr>
            <a:r>
              <a:rPr lang="en-US" dirty="0" smtClean="0"/>
              <a:t>Local community members have started to realise the </a:t>
            </a:r>
            <a:r>
              <a:rPr lang="en-US" dirty="0"/>
              <a:t>importance of their material </a:t>
            </a:r>
            <a:r>
              <a:rPr lang="en-US" dirty="0" smtClean="0"/>
              <a:t>culture, resulting </a:t>
            </a:r>
            <a:r>
              <a:rPr lang="en-US" dirty="0"/>
              <a:t>in an increased effort, to </a:t>
            </a:r>
            <a:r>
              <a:rPr lang="en-US" dirty="0" smtClean="0"/>
              <a:t>retrieve lost </a:t>
            </a:r>
            <a:r>
              <a:rPr lang="en-US" dirty="0"/>
              <a:t>artefacts and to preserve what is left.</a:t>
            </a:r>
          </a:p>
          <a:p>
            <a:pPr marL="361950" indent="-361950">
              <a:buClr>
                <a:srgbClr val="0070C0"/>
              </a:buClr>
              <a:buFont typeface="Wingdings" panose="05000000000000000000" pitchFamily="2" charset="2"/>
              <a:buChar char="§"/>
            </a:pPr>
            <a:r>
              <a:rPr lang="en-US" b="1" dirty="0"/>
              <a:t>Commodification of material culture </a:t>
            </a:r>
            <a:r>
              <a:rPr lang="en-US" b="1" dirty="0" smtClean="0"/>
              <a:t>in the </a:t>
            </a:r>
            <a:r>
              <a:rPr lang="en-US" b="1" dirty="0"/>
              <a:t>form of mass production of </a:t>
            </a:r>
            <a:r>
              <a:rPr lang="en-US" b="1" dirty="0" smtClean="0"/>
              <a:t>wood carvings </a:t>
            </a:r>
            <a:r>
              <a:rPr lang="en-US" b="1" dirty="0"/>
              <a:t>that used to have </a:t>
            </a:r>
            <a:r>
              <a:rPr lang="en-US" b="1" dirty="0" smtClean="0"/>
              <a:t>cultural significance </a:t>
            </a:r>
            <a:r>
              <a:rPr lang="en-US" b="1" dirty="0"/>
              <a:t>among the local folk</a:t>
            </a:r>
            <a:r>
              <a:rPr lang="en-US" dirty="0"/>
              <a:t> </a:t>
            </a:r>
            <a:r>
              <a:rPr lang="en-US" dirty="0" smtClean="0"/>
              <a:t>Regarded as </a:t>
            </a:r>
            <a:r>
              <a:rPr lang="en-US" dirty="0"/>
              <a:t>profitable merchandise for trade, </a:t>
            </a:r>
            <a:r>
              <a:rPr lang="en-US" dirty="0" smtClean="0"/>
              <a:t>wood carvings </a:t>
            </a:r>
            <a:r>
              <a:rPr lang="en-US" dirty="0"/>
              <a:t>are massively produced and </a:t>
            </a:r>
            <a:r>
              <a:rPr lang="en-US" dirty="0" smtClean="0"/>
              <a:t>sold as </a:t>
            </a:r>
            <a:r>
              <a:rPr lang="en-US" dirty="0"/>
              <a:t>souvenir items to tourists and for </a:t>
            </a:r>
            <a:r>
              <a:rPr lang="en-US" dirty="0" smtClean="0"/>
              <a:t>the export </a:t>
            </a:r>
            <a:r>
              <a:rPr lang="en-US" dirty="0"/>
              <a:t>market. </a:t>
            </a:r>
            <a:r>
              <a:rPr lang="en-US" dirty="0" smtClean="0"/>
              <a:t>E.g. The </a:t>
            </a:r>
            <a:r>
              <a:rPr lang="en-US" dirty="0" err="1"/>
              <a:t>bulul</a:t>
            </a:r>
            <a:r>
              <a:rPr lang="en-US" dirty="0"/>
              <a:t> (religious icon</a:t>
            </a:r>
            <a:r>
              <a:rPr lang="en-US" dirty="0" smtClean="0"/>
              <a:t>), which </a:t>
            </a:r>
            <a:r>
              <a:rPr lang="en-US" dirty="0"/>
              <a:t>were considered </a:t>
            </a:r>
            <a:r>
              <a:rPr lang="en-US" dirty="0" smtClean="0"/>
              <a:t>sacred for </a:t>
            </a:r>
            <a:r>
              <a:rPr lang="en-US" dirty="0"/>
              <a:t>many generations, have been </a:t>
            </a:r>
            <a:r>
              <a:rPr lang="en-US" dirty="0" smtClean="0"/>
              <a:t>reproduced to </a:t>
            </a:r>
            <a:r>
              <a:rPr lang="en-US" dirty="0"/>
              <a:t>satisfy the demands of tourism. </a:t>
            </a:r>
            <a:r>
              <a:rPr lang="en-US" dirty="0" smtClean="0"/>
              <a:t>More often </a:t>
            </a:r>
            <a:r>
              <a:rPr lang="en-US" dirty="0"/>
              <a:t>than not, reproductions of the </a:t>
            </a:r>
            <a:r>
              <a:rPr lang="en-US" dirty="0" err="1" smtClean="0"/>
              <a:t>bulul</a:t>
            </a:r>
            <a:r>
              <a:rPr lang="en-US" dirty="0" smtClean="0"/>
              <a:t> are </a:t>
            </a:r>
            <a:r>
              <a:rPr lang="en-US" dirty="0"/>
              <a:t>done in bad taste. This </a:t>
            </a:r>
            <a:r>
              <a:rPr lang="en-US" dirty="0" smtClean="0"/>
              <a:t>commodification of </a:t>
            </a:r>
            <a:r>
              <a:rPr lang="en-US" dirty="0"/>
              <a:t>cultural goods has degraded the </a:t>
            </a:r>
            <a:r>
              <a:rPr lang="en-US" dirty="0" smtClean="0"/>
              <a:t>cultural and </a:t>
            </a:r>
            <a:r>
              <a:rPr lang="en-US" dirty="0"/>
              <a:t>religious significance of the </a:t>
            </a:r>
            <a:r>
              <a:rPr lang="en-US" dirty="0" err="1"/>
              <a:t>bulul</a:t>
            </a:r>
            <a:r>
              <a:rPr lang="en-US" dirty="0"/>
              <a:t>, </a:t>
            </a:r>
            <a:r>
              <a:rPr lang="en-US" dirty="0" smtClean="0"/>
              <a:t>an important </a:t>
            </a:r>
            <a:r>
              <a:rPr lang="en-US" dirty="0"/>
              <a:t>aspect of </a:t>
            </a:r>
            <a:r>
              <a:rPr lang="en-US" dirty="0" err="1"/>
              <a:t>Ifugao</a:t>
            </a:r>
            <a:r>
              <a:rPr lang="en-US" dirty="0"/>
              <a:t> culture. </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34</a:t>
            </a:r>
          </a:p>
        </p:txBody>
      </p:sp>
    </p:spTree>
    <p:extLst>
      <p:ext uri="{BB962C8B-B14F-4D97-AF65-F5344CB8AC3E}">
        <p14:creationId xmlns:p14="http://schemas.microsoft.com/office/powerpoint/2010/main" val="3755183129"/>
      </p:ext>
    </p:extLst>
  </p:cSld>
  <p:clrMapOvr>
    <a:masterClrMapping/>
  </p:clrMapOvr>
  <p:transition advClick="0"/>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24744"/>
            <a:ext cx="6984776" cy="5355312"/>
          </a:xfrm>
          <a:prstGeom prst="rect">
            <a:avLst/>
          </a:prstGeom>
          <a:solidFill>
            <a:schemeClr val="accent6">
              <a:lumMod val="20000"/>
              <a:lumOff val="80000"/>
            </a:schemeClr>
          </a:solidFill>
          <a:ln w="57150">
            <a:solidFill>
              <a:srgbClr val="002060"/>
            </a:solidFill>
          </a:ln>
        </p:spPr>
        <p:txBody>
          <a:bodyPr wrap="square">
            <a:spAutoFit/>
          </a:bodyPr>
          <a:lstStyle/>
          <a:p>
            <a:pPr>
              <a:buClr>
                <a:srgbClr val="0070C0"/>
              </a:buClr>
            </a:pPr>
            <a:r>
              <a:rPr lang="en-US" b="1" dirty="0" smtClean="0"/>
              <a:t>Case Study 7: The </a:t>
            </a:r>
            <a:r>
              <a:rPr lang="en-US" b="1" dirty="0" err="1" smtClean="0"/>
              <a:t>Banaue</a:t>
            </a:r>
            <a:r>
              <a:rPr lang="en-US" b="1" dirty="0" smtClean="0"/>
              <a:t> Rice Terraces in the Philippines</a:t>
            </a:r>
            <a:endParaRPr lang="en-US" b="1" dirty="0"/>
          </a:p>
          <a:p>
            <a:pPr marL="361950" indent="-361950">
              <a:buClr>
                <a:srgbClr val="0070C0"/>
              </a:buClr>
              <a:buFont typeface="Wingdings" panose="05000000000000000000" pitchFamily="2" charset="2"/>
              <a:buChar char="§"/>
            </a:pPr>
            <a:r>
              <a:rPr lang="en-US" dirty="0" smtClean="0"/>
              <a:t>The influx </a:t>
            </a:r>
            <a:r>
              <a:rPr lang="en-US" dirty="0"/>
              <a:t>of tourists in the small and </a:t>
            </a:r>
            <a:r>
              <a:rPr lang="en-US" dirty="0" smtClean="0"/>
              <a:t>traditional villages </a:t>
            </a:r>
            <a:r>
              <a:rPr lang="en-US" dirty="0"/>
              <a:t>of </a:t>
            </a:r>
            <a:r>
              <a:rPr lang="en-US" dirty="0" err="1"/>
              <a:t>Banaue</a:t>
            </a:r>
            <a:r>
              <a:rPr lang="en-US" dirty="0"/>
              <a:t>, particularly in </a:t>
            </a:r>
            <a:r>
              <a:rPr lang="en-US" dirty="0" err="1" smtClean="0"/>
              <a:t>Batad</a:t>
            </a:r>
            <a:r>
              <a:rPr lang="en-US" dirty="0" smtClean="0"/>
              <a:t>, has </a:t>
            </a:r>
            <a:r>
              <a:rPr lang="en-US" dirty="0"/>
              <a:t>started to irritate local residents. </a:t>
            </a:r>
            <a:r>
              <a:rPr lang="en-US" dirty="0" smtClean="0"/>
              <a:t>Local folk </a:t>
            </a:r>
            <a:r>
              <a:rPr lang="en-US" dirty="0"/>
              <a:t>feel that their private lives are </a:t>
            </a:r>
            <a:r>
              <a:rPr lang="en-US" dirty="0" smtClean="0"/>
              <a:t>being invaded</a:t>
            </a:r>
            <a:r>
              <a:rPr lang="en-US" dirty="0"/>
              <a:t>, particularly when tourists take </a:t>
            </a:r>
            <a:r>
              <a:rPr lang="en-US" dirty="0" smtClean="0"/>
              <a:t>their photograph </a:t>
            </a:r>
            <a:r>
              <a:rPr lang="en-US" dirty="0"/>
              <a:t>without consent. In some </a:t>
            </a:r>
            <a:r>
              <a:rPr lang="en-US" dirty="0" smtClean="0"/>
              <a:t>cases, their </a:t>
            </a:r>
            <a:r>
              <a:rPr lang="en-US" dirty="0"/>
              <a:t>photographs are used </a:t>
            </a:r>
            <a:r>
              <a:rPr lang="en-US" dirty="0" smtClean="0"/>
              <a:t>commercially, on </a:t>
            </a:r>
            <a:r>
              <a:rPr lang="en-US" dirty="0"/>
              <a:t>postcards for example, or posted on </a:t>
            </a:r>
            <a:r>
              <a:rPr lang="en-US" dirty="0" smtClean="0"/>
              <a:t>the internet </a:t>
            </a:r>
            <a:r>
              <a:rPr lang="en-US" dirty="0"/>
              <a:t>without their knowledge.</a:t>
            </a:r>
          </a:p>
          <a:p>
            <a:pPr marL="361950" indent="-361950">
              <a:buClr>
                <a:srgbClr val="0070C0"/>
              </a:buClr>
              <a:buFont typeface="Wingdings" panose="05000000000000000000" pitchFamily="2" charset="2"/>
              <a:buChar char="§"/>
            </a:pPr>
            <a:r>
              <a:rPr lang="en-US" b="1" dirty="0" smtClean="0"/>
              <a:t>Tourists </a:t>
            </a:r>
            <a:r>
              <a:rPr lang="en-US" b="1" dirty="0"/>
              <a:t>are mostly negligent or </a:t>
            </a:r>
            <a:r>
              <a:rPr lang="en-US" b="1" dirty="0" smtClean="0"/>
              <a:t>ignorant about </a:t>
            </a:r>
            <a:r>
              <a:rPr lang="en-US" b="1" dirty="0"/>
              <a:t>local customs and moral </a:t>
            </a:r>
            <a:r>
              <a:rPr lang="en-US" b="1" dirty="0" smtClean="0"/>
              <a:t>values. </a:t>
            </a:r>
            <a:r>
              <a:rPr lang="en-US" dirty="0" smtClean="0"/>
              <a:t>As </a:t>
            </a:r>
            <a:r>
              <a:rPr lang="en-US" dirty="0"/>
              <a:t>such, tourists’ behaviour, from </a:t>
            </a:r>
            <a:r>
              <a:rPr lang="en-US" dirty="0" smtClean="0"/>
              <a:t>the standpoint </a:t>
            </a:r>
            <a:r>
              <a:rPr lang="en-US" dirty="0"/>
              <a:t>of the local community, </a:t>
            </a:r>
            <a:r>
              <a:rPr lang="en-US" dirty="0" smtClean="0"/>
              <a:t>is disrespectful </a:t>
            </a:r>
            <a:r>
              <a:rPr lang="en-US" dirty="0"/>
              <a:t>and offensive </a:t>
            </a:r>
            <a:r>
              <a:rPr lang="en-US" dirty="0" smtClean="0"/>
              <a:t>particularly in </a:t>
            </a:r>
            <a:r>
              <a:rPr lang="en-US" dirty="0"/>
              <a:t>their mode of dressing, for example, </a:t>
            </a:r>
            <a:r>
              <a:rPr lang="en-US" dirty="0" smtClean="0"/>
              <a:t>female </a:t>
            </a:r>
            <a:r>
              <a:rPr lang="en-US" dirty="0"/>
              <a:t>tourists wearing bikinis </a:t>
            </a:r>
            <a:r>
              <a:rPr lang="en-US" dirty="0" smtClean="0"/>
              <a:t>while taking </a:t>
            </a:r>
            <a:r>
              <a:rPr lang="en-US" dirty="0"/>
              <a:t>a dip in the rivers and waterfalls.</a:t>
            </a:r>
          </a:p>
          <a:p>
            <a:pPr marL="361950" indent="-361950">
              <a:buClr>
                <a:srgbClr val="0070C0"/>
              </a:buClr>
              <a:buFont typeface="Wingdings" panose="05000000000000000000" pitchFamily="2" charset="2"/>
              <a:buChar char="§"/>
            </a:pPr>
            <a:r>
              <a:rPr lang="en-US" dirty="0"/>
              <a:t>Other offensive </a:t>
            </a:r>
            <a:r>
              <a:rPr lang="en-US" dirty="0" err="1"/>
              <a:t>behaviours</a:t>
            </a:r>
            <a:r>
              <a:rPr lang="en-US" dirty="0"/>
              <a:t> includes </a:t>
            </a:r>
            <a:r>
              <a:rPr lang="en-US" dirty="0" smtClean="0"/>
              <a:t>overt displays </a:t>
            </a:r>
            <a:r>
              <a:rPr lang="en-US" dirty="0"/>
              <a:t>of affection between partners </a:t>
            </a:r>
            <a:r>
              <a:rPr lang="en-US" dirty="0" smtClean="0"/>
              <a:t>in public </a:t>
            </a:r>
            <a:r>
              <a:rPr lang="en-US" dirty="0"/>
              <a:t>places and snooping into the </a:t>
            </a:r>
            <a:r>
              <a:rPr lang="en-US" dirty="0" smtClean="0"/>
              <a:t>houses of </a:t>
            </a:r>
            <a:r>
              <a:rPr lang="en-US" dirty="0"/>
              <a:t>local folk without permission from </a:t>
            </a:r>
            <a:r>
              <a:rPr lang="en-US" dirty="0" smtClean="0"/>
              <a:t>the owners</a:t>
            </a:r>
            <a:r>
              <a:rPr lang="en-US" dirty="0"/>
              <a:t>. Members of the local </a:t>
            </a:r>
            <a:r>
              <a:rPr lang="en-US" dirty="0" smtClean="0"/>
              <a:t>community do </a:t>
            </a:r>
            <a:r>
              <a:rPr lang="en-US" dirty="0"/>
              <a:t>not want their children exposed to </a:t>
            </a:r>
            <a:r>
              <a:rPr lang="en-US" dirty="0" smtClean="0"/>
              <a:t>such </a:t>
            </a:r>
            <a:r>
              <a:rPr lang="en-US" dirty="0" err="1" smtClean="0"/>
              <a:t>behaviours</a:t>
            </a:r>
            <a:r>
              <a:rPr lang="en-US" dirty="0"/>
              <a:t>, which is against their </a:t>
            </a:r>
            <a:r>
              <a:rPr lang="en-US" dirty="0" smtClean="0"/>
              <a:t>moral and </a:t>
            </a:r>
            <a:r>
              <a:rPr lang="en-US" dirty="0"/>
              <a:t>traditional values.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34</a:t>
            </a:r>
          </a:p>
        </p:txBody>
      </p:sp>
      <p:pic>
        <p:nvPicPr>
          <p:cNvPr id="10242" name="Picture 2" descr="Image result for Banaue Rice Terrac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88948" y="1124744"/>
            <a:ext cx="1531524" cy="1017822"/>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Banaue Rice Terrace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88948" y="2153874"/>
            <a:ext cx="1531524" cy="915086"/>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Image result for Banaue Rice Terrace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88948" y="3140968"/>
            <a:ext cx="1531524" cy="1023058"/>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Image result for inappropriate dress in a muslim country"/>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88948" y="4236035"/>
            <a:ext cx="1531524" cy="1079246"/>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Related imag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88948" y="5387291"/>
            <a:ext cx="1531524" cy="12100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8766204"/>
      </p:ext>
    </p:extLst>
  </p:cSld>
  <p:clrMapOvr>
    <a:masterClrMapping/>
  </p:clrMapOvr>
  <p:transition advClick="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51520" y="1109057"/>
            <a:ext cx="6587008" cy="5632311"/>
          </a:xfrm>
          <a:prstGeom prst="rect">
            <a:avLst/>
          </a:prstGeom>
        </p:spPr>
        <p:txBody>
          <a:bodyPr wrap="square">
            <a:spAutoFit/>
          </a:bodyPr>
          <a:lstStyle/>
          <a:p>
            <a:pPr marL="361950" indent="-361950">
              <a:buClr>
                <a:srgbClr val="0070C0"/>
              </a:buClr>
              <a:buFont typeface="Wingdings 3" panose="05040102010807070707" pitchFamily="18" charset="2"/>
              <a:buChar char=""/>
            </a:pPr>
            <a:r>
              <a:rPr lang="en-US" sz="2000" dirty="0"/>
              <a:t>It is important to remember that the development of tourism within </a:t>
            </a:r>
            <a:r>
              <a:rPr lang="en-US" sz="2000" dirty="0" smtClean="0"/>
              <a:t>any given </a:t>
            </a:r>
            <a:r>
              <a:rPr lang="en-US" sz="2000" dirty="0"/>
              <a:t>destination will have both positive and negative impacts. This is to </a:t>
            </a:r>
            <a:r>
              <a:rPr lang="en-US" sz="2000" dirty="0" smtClean="0"/>
              <a:t>be expected </a:t>
            </a:r>
            <a:r>
              <a:rPr lang="en-US" sz="2000" dirty="0"/>
              <a:t>considering the range of spread effects that can take place when </a:t>
            </a:r>
            <a:r>
              <a:rPr lang="en-US" sz="2000" dirty="0" smtClean="0"/>
              <a:t>a new </a:t>
            </a:r>
            <a:r>
              <a:rPr lang="en-US" sz="2000" dirty="0"/>
              <a:t>tourism activity is established, as indicated in </a:t>
            </a:r>
            <a:r>
              <a:rPr lang="en-US" sz="2000" dirty="0" smtClean="0"/>
              <a:t>Fig.1.6</a:t>
            </a:r>
            <a:r>
              <a:rPr lang="en-US" sz="2000" dirty="0"/>
              <a:t>. It is, </a:t>
            </a:r>
            <a:r>
              <a:rPr lang="en-US" sz="2000" dirty="0" smtClean="0"/>
              <a:t>therefore, important </a:t>
            </a:r>
            <a:r>
              <a:rPr lang="en-US" sz="2000" dirty="0"/>
              <a:t>that those responsible for destination management make </a:t>
            </a:r>
            <a:r>
              <a:rPr lang="en-US" sz="2000" dirty="0" smtClean="0"/>
              <a:t>every attempt </a:t>
            </a:r>
            <a:r>
              <a:rPr lang="en-US" sz="2000" dirty="0"/>
              <a:t>to manage visitor impacts in a sustainable </a:t>
            </a:r>
            <a:r>
              <a:rPr lang="en-US" sz="2000" dirty="0" smtClean="0"/>
              <a:t>way.</a:t>
            </a:r>
          </a:p>
          <a:p>
            <a:pPr marL="361950" indent="-361950">
              <a:buClr>
                <a:srgbClr val="0070C0"/>
              </a:buClr>
              <a:buFont typeface="Wingdings 3" panose="05040102010807070707" pitchFamily="18" charset="2"/>
              <a:buChar char=""/>
            </a:pPr>
            <a:r>
              <a:rPr lang="en-US" sz="2000" dirty="0" smtClean="0"/>
              <a:t>It </a:t>
            </a:r>
            <a:r>
              <a:rPr lang="en-US" sz="2000" dirty="0"/>
              <a:t>will make sense </a:t>
            </a:r>
            <a:r>
              <a:rPr lang="en-US" sz="2000" dirty="0" smtClean="0"/>
              <a:t>to try </a:t>
            </a:r>
            <a:r>
              <a:rPr lang="en-US" sz="2000" dirty="0"/>
              <a:t>and maximise the positive effects of tourism within particular </a:t>
            </a:r>
            <a:r>
              <a:rPr lang="en-US" sz="2000" dirty="0" smtClean="0"/>
              <a:t>locations, but </a:t>
            </a:r>
            <a:r>
              <a:rPr lang="en-US" sz="2000" dirty="0"/>
              <a:t>it will be equally important to try and minimise the negative </a:t>
            </a:r>
            <a:r>
              <a:rPr lang="en-US" sz="2000" dirty="0" smtClean="0"/>
              <a:t>effects that </a:t>
            </a:r>
            <a:r>
              <a:rPr lang="en-US" sz="2000" dirty="0"/>
              <a:t>can result from increasing tourist numbers. Tourism activities can </a:t>
            </a:r>
            <a:r>
              <a:rPr lang="en-US" sz="2000" dirty="0" smtClean="0"/>
              <a:t>take place </a:t>
            </a:r>
            <a:r>
              <a:rPr lang="en-US" sz="2000" dirty="0"/>
              <a:t>in a range of locations throughout the world, and each </a:t>
            </a:r>
            <a:r>
              <a:rPr lang="en-US" sz="2000" dirty="0" smtClean="0"/>
              <a:t>destination will </a:t>
            </a:r>
            <a:r>
              <a:rPr lang="en-US" sz="2000" dirty="0"/>
              <a:t>have a different carrying capacity in terms of the number of </a:t>
            </a:r>
            <a:r>
              <a:rPr lang="en-US" sz="2000" dirty="0" smtClean="0"/>
              <a:t>visitors; that </a:t>
            </a:r>
            <a:r>
              <a:rPr lang="en-US" sz="2000" dirty="0"/>
              <a:t>can be managed without causing significant negative impacts.</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34</a:t>
            </a:r>
          </a:p>
        </p:txBody>
      </p:sp>
      <p:pic>
        <p:nvPicPr>
          <p:cNvPr id="7" name="Picture 6" descr="Image result for Banaue Rice Terrac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38528" y="1109798"/>
            <a:ext cx="1981944" cy="132393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Image result for inappropriate dress in a muslim country"/>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38528" y="2565778"/>
            <a:ext cx="1981944" cy="1396652"/>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descr="Related imag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38528" y="4094471"/>
            <a:ext cx="1981944" cy="19819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7733570"/>
      </p:ext>
    </p:extLst>
  </p:cSld>
  <p:clrMapOvr>
    <a:masterClrMapping/>
  </p:clrMapOvr>
  <p:transition advClick="0"/>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3600" dirty="0" smtClean="0"/>
              <a:t>1.2 – </a:t>
            </a:r>
            <a:r>
              <a:rPr lang="en-US" sz="3600" dirty="0"/>
              <a:t>The </a:t>
            </a:r>
            <a:r>
              <a:rPr lang="en-US" sz="3600" dirty="0" smtClean="0"/>
              <a:t>SCEE Impact </a:t>
            </a:r>
            <a:r>
              <a:rPr lang="en-US" sz="3600" dirty="0"/>
              <a:t>of </a:t>
            </a:r>
            <a:r>
              <a:rPr lang="en-US" sz="3600" dirty="0" smtClean="0"/>
              <a:t>T&amp;T</a:t>
            </a:r>
            <a:endParaRPr lang="en-US" sz="3600" dirty="0"/>
          </a:p>
        </p:txBody>
      </p:sp>
      <p:sp>
        <p:nvSpPr>
          <p:cNvPr id="34" name="Rectangle 33"/>
          <p:cNvSpPr/>
          <p:nvPr/>
        </p:nvSpPr>
        <p:spPr>
          <a:xfrm>
            <a:off x="276220" y="6258798"/>
            <a:ext cx="8472243" cy="338554"/>
          </a:xfrm>
          <a:prstGeom prst="rect">
            <a:avLst/>
          </a:prstGeom>
        </p:spPr>
        <p:txBody>
          <a:bodyPr wrap="square">
            <a:spAutoFit/>
          </a:bodyPr>
          <a:lstStyle/>
          <a:p>
            <a:pPr>
              <a:buClr>
                <a:srgbClr val="0070C0"/>
              </a:buClr>
            </a:pPr>
            <a:r>
              <a:rPr lang="en-US" sz="1600" b="1" dirty="0"/>
              <a:t>Fig. 1.6 </a:t>
            </a:r>
            <a:r>
              <a:rPr lang="en-US" sz="1600" dirty="0"/>
              <a:t>The spread effects associated with new tourism development(s) within a destination</a:t>
            </a:r>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35</a:t>
            </a:r>
          </a:p>
        </p:txBody>
      </p:sp>
      <p:sp>
        <p:nvSpPr>
          <p:cNvPr id="2" name="TextBox 1"/>
          <p:cNvSpPr txBox="1"/>
          <p:nvPr/>
        </p:nvSpPr>
        <p:spPr>
          <a:xfrm>
            <a:off x="1835696" y="1187460"/>
            <a:ext cx="2198557" cy="369332"/>
          </a:xfrm>
          <a:prstGeom prst="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Prospect of Visitors</a:t>
            </a:r>
            <a:endParaRPr lang="en-GB" dirty="0"/>
          </a:p>
        </p:txBody>
      </p:sp>
      <p:sp>
        <p:nvSpPr>
          <p:cNvPr id="6" name="TextBox 5"/>
          <p:cNvSpPr txBox="1"/>
          <p:nvPr/>
        </p:nvSpPr>
        <p:spPr>
          <a:xfrm>
            <a:off x="2362900" y="4384364"/>
            <a:ext cx="1345005" cy="369332"/>
          </a:xfrm>
          <a:prstGeom prst="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Income</a:t>
            </a:r>
            <a:endParaRPr lang="en-GB" dirty="0"/>
          </a:p>
        </p:txBody>
      </p:sp>
      <p:sp>
        <p:nvSpPr>
          <p:cNvPr id="7" name="TextBox 6"/>
          <p:cNvSpPr txBox="1"/>
          <p:nvPr/>
        </p:nvSpPr>
        <p:spPr>
          <a:xfrm>
            <a:off x="2362900" y="2785912"/>
            <a:ext cx="1345005" cy="369332"/>
          </a:xfrm>
          <a:prstGeom prst="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Marketing</a:t>
            </a:r>
            <a:endParaRPr lang="en-GB" dirty="0"/>
          </a:p>
        </p:txBody>
      </p:sp>
      <p:sp>
        <p:nvSpPr>
          <p:cNvPr id="8" name="TextBox 7"/>
          <p:cNvSpPr txBox="1"/>
          <p:nvPr/>
        </p:nvSpPr>
        <p:spPr>
          <a:xfrm>
            <a:off x="6074777" y="3191503"/>
            <a:ext cx="1446341" cy="369332"/>
          </a:xfrm>
          <a:prstGeom prst="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Civic pride</a:t>
            </a:r>
            <a:endParaRPr lang="en-GB" dirty="0"/>
          </a:p>
        </p:txBody>
      </p:sp>
      <p:sp>
        <p:nvSpPr>
          <p:cNvPr id="10" name="TextBox 9"/>
          <p:cNvSpPr txBox="1"/>
          <p:nvPr/>
        </p:nvSpPr>
        <p:spPr>
          <a:xfrm>
            <a:off x="2362901" y="3585138"/>
            <a:ext cx="1345004" cy="369332"/>
          </a:xfrm>
          <a:prstGeom prst="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Visitors</a:t>
            </a:r>
            <a:endParaRPr lang="en-GB" dirty="0"/>
          </a:p>
        </p:txBody>
      </p:sp>
      <p:sp>
        <p:nvSpPr>
          <p:cNvPr id="11" name="TextBox 10"/>
          <p:cNvSpPr txBox="1"/>
          <p:nvPr/>
        </p:nvSpPr>
        <p:spPr>
          <a:xfrm>
            <a:off x="2362900" y="5147900"/>
            <a:ext cx="1345005" cy="369332"/>
          </a:xfrm>
          <a:prstGeom prst="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Jobs</a:t>
            </a:r>
            <a:endParaRPr lang="en-GB" dirty="0"/>
          </a:p>
        </p:txBody>
      </p:sp>
      <p:sp>
        <p:nvSpPr>
          <p:cNvPr id="12" name="TextBox 11"/>
          <p:cNvSpPr txBox="1"/>
          <p:nvPr/>
        </p:nvSpPr>
        <p:spPr>
          <a:xfrm>
            <a:off x="1979712" y="5795972"/>
            <a:ext cx="5616624" cy="369332"/>
          </a:xfrm>
          <a:prstGeom prst="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Physical, economic and social regeneration</a:t>
            </a:r>
            <a:endParaRPr lang="en-GB" dirty="0"/>
          </a:p>
        </p:txBody>
      </p:sp>
      <p:sp>
        <p:nvSpPr>
          <p:cNvPr id="13" name="TextBox 12"/>
          <p:cNvSpPr txBox="1"/>
          <p:nvPr/>
        </p:nvSpPr>
        <p:spPr>
          <a:xfrm>
            <a:off x="301736" y="3823880"/>
            <a:ext cx="1709521" cy="1477328"/>
          </a:xfrm>
          <a:prstGeom prst="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Further investments (Attractions, environmental improvements)</a:t>
            </a:r>
            <a:endParaRPr lang="en-GB" dirty="0"/>
          </a:p>
        </p:txBody>
      </p:sp>
      <p:sp>
        <p:nvSpPr>
          <p:cNvPr id="14" name="TextBox 13"/>
          <p:cNvSpPr txBox="1"/>
          <p:nvPr/>
        </p:nvSpPr>
        <p:spPr>
          <a:xfrm>
            <a:off x="4641864" y="3867027"/>
            <a:ext cx="1874352" cy="646331"/>
          </a:xfrm>
          <a:prstGeom prst="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Other economic activities expand</a:t>
            </a:r>
            <a:endParaRPr lang="en-GB" dirty="0"/>
          </a:p>
        </p:txBody>
      </p:sp>
      <p:sp>
        <p:nvSpPr>
          <p:cNvPr id="15" name="TextBox 14"/>
          <p:cNvSpPr txBox="1"/>
          <p:nvPr/>
        </p:nvSpPr>
        <p:spPr>
          <a:xfrm>
            <a:off x="1259632" y="1844824"/>
            <a:ext cx="3301826" cy="646331"/>
          </a:xfrm>
          <a:prstGeom prst="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Investment (</a:t>
            </a:r>
            <a:r>
              <a:rPr lang="en-GB" dirty="0"/>
              <a:t>Attractions, environmental improvements</a:t>
            </a:r>
            <a:r>
              <a:rPr lang="en-GB" dirty="0" smtClean="0"/>
              <a:t>)</a:t>
            </a:r>
            <a:endParaRPr lang="en-GB" dirty="0"/>
          </a:p>
        </p:txBody>
      </p:sp>
      <p:sp>
        <p:nvSpPr>
          <p:cNvPr id="16" name="TextBox 15"/>
          <p:cNvSpPr txBox="1"/>
          <p:nvPr/>
        </p:nvSpPr>
        <p:spPr>
          <a:xfrm>
            <a:off x="7236296" y="3823880"/>
            <a:ext cx="1512167" cy="646331"/>
          </a:xfrm>
          <a:prstGeom prst="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Population Growth</a:t>
            </a:r>
            <a:endParaRPr lang="en-GB" dirty="0"/>
          </a:p>
        </p:txBody>
      </p:sp>
      <p:sp>
        <p:nvSpPr>
          <p:cNvPr id="17" name="TextBox 16"/>
          <p:cNvSpPr txBox="1"/>
          <p:nvPr/>
        </p:nvSpPr>
        <p:spPr>
          <a:xfrm>
            <a:off x="6446352" y="1988840"/>
            <a:ext cx="1510024" cy="369332"/>
          </a:xfrm>
          <a:prstGeom prst="rect">
            <a:avLst/>
          </a:prstGeom>
          <a:solidFill>
            <a:srgbClr val="FFC000"/>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en-GB" dirty="0" smtClean="0"/>
              <a:t>New image</a:t>
            </a:r>
            <a:endParaRPr lang="en-GB" dirty="0"/>
          </a:p>
        </p:txBody>
      </p:sp>
      <p:cxnSp>
        <p:nvCxnSpPr>
          <p:cNvPr id="4" name="Elbow Connector 3"/>
          <p:cNvCxnSpPr>
            <a:stCxn id="2" idx="2"/>
          </p:cNvCxnSpPr>
          <p:nvPr/>
        </p:nvCxnSpPr>
        <p:spPr>
          <a:xfrm rot="5400000">
            <a:off x="2790959" y="1700808"/>
            <a:ext cx="288032" cy="1"/>
          </a:xfrm>
          <a:prstGeom prst="bentConnector3">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9" name="Elbow Connector 18"/>
          <p:cNvCxnSpPr/>
          <p:nvPr/>
        </p:nvCxnSpPr>
        <p:spPr>
          <a:xfrm rot="5400000">
            <a:off x="2915817" y="2636911"/>
            <a:ext cx="288032" cy="1"/>
          </a:xfrm>
          <a:prstGeom prst="bentConnector3">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7" idx="2"/>
          </p:cNvCxnSpPr>
          <p:nvPr/>
        </p:nvCxnSpPr>
        <p:spPr>
          <a:xfrm flipH="1">
            <a:off x="3035402" y="3155244"/>
            <a:ext cx="1" cy="405591"/>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3035402" y="3976337"/>
            <a:ext cx="1" cy="405591"/>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a:off x="3035402" y="4753696"/>
            <a:ext cx="1" cy="360686"/>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3035402" y="5546430"/>
            <a:ext cx="1" cy="249542"/>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a:off x="7020272" y="3585138"/>
            <a:ext cx="2" cy="2210834"/>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5590563" y="2807838"/>
            <a:ext cx="5788" cy="1048434"/>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5579040" y="4562544"/>
            <a:ext cx="1" cy="1233428"/>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7521118" y="4513358"/>
            <a:ext cx="1" cy="1320034"/>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8025174" y="2780928"/>
            <a:ext cx="1" cy="1042952"/>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6812297" y="2780928"/>
            <a:ext cx="1" cy="405591"/>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a:off x="7236296" y="2404918"/>
            <a:ext cx="1" cy="405591"/>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597885" y="2807838"/>
            <a:ext cx="2394494" cy="0"/>
          </a:xfrm>
          <a:prstGeom prst="line">
            <a:avLst/>
          </a:prstGeom>
          <a:ln w="5715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H="1">
            <a:off x="1982090" y="4869160"/>
            <a:ext cx="1053312" cy="0"/>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1156496" y="5332566"/>
            <a:ext cx="0" cy="648072"/>
          </a:xfrm>
          <a:prstGeom prst="line">
            <a:avLst/>
          </a:prstGeom>
          <a:ln w="57150">
            <a:solidFill>
              <a:schemeClr val="tx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endCxn id="12" idx="1"/>
          </p:cNvCxnSpPr>
          <p:nvPr/>
        </p:nvCxnSpPr>
        <p:spPr>
          <a:xfrm>
            <a:off x="1156496" y="5980638"/>
            <a:ext cx="823216" cy="0"/>
          </a:xfrm>
          <a:prstGeom prst="straightConnector1">
            <a:avLst/>
          </a:prstGeom>
          <a:ln w="57150">
            <a:solidFill>
              <a:schemeClr val="tx1"/>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6487357"/>
      </p:ext>
    </p:extLst>
  </p:cSld>
  <p:clrMapOvr>
    <a:masterClrMapping/>
  </p:clrMapOvr>
  <p:transition advClick="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44624"/>
            <a:ext cx="7776864" cy="625434"/>
          </a:xfrm>
        </p:spPr>
        <p:txBody>
          <a:bodyPr>
            <a:noAutofit/>
          </a:bodyPr>
          <a:lstStyle/>
          <a:p>
            <a:r>
              <a:rPr lang="en-GB" sz="2600" dirty="0" smtClean="0"/>
              <a:t>1.3 – </a:t>
            </a:r>
            <a:r>
              <a:rPr lang="en-US" sz="2600" dirty="0" smtClean="0"/>
              <a:t>National </a:t>
            </a:r>
            <a:r>
              <a:rPr lang="en-US" sz="2600" dirty="0"/>
              <a:t>governments </a:t>
            </a:r>
            <a:r>
              <a:rPr lang="en-US" sz="2600" dirty="0" smtClean="0"/>
              <a:t>Role Policy </a:t>
            </a:r>
            <a:r>
              <a:rPr lang="en-US" sz="2600" dirty="0"/>
              <a:t>and </a:t>
            </a:r>
            <a:r>
              <a:rPr lang="en-US" sz="2600" dirty="0" smtClean="0"/>
              <a:t>Promotion</a:t>
            </a:r>
            <a:endParaRPr lang="en-US" sz="2600" dirty="0"/>
          </a:p>
        </p:txBody>
      </p:sp>
      <p:sp>
        <p:nvSpPr>
          <p:cNvPr id="34" name="Rectangle 33"/>
          <p:cNvSpPr/>
          <p:nvPr/>
        </p:nvSpPr>
        <p:spPr>
          <a:xfrm>
            <a:off x="251520" y="1109057"/>
            <a:ext cx="8568952" cy="5632311"/>
          </a:xfrm>
          <a:prstGeom prst="rect">
            <a:avLst/>
          </a:prstGeom>
        </p:spPr>
        <p:txBody>
          <a:bodyPr wrap="square">
            <a:spAutoFit/>
          </a:bodyPr>
          <a:lstStyle/>
          <a:p>
            <a:pPr>
              <a:buClr>
                <a:srgbClr val="0070C0"/>
              </a:buClr>
            </a:pPr>
            <a:r>
              <a:rPr lang="en-US" sz="2000" b="1" dirty="0"/>
              <a:t>Role of national governments in </a:t>
            </a:r>
            <a:r>
              <a:rPr lang="en-US" sz="2000" b="1" dirty="0" smtClean="0"/>
              <a:t>forming tourism </a:t>
            </a:r>
            <a:r>
              <a:rPr lang="en-US" sz="2000" b="1" dirty="0"/>
              <a:t>policy and promotion</a:t>
            </a:r>
          </a:p>
          <a:p>
            <a:pPr marL="361950" indent="-361950">
              <a:buClr>
                <a:srgbClr val="0070C0"/>
              </a:buClr>
              <a:buFont typeface="Wingdings 3" panose="05040102010807070707" pitchFamily="18" charset="2"/>
              <a:buChar char=""/>
            </a:pPr>
            <a:r>
              <a:rPr lang="en-US" sz="2000" dirty="0"/>
              <a:t>The role of national and regional tourist </a:t>
            </a:r>
            <a:r>
              <a:rPr lang="en-US" sz="2000" dirty="0" smtClean="0"/>
              <a:t>boards National </a:t>
            </a:r>
            <a:r>
              <a:rPr lang="en-US" sz="2000" dirty="0"/>
              <a:t>governments have an important role to play in the growth </a:t>
            </a:r>
            <a:r>
              <a:rPr lang="en-US" sz="2000" dirty="0" smtClean="0"/>
              <a:t>and development </a:t>
            </a:r>
            <a:r>
              <a:rPr lang="en-US" sz="2000" dirty="0"/>
              <a:t>of the travel and tourism industry. Governments seek </a:t>
            </a:r>
            <a:r>
              <a:rPr lang="en-US" sz="2000" dirty="0" smtClean="0"/>
              <a:t>to develop </a:t>
            </a:r>
            <a:r>
              <a:rPr lang="en-US" sz="2000" dirty="0"/>
              <a:t>tourism for a variety of reasons and their interest in the </a:t>
            </a:r>
            <a:r>
              <a:rPr lang="en-US" sz="2000" dirty="0" smtClean="0"/>
              <a:t>industry can </a:t>
            </a:r>
            <a:r>
              <a:rPr lang="en-US" sz="2000" dirty="0"/>
              <a:t>be </a:t>
            </a:r>
            <a:r>
              <a:rPr lang="en-US" sz="2000" dirty="0" err="1"/>
              <a:t>summarised</a:t>
            </a:r>
            <a:r>
              <a:rPr lang="en-US" sz="2000" dirty="0"/>
              <a:t> in terms of the following aims and objectives:</a:t>
            </a:r>
          </a:p>
          <a:p>
            <a:pPr marL="633413" indent="-271463">
              <a:buClr>
                <a:srgbClr val="0070C0"/>
              </a:buClr>
              <a:buFont typeface="Wingdings" panose="05000000000000000000" pitchFamily="2" charset="2"/>
              <a:buChar char="§"/>
            </a:pPr>
            <a:r>
              <a:rPr lang="en-US" sz="2000" b="1" dirty="0" smtClean="0"/>
              <a:t>Economic</a:t>
            </a:r>
            <a:r>
              <a:rPr lang="en-US" sz="2000" dirty="0"/>
              <a:t>: employment creation, both direct and </a:t>
            </a:r>
            <a:r>
              <a:rPr lang="en-US" sz="2000" dirty="0" smtClean="0"/>
              <a:t>indirect; increasing </a:t>
            </a:r>
            <a:r>
              <a:rPr lang="en-US" sz="2000" dirty="0"/>
              <a:t>foreign currency earnings to contribute to </a:t>
            </a:r>
            <a:r>
              <a:rPr lang="en-US" sz="2000" dirty="0" smtClean="0"/>
              <a:t>the balance </a:t>
            </a:r>
            <a:r>
              <a:rPr lang="en-US" sz="2000" dirty="0"/>
              <a:t>of payments and GDP; bringing in tourists who </a:t>
            </a:r>
            <a:r>
              <a:rPr lang="en-US" sz="2000" dirty="0" smtClean="0"/>
              <a:t>spend money </a:t>
            </a:r>
            <a:r>
              <a:rPr lang="en-US" sz="2000" dirty="0"/>
              <a:t>locally and contribute to the multiplier effect; </a:t>
            </a:r>
            <a:r>
              <a:rPr lang="en-US" sz="2000" dirty="0" smtClean="0"/>
              <a:t>increasing income </a:t>
            </a:r>
            <a:r>
              <a:rPr lang="en-US" sz="2000" dirty="0"/>
              <a:t>for commercial operators; economic development </a:t>
            </a:r>
            <a:r>
              <a:rPr lang="en-US" sz="2000" dirty="0" smtClean="0"/>
              <a:t>and regeneration </a:t>
            </a:r>
            <a:r>
              <a:rPr lang="en-US" sz="2000" dirty="0"/>
              <a:t>to develop the infrastructure and improve the </a:t>
            </a:r>
            <a:r>
              <a:rPr lang="en-US" sz="2000" dirty="0" smtClean="0"/>
              <a:t>local area </a:t>
            </a:r>
            <a:r>
              <a:rPr lang="en-US" sz="2000" dirty="0"/>
              <a:t>and conditions for the local people</a:t>
            </a:r>
            <a:r>
              <a:rPr lang="en-US" sz="2000" dirty="0" smtClean="0"/>
              <a:t>.</a:t>
            </a:r>
          </a:p>
          <a:p>
            <a:pPr marL="633413" indent="-271463">
              <a:buClr>
                <a:srgbClr val="0070C0"/>
              </a:buClr>
              <a:buFont typeface="Wingdings" panose="05000000000000000000" pitchFamily="2" charset="2"/>
              <a:buChar char="§"/>
            </a:pPr>
            <a:r>
              <a:rPr lang="en-US" sz="2000" b="1" dirty="0"/>
              <a:t>Political</a:t>
            </a:r>
            <a:r>
              <a:rPr lang="en-US" sz="2000" dirty="0"/>
              <a:t>: enhancing the image of an area is particularly important for LEDCs or for countries that may be perceived in a negative way due to war or natural disasters; creating a regional or national identity to boost domestic morale and encourage visitor numbers</a:t>
            </a:r>
            <a:r>
              <a:rPr lang="en-US" sz="2000" dirty="0" smtClean="0"/>
              <a:t>.</a:t>
            </a:r>
            <a:endParaRPr lang="en-US" sz="2000" dirty="0"/>
          </a:p>
        </p:txBody>
      </p:sp>
      <p:sp>
        <p:nvSpPr>
          <p:cNvPr id="9" name="Round Same Side Corner Rectangle 8">
            <a:hlinkClick r:id="rId3" action="ppaction://hlinkpres?slideindex=1&amp;slidetitle="/>
          </p:cNvPr>
          <p:cNvSpPr/>
          <p:nvPr/>
        </p:nvSpPr>
        <p:spPr>
          <a:xfrm>
            <a:off x="6838528" y="695546"/>
            <a:ext cx="685800" cy="357190"/>
          </a:xfrm>
          <a:prstGeom prst="round2SameRect">
            <a:avLst/>
          </a:prstGeom>
          <a:gradFill>
            <a:gsLst>
              <a:gs pos="0">
                <a:srgbClr val="002060"/>
              </a:gs>
              <a:gs pos="43000">
                <a:srgbClr val="0070C0"/>
              </a:gs>
              <a:gs pos="70000">
                <a:schemeClr val="accent5">
                  <a:lumMod val="40000"/>
                  <a:lumOff val="60000"/>
                </a:schemeClr>
              </a:gs>
              <a:gs pos="100000">
                <a:schemeClr val="accent5">
                  <a:lumMod val="20000"/>
                  <a:lumOff val="80000"/>
                </a:schemeClr>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US" sz="1400" b="1" dirty="0" smtClean="0">
                <a:latin typeface="Calibri" panose="020F0502020204030204" pitchFamily="34" charset="0"/>
              </a:rPr>
              <a:t>Page 35</a:t>
            </a:r>
          </a:p>
        </p:txBody>
      </p:sp>
    </p:spTree>
    <p:extLst>
      <p:ext uri="{BB962C8B-B14F-4D97-AF65-F5344CB8AC3E}">
        <p14:creationId xmlns:p14="http://schemas.microsoft.com/office/powerpoint/2010/main" val="1171878630"/>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purl.org/dc/dcmitype/"/>
    <ds:schemaRef ds:uri="http://purl.org/dc/terms/"/>
    <ds:schemaRef ds:uri="http://schemas.microsoft.com/office/2006/documentManagement/types"/>
    <ds:schemaRef ds:uri="http://purl.org/dc/elements/1.1/"/>
    <ds:schemaRef ds:uri="http://www.w3.org/XML/1998/namespace"/>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43447</TotalTime>
  <Words>20105</Words>
  <Application>Microsoft Office PowerPoint</Application>
  <PresentationFormat>On-screen Show (4:3)</PresentationFormat>
  <Paragraphs>1368</Paragraphs>
  <Slides>134</Slides>
  <Notes>134</Notes>
  <HiddenSlides>0</HiddenSlides>
  <MMClips>2</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134</vt:i4>
      </vt:variant>
    </vt:vector>
  </HeadingPairs>
  <TitlesOfParts>
    <vt:vector size="147" baseType="lpstr">
      <vt:lpstr>Arial</vt:lpstr>
      <vt:lpstr>Calibri</vt:lpstr>
      <vt:lpstr>GillSans</vt:lpstr>
      <vt:lpstr>GillSans-BoldCondensed</vt:lpstr>
      <vt:lpstr>Lucida Sans Unicode</vt:lpstr>
      <vt:lpstr>Segoe UI</vt:lpstr>
      <vt:lpstr>Times New Roman</vt:lpstr>
      <vt:lpstr>Verdana</vt:lpstr>
      <vt:lpstr>Webdings</vt:lpstr>
      <vt:lpstr>Wingdings</vt:lpstr>
      <vt:lpstr>Wingdings 2</vt:lpstr>
      <vt:lpstr>Wingdings 3</vt:lpstr>
      <vt:lpstr>Enderoth</vt:lpstr>
      <vt:lpstr>PowerPoint Presentation</vt:lpstr>
      <vt:lpstr>3 - Learning Outcomes</vt:lpstr>
      <vt:lpstr>1 – Assessment Objectives</vt:lpstr>
      <vt:lpstr>1 – Assessment Objectives</vt:lpstr>
      <vt:lpstr>1 – Assessment Objectives</vt:lpstr>
      <vt:lpstr>1 – Grade Descriptors – Grade A</vt:lpstr>
      <vt:lpstr>1 – Grade Descriptors – Grade C</vt:lpstr>
      <vt:lpstr>1 – Grade Descriptors – Grade F</vt:lpstr>
      <vt:lpstr>1 – Scheme of Assessment</vt:lpstr>
      <vt:lpstr>1.1 – The Structure of the International T&amp;T Industry</vt:lpstr>
      <vt:lpstr>1.2 – Social, Cultural, Economic and Environmental Impact</vt:lpstr>
      <vt:lpstr>1.3 – Role of National Government and Patterns of Demand</vt:lpstr>
      <vt:lpstr>1.1 – Introduction – The Tourism Industry</vt:lpstr>
      <vt:lpstr>1.1 – Introduction – The Tourism Industry</vt:lpstr>
      <vt:lpstr>1.1 – Introduction – The Tourism Industry</vt:lpstr>
      <vt:lpstr>1.1 – Introduction – The Tourism Industry</vt:lpstr>
      <vt:lpstr>1.1 – Structure of the International T&amp;T Industry</vt:lpstr>
      <vt:lpstr>1.1 – Structure of the International T&amp;T Industry</vt:lpstr>
      <vt:lpstr>1.1 – Structure of the International T&amp;T Industry</vt:lpstr>
      <vt:lpstr>1.1 – T&amp;T Structure – Who are Tourists?</vt:lpstr>
      <vt:lpstr>1.1 – T&amp;T Structure – Who are Tourists?</vt:lpstr>
      <vt:lpstr>1.1 – T&amp;T Structure – Who are Tourists?</vt:lpstr>
      <vt:lpstr>1.1 – T&amp;T Structure – Who are Tourists?</vt:lpstr>
      <vt:lpstr>1.1 – T&amp;T Structure – Who are Tourists?</vt:lpstr>
      <vt:lpstr>1.1 – T&amp;T Structure – Who are Tourists?</vt:lpstr>
      <vt:lpstr>1.1 – T&amp;T Structure – Who are Tourists?</vt:lpstr>
      <vt:lpstr>1.1 – T&amp;T Structure – Role of the Travel Agent</vt:lpstr>
      <vt:lpstr>1.1 – T&amp;T Structure – Role of the Travel Agent</vt:lpstr>
      <vt:lpstr>1.1 – T&amp;T Structure – Role of the Travel Agent</vt:lpstr>
      <vt:lpstr>1.1 – T&amp;T Structure – Role of the Travel Agent</vt:lpstr>
      <vt:lpstr>1.1 – T&amp;T Structure – Role of the Tour Operator</vt:lpstr>
      <vt:lpstr>1.1 – T&amp;T Structure – Role of the Tour Operator</vt:lpstr>
      <vt:lpstr>1.1 – T&amp;T Structure – Role of the Tour Operator</vt:lpstr>
      <vt:lpstr>1.1 – T&amp;T Structure – Role of the Accommodation Providers</vt:lpstr>
      <vt:lpstr>1.1 – T&amp;T Structure – Role of the Accommodation Providers</vt:lpstr>
      <vt:lpstr>1.1 – T&amp;T Structure – Role of the Accommodation Providers</vt:lpstr>
      <vt:lpstr>1.1 – T&amp;T Structure – Role of the Accommodation Providers</vt:lpstr>
      <vt:lpstr>1.1 – T&amp;T Structure – Role of the Accommodation Providers</vt:lpstr>
      <vt:lpstr>1.1 – T&amp;T Structure – Role of the Accommodation Providers</vt:lpstr>
      <vt:lpstr>1.1 – T&amp;T Structure – Role of the Catering Outlets</vt:lpstr>
      <vt:lpstr>1.1 – T&amp;T Structure – Role of the Catering Outlets</vt:lpstr>
      <vt:lpstr>1.1 – T&amp;T Structure – Role of the Transport Providers</vt:lpstr>
      <vt:lpstr>1.1 – T&amp;T Structure – Role of the Transport Providers</vt:lpstr>
      <vt:lpstr>1.1 – T&amp;T Structure – Role of the Transport Providers</vt:lpstr>
      <vt:lpstr>1.1 – T&amp;T Structure – Role of the Transport Providers</vt:lpstr>
      <vt:lpstr>1.1 – T&amp;T Structure – Role of the Transport Providers</vt:lpstr>
      <vt:lpstr>1.1 – T&amp;T Structure – Role of the Transport Providers</vt:lpstr>
      <vt:lpstr>1.1 – T&amp;T Structure – Role of the Transport Providers</vt:lpstr>
      <vt:lpstr>1.1 – T&amp;T Structure – Role of the Attractions</vt:lpstr>
      <vt:lpstr>1.1 – T&amp;T Structure – Role of the Attractions</vt:lpstr>
      <vt:lpstr>1.1 – T&amp;T Structure – Role of the Entertainment Venues</vt:lpstr>
      <vt:lpstr>1.1 – T&amp;T Structure – Role of the Entertainment Venues</vt:lpstr>
      <vt:lpstr>1.1 – T&amp;T Structure – Role of the Entertainment Venues</vt:lpstr>
      <vt:lpstr>1.1 – Role of the Tourist Information and Guiding Services</vt:lpstr>
      <vt:lpstr>1.1 – Role of the Tourist Information and Guiding Services</vt:lpstr>
      <vt:lpstr>1.1 – Role of the Tourist Information and Guiding Services</vt:lpstr>
      <vt:lpstr>1.1 – Role of the Ancillary Tourist Services</vt:lpstr>
      <vt:lpstr>1.1 – Role and Function of Tourist Boards</vt:lpstr>
      <vt:lpstr>1.1 – Tourist Boards - Example</vt:lpstr>
      <vt:lpstr>1.1 – Tourist Boards - Example</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1.2 – The SCEE Impact of T&amp;T</vt:lpstr>
      <vt:lpstr>1.3 – National governments Role Policy and Promotion</vt:lpstr>
      <vt:lpstr>1.3 – National governments Role Policy and Promotion</vt:lpstr>
      <vt:lpstr>1.3 – National governments Role Policy and Promotion</vt:lpstr>
      <vt:lpstr>1.3 – National governments Role Policy and Promotion</vt:lpstr>
      <vt:lpstr>1.3 – National governments Role Policy and Promotion</vt:lpstr>
      <vt:lpstr>1.3 – National governments Role Policy and Promotion</vt:lpstr>
      <vt:lpstr>1.3 – National governments Role Policy and Promotion</vt:lpstr>
      <vt:lpstr>1.3 – National governments Role Policy and Promotion</vt:lpstr>
      <vt:lpstr>1.3 – National governments Role Policy and Promotion</vt:lpstr>
      <vt:lpstr>1.3 – National governments Role Policy and Promotion</vt:lpstr>
      <vt:lpstr>1.4 – The Pattern of Demand for International T&amp;T</vt:lpstr>
      <vt:lpstr>1.4 – The Pattern of Demand for International T&amp;T</vt:lpstr>
      <vt:lpstr>1.4 – The Pattern of Demand for International T&amp;T</vt:lpstr>
      <vt:lpstr>1.4 – The Pattern of Demand for International T&amp;T</vt:lpstr>
      <vt:lpstr>1.4 – The Pattern of Demand for International T&amp;T</vt:lpstr>
      <vt:lpstr>1.4 – The Pattern of Demand for International T&amp;T</vt:lpstr>
      <vt:lpstr>1.4 – The Pattern of Demand for International T&amp;T</vt:lpstr>
      <vt:lpstr>1.4 – The Pattern of Demand for International T&amp;T</vt:lpstr>
      <vt:lpstr>1.4 – The Pattern of Demand for International T&amp;T</vt:lpstr>
      <vt:lpstr>1.4 – The Pattern of Demand for International T&amp;T</vt:lpstr>
      <vt:lpstr>1.4 – The Pattern of Demand for International T&amp;T</vt:lpstr>
      <vt:lpstr>1.4 – The Pattern of Demand for International T&amp;T</vt:lpstr>
      <vt:lpstr>1.4 – The Pattern of Demand for International T&amp;T</vt:lpstr>
      <vt:lpstr>1.4 – The Pattern of Demand for International T&amp;T</vt:lpstr>
      <vt:lpstr>1.4 – The Pattern of Demand for International T&amp;T</vt:lpstr>
      <vt:lpstr>1.4 – The Pattern of Demand for International T&amp;T</vt:lpstr>
      <vt:lpstr>Unit 01 – Exam Questions – June 2016 – Paper 11</vt:lpstr>
      <vt:lpstr>Unit 01 – Exam Questions – June 2016 – Paper 11</vt:lpstr>
      <vt:lpstr>Unit 01 – Exam Questions – June 2016 – Paper 11</vt:lpstr>
      <vt:lpstr>Unit 01 – Exam Questions – June 2016 – Paper 11</vt:lpstr>
      <vt:lpstr>Unit 01 – Exam Questions – June 2016 – Paper 11</vt:lpstr>
      <vt:lpstr>Unit 01 – Exam Questions – June 2016 – Paper 11</vt:lpstr>
      <vt:lpstr>Unit 01 – Exam Questions – June 2016 – Paper 11</vt:lpstr>
      <vt:lpstr>Unit 01 – Exam Questions – June 2016 – Paper 11</vt:lpstr>
      <vt:lpstr>Unit 01 – Exam Questions – June 2016 – Paper 11</vt:lpstr>
      <vt:lpstr>Unit 01 – Exam Questions – June 2016 – Paper 11</vt:lpstr>
    </vt:vector>
  </TitlesOfParts>
  <Manager>Enderoth</Manager>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01 - The Travel and Tourism Industry</dc:title>
  <dc:subject>Travel and Tourism</dc:subject>
  <dc:creator>Enderoth</dc:creator>
  <cp:lastModifiedBy>Enderoth</cp:lastModifiedBy>
  <cp:revision>1567</cp:revision>
  <cp:lastPrinted>2014-01-22T18:25:48Z</cp:lastPrinted>
  <dcterms:created xsi:type="dcterms:W3CDTF">2008-03-12T11:01:44Z</dcterms:created>
  <dcterms:modified xsi:type="dcterms:W3CDTF">2018-04-26T17:08:00Z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